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8" r:id="rId4"/>
    <p:sldId id="259" r:id="rId5"/>
    <p:sldId id="341" r:id="rId6"/>
    <p:sldId id="288" r:id="rId7"/>
    <p:sldId id="287" r:id="rId8"/>
    <p:sldId id="264" r:id="rId9"/>
    <p:sldId id="265" r:id="rId10"/>
    <p:sldId id="266" r:id="rId11"/>
    <p:sldId id="373" r:id="rId12"/>
    <p:sldId id="344" r:id="rId13"/>
    <p:sldId id="347" r:id="rId14"/>
    <p:sldId id="348" r:id="rId15"/>
    <p:sldId id="349" r:id="rId16"/>
    <p:sldId id="350" r:id="rId17"/>
    <p:sldId id="306" r:id="rId18"/>
    <p:sldId id="351" r:id="rId19"/>
    <p:sldId id="352" r:id="rId20"/>
    <p:sldId id="382" r:id="rId21"/>
    <p:sldId id="353" r:id="rId22"/>
    <p:sldId id="375" r:id="rId23"/>
    <p:sldId id="374" r:id="rId24"/>
    <p:sldId id="383" r:id="rId25"/>
    <p:sldId id="355" r:id="rId26"/>
    <p:sldId id="356" r:id="rId27"/>
    <p:sldId id="407" r:id="rId28"/>
    <p:sldId id="406" r:id="rId29"/>
    <p:sldId id="358" r:id="rId30"/>
    <p:sldId id="360" r:id="rId31"/>
    <p:sldId id="366" r:id="rId32"/>
    <p:sldId id="367" r:id="rId33"/>
    <p:sldId id="368" r:id="rId34"/>
    <p:sldId id="369" r:id="rId36"/>
    <p:sldId id="370" r:id="rId37"/>
    <p:sldId id="371" r:id="rId38"/>
    <p:sldId id="378" r:id="rId39"/>
    <p:sldId id="377" r:id="rId40"/>
    <p:sldId id="372" r:id="rId41"/>
    <p:sldId id="384" r:id="rId42"/>
    <p:sldId id="376" r:id="rId43"/>
    <p:sldId id="313" r:id="rId44"/>
    <p:sldId id="314" r:id="rId45"/>
    <p:sldId id="315" r:id="rId46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1pPr>
    <a:lvl2pPr marL="0" marR="0" indent="3429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2pPr>
    <a:lvl3pPr marL="0" marR="0" indent="6858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3pPr>
    <a:lvl4pPr marL="0" marR="0" indent="10287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4pPr>
    <a:lvl5pPr marL="0" marR="0" indent="13716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5pPr>
    <a:lvl6pPr marL="0" marR="0" indent="17145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6pPr>
    <a:lvl7pPr marL="0" marR="0" indent="20574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7pPr>
    <a:lvl8pPr marL="0" marR="0" indent="24003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8pPr>
    <a:lvl9pPr marL="0" marR="0" indent="2743200" algn="l" defTabSz="685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3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libri" panose="020F0302020204030204"/>
        <a:ea typeface="Calibri" panose="020F0302020204030204"/>
        <a:cs typeface="Calibri" panose="020F0302020204030204"/>
        <a:sym typeface="Calibri" panose="020F030202020403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1CA"/>
    <a:srgbClr val="FFFFFF"/>
    <a:srgbClr val="DBE3FF"/>
    <a:srgbClr val="F2F2F2"/>
    <a:srgbClr val="DCE3FF"/>
    <a:srgbClr val="DDE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192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91" name="Shape 9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85800" latinLnBrk="0">
      <a:defRPr sz="900">
        <a:latin typeface="+mj-lt"/>
        <a:ea typeface="+mj-ea"/>
        <a:cs typeface="+mj-cs"/>
        <a:sym typeface="等线"/>
      </a:defRPr>
    </a:lvl1pPr>
    <a:lvl2pPr indent="228600" defTabSz="685800" latinLnBrk="0">
      <a:defRPr sz="900">
        <a:latin typeface="+mj-lt"/>
        <a:ea typeface="+mj-ea"/>
        <a:cs typeface="+mj-cs"/>
        <a:sym typeface="等线"/>
      </a:defRPr>
    </a:lvl2pPr>
    <a:lvl3pPr indent="457200" defTabSz="685800" latinLnBrk="0">
      <a:defRPr sz="900">
        <a:latin typeface="+mj-lt"/>
        <a:ea typeface="+mj-ea"/>
        <a:cs typeface="+mj-cs"/>
        <a:sym typeface="等线"/>
      </a:defRPr>
    </a:lvl3pPr>
    <a:lvl4pPr indent="685800" defTabSz="685800" latinLnBrk="0">
      <a:defRPr sz="900">
        <a:latin typeface="+mj-lt"/>
        <a:ea typeface="+mj-ea"/>
        <a:cs typeface="+mj-cs"/>
        <a:sym typeface="等线"/>
      </a:defRPr>
    </a:lvl4pPr>
    <a:lvl5pPr indent="914400" defTabSz="685800" latinLnBrk="0">
      <a:defRPr sz="900">
        <a:latin typeface="+mj-lt"/>
        <a:ea typeface="+mj-ea"/>
        <a:cs typeface="+mj-cs"/>
        <a:sym typeface="等线"/>
      </a:defRPr>
    </a:lvl5pPr>
    <a:lvl6pPr indent="1143000" defTabSz="685800" latinLnBrk="0">
      <a:defRPr sz="900">
        <a:latin typeface="+mj-lt"/>
        <a:ea typeface="+mj-ea"/>
        <a:cs typeface="+mj-cs"/>
        <a:sym typeface="等线"/>
      </a:defRPr>
    </a:lvl6pPr>
    <a:lvl7pPr indent="1371600" defTabSz="685800" latinLnBrk="0">
      <a:defRPr sz="900">
        <a:latin typeface="+mj-lt"/>
        <a:ea typeface="+mj-ea"/>
        <a:cs typeface="+mj-cs"/>
        <a:sym typeface="等线"/>
      </a:defRPr>
    </a:lvl7pPr>
    <a:lvl8pPr indent="1600200" defTabSz="685800" latinLnBrk="0">
      <a:defRPr sz="900">
        <a:latin typeface="+mj-lt"/>
        <a:ea typeface="+mj-ea"/>
        <a:cs typeface="+mj-cs"/>
        <a:sym typeface="等线"/>
      </a:defRPr>
    </a:lvl8pPr>
    <a:lvl9pPr indent="1828800" defTabSz="685800" latinLnBrk="0">
      <a:defRPr sz="9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2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3887" y="1282303"/>
            <a:ext cx="7886701" cy="2139554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t>标题文本</a:t>
            </a:r>
          </a:p>
        </p:txBody>
      </p:sp>
      <p:sp>
        <p:nvSpPr>
          <p:cNvPr id="29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23887" y="3442098"/>
            <a:ext cx="7886701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>
                <a:solidFill>
                  <a:srgbClr val="888888"/>
                </a:solidFill>
              </a:defRPr>
            </a:lvl1pPr>
            <a:lvl2pPr marL="0" indent="342900">
              <a:buSzTx/>
              <a:buFontTx/>
              <a:buNone/>
              <a:defRPr sz="1800">
                <a:solidFill>
                  <a:srgbClr val="888888"/>
                </a:solidFill>
              </a:defRPr>
            </a:lvl2pPr>
            <a:lvl3pPr marL="0" indent="685800">
              <a:buSzTx/>
              <a:buFontTx/>
              <a:buNone/>
              <a:defRPr sz="1800">
                <a:solidFill>
                  <a:srgbClr val="888888"/>
                </a:solidFill>
              </a:defRPr>
            </a:lvl3pPr>
            <a:lvl4pPr marL="0" indent="1028700">
              <a:buSzTx/>
              <a:buFontTx/>
              <a:buNone/>
              <a:defRPr sz="1800">
                <a:solidFill>
                  <a:srgbClr val="888888"/>
                </a:solidFill>
              </a:defRPr>
            </a:lvl4pPr>
            <a:lvl5pPr marL="0" indent="1371600">
              <a:buSzTx/>
              <a:buFontTx/>
              <a:buNone/>
              <a:defRPr sz="1800">
                <a:solidFill>
                  <a:srgbClr val="888888"/>
                </a:solidFill>
              </a:defRPr>
            </a:lvl5pPr>
          </a:lstStyle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9841" y="273843"/>
            <a:ext cx="7886701" cy="99417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7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29841" y="1260871"/>
            <a:ext cx="386834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  <a:lvl2pPr marL="0" indent="342900">
              <a:buSzTx/>
              <a:buFontTx/>
              <a:buNone/>
              <a:defRPr sz="1800" b="1"/>
            </a:lvl2pPr>
            <a:lvl3pPr marL="0" indent="685800">
              <a:buSzTx/>
              <a:buFontTx/>
              <a:buNone/>
              <a:defRPr sz="1800" b="1"/>
            </a:lvl3pPr>
            <a:lvl4pPr marL="0" indent="1028700">
              <a:buSzTx/>
              <a:buFontTx/>
              <a:buNone/>
              <a:defRPr sz="1800" b="1"/>
            </a:lvl4pPr>
            <a:lvl5pPr marL="0" indent="1371600">
              <a:buSzTx/>
              <a:buFontTx/>
              <a:buNone/>
              <a:defRPr sz="1800" b="1"/>
            </a:lvl5pPr>
          </a:lstStyle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629150" y="1260871"/>
            <a:ext cx="3887392" cy="617935"/>
          </a:xfrm>
          <a:prstGeom prst="rect">
            <a:avLst/>
          </a:prstGeom>
        </p:spPr>
        <p:txBody>
          <a:bodyPr anchor="b"/>
          <a:lstStyle>
            <a:lvl1pPr marL="0" indent="0" defTabSz="274320">
              <a:spcBef>
                <a:spcPts val="200"/>
              </a:spcBef>
              <a:buSzTx/>
              <a:buFontTx/>
              <a:buNone/>
              <a:defRPr sz="720" b="1"/>
            </a:lvl1pPr>
          </a:lstStyle>
          <a:p>
            <a:r>
              <a:t>编辑母版文本样式
第二级
第三级
第四级
第五级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8650" y="273843"/>
            <a:ext cx="7886700" cy="99417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标题文本</a:t>
            </a:r>
          </a:p>
        </p:txBody>
      </p:sp>
      <p:sp>
        <p:nvSpPr>
          <p:cNvPr id="72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9115" indent="-196215">
              <a:defRPr sz="2400"/>
            </a:lvl2pPr>
            <a:lvl3pPr marL="914400" indent="-228600">
              <a:defRPr sz="2400"/>
            </a:lvl3pPr>
            <a:lvl4pPr marL="1303020" indent="-274320">
              <a:defRPr sz="2400"/>
            </a:lvl4pPr>
            <a:lvl5pPr marL="1645920" indent="-274320">
              <a:defRPr sz="2400"/>
            </a:lvl5pPr>
          </a:lstStyle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7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29840" y="1543050"/>
            <a:ext cx="2949180" cy="285869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r>
              <a:t>编辑母版文本样式
第二级
第三级
第四级
第五级</a:t>
            </a:r>
          </a:p>
        </p:txBody>
      </p:sp>
      <p:sp>
        <p:nvSpPr>
          <p:cNvPr id="7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标题文本</a:t>
            </a:r>
          </a:p>
        </p:txBody>
      </p:sp>
      <p:sp>
        <p:nvSpPr>
          <p:cNvPr id="82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83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  <a:lvl2pPr marL="0" indent="342900">
              <a:buSzTx/>
              <a:buFontTx/>
              <a:buNone/>
              <a:defRPr sz="1200"/>
            </a:lvl2pPr>
            <a:lvl3pPr marL="0" indent="685800">
              <a:buSzTx/>
              <a:buFontTx/>
              <a:buNone/>
              <a:defRPr sz="1200"/>
            </a:lvl3pPr>
            <a:lvl4pPr marL="0" indent="1028700">
              <a:buSzTx/>
              <a:buFontTx/>
              <a:buNone/>
              <a:defRPr sz="1200"/>
            </a:lvl4pPr>
            <a:lvl5pPr marL="0" indent="1371600">
              <a:buSzTx/>
              <a:buFontTx/>
              <a:buNone/>
              <a:defRPr sz="1200"/>
            </a:lvl5pPr>
          </a:lstStyle>
          <a:p>
            <a:r>
              <a:t>编辑母版文本样式
第二级
第三级
第四级
第五级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8295347" y="4801227"/>
            <a:ext cx="220003" cy="2059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 descr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4000" y="4539769"/>
            <a:ext cx="876300" cy="43863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300" b="0" i="0" u="none" strike="noStrike" cap="none" spc="0" baseline="0">
          <a:solidFill>
            <a:srgbClr val="000000"/>
          </a:solidFill>
          <a:uFillTx/>
          <a:latin typeface="Calibri Light" panose="020F0302020204030204"/>
          <a:ea typeface="Calibri Light" panose="020F0302020204030204"/>
          <a:cs typeface="Calibri Light" panose="020F0302020204030204"/>
          <a:sym typeface="Calibri Light" panose="020F0302020204030204"/>
        </a:defRPr>
      </a:lvl9pPr>
    </p:titleStyle>
    <p:bodyStyle>
      <a:lvl1pPr marL="171450" marR="0" indent="-17145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1pPr>
      <a:lvl2pPr marL="542925" marR="0" indent="-20002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2pPr>
      <a:lvl3pPr marL="925830" marR="0" indent="-24003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3pPr>
      <a:lvl4pPr marL="13055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4pPr>
      <a:lvl5pPr marL="16484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5pPr>
      <a:lvl6pPr marL="19913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6pPr>
      <a:lvl7pPr marL="23342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7pPr>
      <a:lvl8pPr marL="26771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8pPr>
      <a:lvl9pPr marL="3020060" marR="0" indent="-27686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 panose="020B06060202020A0204"/>
        <a:buChar char="•"/>
        <a:defRPr sz="2100" b="0" i="0" u="none" strike="noStrike" cap="none" spc="0" baseline="0">
          <a:solidFill>
            <a:srgbClr val="000000"/>
          </a:solidFill>
          <a:uFillTx/>
          <a:latin typeface="Calibri" panose="020F0302020204030204"/>
          <a:ea typeface="Calibri" panose="020F0302020204030204"/>
          <a:cs typeface="Calibri" panose="020F0302020204030204"/>
          <a:sym typeface="Calibri" panose="020F0302020204030204"/>
        </a:defRPr>
      </a:lvl9pPr>
    </p:bodyStyle>
    <p:otherStyle>
      <a:lvl1pPr marL="0" marR="0" indent="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1pPr>
      <a:lvl2pPr marL="0" marR="0" indent="3429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2pPr>
      <a:lvl3pPr marL="0" marR="0" indent="6858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3pPr>
      <a:lvl4pPr marL="0" marR="0" indent="10287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4pPr>
      <a:lvl5pPr marL="0" marR="0" indent="13716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5pPr>
      <a:lvl6pPr marL="0" marR="0" indent="17145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6pPr>
      <a:lvl7pPr marL="0" marR="0" indent="20574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7pPr>
      <a:lvl8pPr marL="0" marR="0" indent="24003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8pPr>
      <a:lvl9pPr marL="0" marR="0" indent="2743200" algn="r" defTabSz="685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 panose="020F0302020204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标题 1"/>
          <p:cNvSpPr txBox="1"/>
          <p:nvPr/>
        </p:nvSpPr>
        <p:spPr>
          <a:xfrm>
            <a:off x="3996690" y="2201545"/>
            <a:ext cx="2405380" cy="10471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4290" tIns="34290" rIns="34290" bIns="34290" numCol="1" anchor="b">
            <a:noAutofit/>
          </a:bodyPr>
          <a:lstStyle/>
          <a:p>
            <a:pPr defTabSz="914400">
              <a:lnSpc>
                <a:spcPct val="90000"/>
              </a:lnSpc>
              <a:defRPr sz="32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PingFang SC Semibold" panose="020B0400000000000000" charset="-122"/>
              </a:defRPr>
            </a:pPr>
            <a:endParaRPr sz="4000"/>
          </a:p>
          <a:p>
            <a:pPr defTabSz="914400">
              <a:lnSpc>
                <a:spcPct val="90000"/>
              </a:lnSpc>
              <a:defRPr sz="3200">
                <a:latin typeface="PingFang SC Semibold" panose="020B0400000000000000" charset="-122"/>
                <a:ea typeface="PingFang SC Semibold" panose="020B0400000000000000" charset="-122"/>
                <a:cs typeface="PingFang SC Semibold" panose="020B0400000000000000" charset="-122"/>
                <a:sym typeface="PingFang SC Semibold" panose="020B0400000000000000" charset="-122"/>
              </a:defRPr>
            </a:pPr>
            <a:r>
              <a:rPr lang="zh-CN" sz="4000" b="1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界面设计</a:t>
            </a:r>
            <a:endParaRPr lang="zh-CN" sz="4000" b="1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5335" y="1478915"/>
            <a:ext cx="1683385" cy="21850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547620" y="989330"/>
            <a:ext cx="1438910" cy="1440180"/>
            <a:chOff x="3703" y="3327"/>
            <a:chExt cx="2266" cy="2268"/>
          </a:xfrm>
        </p:grpSpPr>
        <p:sp>
          <p:nvSpPr>
            <p:cNvPr id="32" name="椭圆 31"/>
            <p:cNvSpPr/>
            <p:nvPr/>
          </p:nvSpPr>
          <p:spPr>
            <a:xfrm>
              <a:off x="3703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036" y="4219"/>
              <a:ext cx="1600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交互设计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48" y="4768"/>
              <a:ext cx="378" cy="33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UX</a:t>
              </a:r>
              <a:endPara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46985" y="2860675"/>
            <a:ext cx="1438910" cy="1440180"/>
            <a:chOff x="6067" y="3327"/>
            <a:chExt cx="2266" cy="2268"/>
          </a:xfrm>
        </p:grpSpPr>
        <p:sp>
          <p:nvSpPr>
            <p:cNvPr id="33" name="椭圆 32"/>
            <p:cNvSpPr/>
            <p:nvPr/>
          </p:nvSpPr>
          <p:spPr>
            <a:xfrm>
              <a:off x="6067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610" y="4219"/>
              <a:ext cx="1181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设计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012" y="4768"/>
              <a:ext cx="266" cy="33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endPara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21885" y="2860675"/>
            <a:ext cx="1439545" cy="1440180"/>
            <a:chOff x="8431" y="3327"/>
            <a:chExt cx="2267" cy="2268"/>
          </a:xfrm>
        </p:grpSpPr>
        <p:sp>
          <p:nvSpPr>
            <p:cNvPr id="34" name="椭圆 33"/>
            <p:cNvSpPr/>
            <p:nvPr/>
          </p:nvSpPr>
          <p:spPr>
            <a:xfrm>
              <a:off x="8431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749" y="4219"/>
              <a:ext cx="1631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前端研发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21885" y="989330"/>
            <a:ext cx="1439545" cy="1440180"/>
            <a:chOff x="8431" y="3096"/>
            <a:chExt cx="2267" cy="2268"/>
          </a:xfrm>
        </p:grpSpPr>
        <p:sp>
          <p:nvSpPr>
            <p:cNvPr id="6" name="椭圆 5"/>
            <p:cNvSpPr/>
            <p:nvPr/>
          </p:nvSpPr>
          <p:spPr>
            <a:xfrm>
              <a:off x="8431" y="3096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749" y="4053"/>
              <a:ext cx="1631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后端研发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cxnSp>
        <p:nvCxnSpPr>
          <p:cNvPr id="8" name="直接箭头连接符 7"/>
          <p:cNvCxnSpPr>
            <a:stCxn id="32" idx="4"/>
            <a:endCxn id="33" idx="0"/>
          </p:cNvCxnSpPr>
          <p:nvPr/>
        </p:nvCxnSpPr>
        <p:spPr>
          <a:xfrm flipH="1">
            <a:off x="3267075" y="2429510"/>
            <a:ext cx="635" cy="431165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9" name="直接箭头连接符 8"/>
          <p:cNvCxnSpPr>
            <a:stCxn id="33" idx="6"/>
            <a:endCxn id="34" idx="2"/>
          </p:cNvCxnSpPr>
          <p:nvPr/>
        </p:nvCxnSpPr>
        <p:spPr>
          <a:xfrm>
            <a:off x="3986530" y="3580765"/>
            <a:ext cx="93535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10" name="直接箭头连接符 9"/>
          <p:cNvCxnSpPr>
            <a:stCxn id="32" idx="6"/>
            <a:endCxn id="6" idx="2"/>
          </p:cNvCxnSpPr>
          <p:nvPr/>
        </p:nvCxnSpPr>
        <p:spPr>
          <a:xfrm>
            <a:off x="3987165" y="1709420"/>
            <a:ext cx="934720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职位介绍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cxnSp>
        <p:nvCxnSpPr>
          <p:cNvPr id="11" name="直接箭头连接符 10"/>
          <p:cNvCxnSpPr>
            <a:stCxn id="32" idx="5"/>
            <a:endCxn id="34" idx="1"/>
          </p:cNvCxnSpPr>
          <p:nvPr/>
        </p:nvCxnSpPr>
        <p:spPr>
          <a:xfrm>
            <a:off x="3776345" y="2218690"/>
            <a:ext cx="1356360" cy="852805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579903" cy="421577"/>
            <a:chOff x="0" y="0"/>
            <a:chExt cx="15799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产品开发流程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7240" y="1333500"/>
            <a:ext cx="7137400" cy="932180"/>
            <a:chOff x="774" y="1721"/>
            <a:chExt cx="12813" cy="1732"/>
          </a:xfrm>
        </p:grpSpPr>
        <p:sp>
          <p:nvSpPr>
            <p:cNvPr id="3" name="矩形 2"/>
            <p:cNvSpPr/>
            <p:nvPr/>
          </p:nvSpPr>
          <p:spPr>
            <a:xfrm>
              <a:off x="774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097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420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743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7240" y="2889250"/>
            <a:ext cx="7137400" cy="932180"/>
            <a:chOff x="774" y="1721"/>
            <a:chExt cx="12813" cy="1732"/>
          </a:xfrm>
        </p:grpSpPr>
        <p:sp>
          <p:nvSpPr>
            <p:cNvPr id="13" name="矩形 12"/>
            <p:cNvSpPr/>
            <p:nvPr/>
          </p:nvSpPr>
          <p:spPr>
            <a:xfrm>
              <a:off x="774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97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420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743" y="1721"/>
              <a:ext cx="2845" cy="1733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61720" y="1646555"/>
            <a:ext cx="1016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需求提出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12745" y="1646555"/>
            <a:ext cx="1016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需求评审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00270" y="1646555"/>
            <a:ext cx="1143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原型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/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交互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47510" y="1646555"/>
            <a:ext cx="749935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UI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设计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4795" y="3202305"/>
            <a:ext cx="1016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开发评审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90770" y="3202305"/>
            <a:ext cx="762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开发中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21940" y="3108960"/>
            <a:ext cx="1198245" cy="6153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ctr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测试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/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设计验收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0915" y="3201670"/>
            <a:ext cx="1198245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ctr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上线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362200" y="1800225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7" name="直接箭头连接符 26"/>
          <p:cNvCxnSpPr/>
          <p:nvPr/>
        </p:nvCxnSpPr>
        <p:spPr>
          <a:xfrm>
            <a:off x="4213225" y="1799590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28" name="直接箭头连接符 27"/>
          <p:cNvCxnSpPr/>
          <p:nvPr/>
        </p:nvCxnSpPr>
        <p:spPr>
          <a:xfrm>
            <a:off x="6064250" y="1799590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30" name="肘形连接符 29"/>
          <p:cNvCxnSpPr/>
          <p:nvPr/>
        </p:nvCxnSpPr>
        <p:spPr>
          <a:xfrm>
            <a:off x="7915275" y="1800225"/>
            <a:ext cx="3175" cy="1555750"/>
          </a:xfrm>
          <a:prstGeom prst="bentConnector3">
            <a:avLst>
              <a:gd name="adj1" fmla="val 12800000"/>
            </a:avLst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31" name="直接箭头连接符 30"/>
          <p:cNvCxnSpPr/>
          <p:nvPr/>
        </p:nvCxnSpPr>
        <p:spPr>
          <a:xfrm flipH="1">
            <a:off x="6064250" y="3355975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32" name="直接箭头连接符 31"/>
          <p:cNvCxnSpPr/>
          <p:nvPr/>
        </p:nvCxnSpPr>
        <p:spPr>
          <a:xfrm flipH="1">
            <a:off x="4213225" y="3355340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33" name="直接箭头连接符 32"/>
          <p:cNvCxnSpPr/>
          <p:nvPr/>
        </p:nvCxnSpPr>
        <p:spPr>
          <a:xfrm flipH="1">
            <a:off x="2362200" y="3355975"/>
            <a:ext cx="266065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579903" cy="421577"/>
            <a:chOff x="0" y="0"/>
            <a:chExt cx="15799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需求拆解方法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91395" y="1448980"/>
            <a:ext cx="7987353" cy="224536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明确产品的目的（提升用户量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/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增加留存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/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增加收入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...)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判断产品提出的方案是否能达到目的</a:t>
            </a:r>
            <a:endParaRPr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defTabSz="457200">
              <a:lnSpc>
                <a:spcPts val="4200"/>
              </a:lnSpc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3.</a:t>
            </a: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思考是否有更好的解决方法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defTabSz="457200">
              <a:lnSpc>
                <a:spcPts val="4200"/>
              </a:lnSpc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4.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思考对目的最有利的设计形式</a:t>
            </a:r>
            <a:endParaRPr lang="zh-CN" altLang="en-US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思维导图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3" name="图片 2" descr="41594455026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0" y="831850"/>
            <a:ext cx="1525905" cy="33045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1632585" y="4253865"/>
            <a:ext cx="9906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腾讯视频首页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8" name="图片 7" descr="截屏2020-07-11下午4.44.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895" y="831850"/>
            <a:ext cx="4086225" cy="33147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5835015" y="425386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思维导图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894103" cy="421577"/>
            <a:chOff x="0" y="0"/>
            <a:chExt cx="8941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8280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交互稿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5" name="图片 4" descr="画板备份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055" y="412750"/>
            <a:ext cx="6995160" cy="431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本章总结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88315" y="1718310"/>
            <a:ext cx="7287895" cy="1706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交互设计师与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UI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设计师的工作内容有较大区别</a:t>
            </a:r>
            <a:endParaRPr lang="zh-CN" altLang="en-US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思维导图明晰页面中元素的层级关系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交互稿明晰页面间的跳转关系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" name="文本框 1"/>
          <p:cNvSpPr txBox="1"/>
          <p:nvPr/>
        </p:nvSpPr>
        <p:spPr>
          <a:xfrm>
            <a:off x="2463165" y="2249170"/>
            <a:ext cx="4217035" cy="6451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kumimoji="1" lang="en-US" altLang="zh-CN" sz="3600" dirty="0">
                <a:latin typeface="微软雅黑" panose="020B0703020204020201" charset="-122"/>
                <a:ea typeface="微软雅黑" panose="020B0703020204020201" charset="-122"/>
                <a:sym typeface="+mn-ea"/>
              </a:rPr>
              <a:t>icon</a:t>
            </a:r>
            <a:r>
              <a:rPr kumimoji="1" lang="zh-CN" altLang="en-US" sz="3600" dirty="0">
                <a:latin typeface="微软雅黑" panose="020B0703020204020201" charset="-122"/>
                <a:ea typeface="微软雅黑" panose="020B0703020204020201" charset="-122"/>
                <a:sym typeface="+mn-ea"/>
              </a:rPr>
              <a:t>设计方法与规范</a:t>
            </a:r>
            <a:endParaRPr kumimoji="1" lang="zh-CN" altLang="en-US" sz="3600" dirty="0">
              <a:latin typeface="微软雅黑" panose="020B0703020204020201" charset="-122"/>
              <a:ea typeface="微软雅黑" panose="020B0703020204020201" charset="-122"/>
              <a:sym typeface="+mn-ea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软件选择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828800"/>
            <a:ext cx="981075" cy="9575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365" y="1828800"/>
            <a:ext cx="981075" cy="957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230" y="1814830"/>
            <a:ext cx="1067435" cy="964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025" y="1820545"/>
            <a:ext cx="1005205" cy="10052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7075" y="3056890"/>
            <a:ext cx="77787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Photoshop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26335" y="3063875"/>
            <a:ext cx="68135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illustrator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53760" y="3049905"/>
            <a:ext cx="44323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sketch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60335" y="3049905"/>
            <a:ext cx="40830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figma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l="2874" t="1230" r="3304" b="6800"/>
          <a:stretch>
            <a:fillRect/>
          </a:stretch>
        </p:blipFill>
        <p:spPr>
          <a:xfrm>
            <a:off x="3992245" y="1828800"/>
            <a:ext cx="1017905" cy="9975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62705" y="3056890"/>
            <a:ext cx="125920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Experience Design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579904" cy="421577"/>
            <a:chOff x="0" y="0"/>
            <a:chExt cx="15799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应用图标设计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61585"/>
          <a:stretch>
            <a:fillRect/>
          </a:stretch>
        </p:blipFill>
        <p:spPr>
          <a:xfrm>
            <a:off x="1787525" y="1792605"/>
            <a:ext cx="919480" cy="917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1736090"/>
            <a:ext cx="1007110" cy="1007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050" y="1701800"/>
            <a:ext cx="1466215" cy="1099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130" y="1757680"/>
            <a:ext cx="985520" cy="9855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866265" y="3046095"/>
            <a:ext cx="762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文字类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4685" y="3046095"/>
            <a:ext cx="762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图形类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0890" y="3046095"/>
            <a:ext cx="762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插画类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58840" y="3046095"/>
            <a:ext cx="762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拟物类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/>
        </p:nvGrpSpPr>
        <p:grpSpPr>
          <a:xfrm>
            <a:off x="1644650" y="1698625"/>
            <a:ext cx="5502910" cy="1746885"/>
            <a:chOff x="1366" y="2721"/>
            <a:chExt cx="8666" cy="2751"/>
          </a:xfrm>
        </p:grpSpPr>
        <p:sp>
          <p:nvSpPr>
            <p:cNvPr id="7" name="椭圆 6"/>
            <p:cNvSpPr/>
            <p:nvPr/>
          </p:nvSpPr>
          <p:spPr>
            <a:xfrm>
              <a:off x="1366" y="2813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021" y="3660"/>
              <a:ext cx="1347" cy="96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与主题一致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372" y="2814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374" y="2721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33" y="3902"/>
              <a:ext cx="1736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易识别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837" y="3903"/>
              <a:ext cx="1731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易记忆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142" name="成组"/>
          <p:cNvGrpSpPr/>
          <p:nvPr/>
        </p:nvGrpSpPr>
        <p:grpSpPr>
          <a:xfrm>
            <a:off x="242821" y="271040"/>
            <a:ext cx="1579904" cy="421577"/>
            <a:chOff x="0" y="0"/>
            <a:chExt cx="15799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应用图标设计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"/>
          <p:cNvSpPr txBox="1"/>
          <p:nvPr/>
        </p:nvSpPr>
        <p:spPr>
          <a:xfrm>
            <a:off x="3988265" y="2248584"/>
            <a:ext cx="1167470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lang="zh-CN" sz="3600" b="1" dirty="0">
                <a:latin typeface="苹方-简" panose="020B0400000000000000" charset="-122"/>
                <a:ea typeface="苹方-简" panose="020B0400000000000000" charset="-122"/>
              </a:rPr>
              <a:t>导</a:t>
            </a:r>
            <a:r>
              <a:rPr lang="zh-CN" altLang="en-US" sz="3600" b="1" dirty="0">
                <a:latin typeface="苹方-简" panose="020B0400000000000000" charset="-122"/>
                <a:ea typeface="苹方-简" panose="020B0400000000000000" charset="-122"/>
              </a:rPr>
              <a:t> </a:t>
            </a:r>
            <a:r>
              <a:rPr lang="zh-CN" sz="3600" b="1" dirty="0">
                <a:latin typeface="苹方-简" panose="020B0400000000000000" charset="-122"/>
                <a:ea typeface="苹方-简" panose="020B0400000000000000" charset="-122"/>
              </a:rPr>
              <a:t>学</a:t>
            </a:r>
            <a:endParaRPr lang="zh-CN" sz="3600" b="1" dirty="0">
              <a:latin typeface="苹方-简" panose="020B0400000000000000" charset="-122"/>
              <a:ea typeface="苹方-简" panose="020B0400000000000000" charset="-122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796438" cy="421577"/>
            <a:chOff x="0" y="0"/>
            <a:chExt cx="1796437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730374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功能</a:t>
              </a:r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icon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的种类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845435" y="3006090"/>
            <a:ext cx="499110" cy="2768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线性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8" name="图片 7" descr="截屏2020-07-11下午6.51.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767840"/>
            <a:ext cx="4305300" cy="1041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97020" y="3006090"/>
            <a:ext cx="949325" cy="2768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线面结合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2790" y="3006090"/>
            <a:ext cx="499110" cy="2768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面性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567838" cy="421577"/>
            <a:chOff x="0" y="0"/>
            <a:chExt cx="1567837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501774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icon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4650" y="1698625"/>
            <a:ext cx="5502910" cy="1746885"/>
            <a:chOff x="1366" y="2721"/>
            <a:chExt cx="8666" cy="2751"/>
          </a:xfrm>
        </p:grpSpPr>
        <p:sp>
          <p:nvSpPr>
            <p:cNvPr id="7" name="椭圆 6"/>
            <p:cNvSpPr/>
            <p:nvPr/>
          </p:nvSpPr>
          <p:spPr>
            <a:xfrm>
              <a:off x="1366" y="2813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021" y="3902"/>
              <a:ext cx="1347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简洁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372" y="2814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374" y="2721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33" y="3902"/>
              <a:ext cx="1736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易懂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301" y="3902"/>
              <a:ext cx="804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一致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2025039" cy="421577"/>
            <a:chOff x="0" y="0"/>
            <a:chExt cx="2025037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3" name="学习建议"/>
            <p:cNvSpPr txBox="1"/>
            <p:nvPr/>
          </p:nvSpPr>
          <p:spPr>
            <a:xfrm>
              <a:off x="66063" y="2477"/>
              <a:ext cx="1958974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功能</a:t>
              </a:r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icon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6" name="图片 5" descr="切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530225"/>
            <a:ext cx="4896485" cy="40836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421640" y="1957070"/>
            <a:ext cx="2367915" cy="12306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just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同样的面积，正方形看起来会比圆形大一些，因为填补了更多的空间。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665503" cy="421577"/>
            <a:chOff x="0" y="0"/>
            <a:chExt cx="6655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5994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实战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5" name="图片 4" descr="截屏2020-07-11下午8.13.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165" y="1324610"/>
            <a:ext cx="3259455" cy="1601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65" y="3155315"/>
            <a:ext cx="3117215" cy="2768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IOS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应用图标切图模版使用方法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  <p:pic>
        <p:nvPicPr>
          <p:cNvPr id="4" name="图片 3" descr="截屏2020-07-12下午8.59.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865" y="1324610"/>
            <a:ext cx="4359910" cy="16014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5631180" y="3155315"/>
            <a:ext cx="1359535" cy="2768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谷歌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icon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赏析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本章总结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88315" y="1718310"/>
            <a:ext cx="7287895" cy="1706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工具不重要，能力才重要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  <a:sym typeface="+mn-ea"/>
              </a:rPr>
              <a:t>应用图标设计：与主题一致，易识别，易记忆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功能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icon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设计：简洁、易懂、一致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" name="文本框 1"/>
          <p:cNvSpPr txBox="1"/>
          <p:nvPr/>
        </p:nvSpPr>
        <p:spPr>
          <a:xfrm>
            <a:off x="2463800" y="2249170"/>
            <a:ext cx="4217035" cy="6451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kumimoji="1" lang="zh-CN" altLang="en-US" sz="3600" dirty="0">
                <a:latin typeface="微软雅黑" panose="020B0703020204020201" charset="-122"/>
                <a:ea typeface="微软雅黑" panose="020B0703020204020201" charset="-122"/>
                <a:sym typeface="+mn-ea"/>
              </a:rPr>
              <a:t>界面设计方法与规范</a:t>
            </a:r>
            <a:endParaRPr kumimoji="1" lang="zh-CN" altLang="en-US" sz="3600" dirty="0">
              <a:latin typeface="微软雅黑" panose="020B0703020204020201" charset="-122"/>
              <a:ea typeface="微软雅黑" panose="020B0703020204020201" charset="-122"/>
              <a:sym typeface="+mn-ea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808503" cy="421577"/>
            <a:chOff x="0" y="0"/>
            <a:chExt cx="18085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7424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多倍图基础知识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255" y="1218565"/>
            <a:ext cx="3152140" cy="27063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61510" y="1750695"/>
            <a:ext cx="4064000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什么是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倍图，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倍图，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3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倍图？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为什么要用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倍图做稿？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为什么切图的时候要导出多倍切图？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953918" cy="421577"/>
            <a:chOff x="0" y="0"/>
            <a:chExt cx="1953917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887854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IOS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系统设计规范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838200"/>
            <a:ext cx="3243580" cy="346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09470" y="4488180"/>
            <a:ext cx="55562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Iphone7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225" y="373380"/>
            <a:ext cx="3238500" cy="4114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16345" y="4688205"/>
            <a:ext cx="55753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IphoneX</a:t>
            </a:r>
            <a:endParaRPr kumimoji="0" lang="en-US" altLang="zh-CN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2037103" cy="421577"/>
            <a:chOff x="0" y="0"/>
            <a:chExt cx="20371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9710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安卓系统设计规范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885" y="899795"/>
            <a:ext cx="3110230" cy="33432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8389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色彩规范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1280160"/>
            <a:ext cx="4820920" cy="2583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8610" y="1956435"/>
            <a:ext cx="2555240" cy="12306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just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颜色的使用规范主要在于：品牌主色、文本颜色、界面颜色（背景色、线框色）等。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文本框 1"/>
          <p:cNvSpPr txBox="1"/>
          <p:nvPr/>
        </p:nvSpPr>
        <p:spPr>
          <a:xfrm>
            <a:off x="664527" y="1527644"/>
            <a:ext cx="7814946" cy="193802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“UI”的本义是用户界面，是英文User和interface的缩写。UI设计师简称UID（User Interface Designer），指从事对软件的人机交互、操作逻辑、界面美观的整体设计工作的人。</a:t>
            </a:r>
            <a:endParaRPr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endParaRPr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UI设计师的涉及范围包括网页设计、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APP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界面设计、小程序界面设计以及部分视觉设计</a:t>
            </a:r>
            <a:endParaRPr lang="zh-CN" altLang="en-US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  <p:grpSp>
        <p:nvGrpSpPr>
          <p:cNvPr id="142" name="成组"/>
          <p:cNvGrpSpPr/>
          <p:nvPr/>
        </p:nvGrpSpPr>
        <p:grpSpPr>
          <a:xfrm>
            <a:off x="230756" y="262150"/>
            <a:ext cx="1568473" cy="421577"/>
            <a:chOff x="0" y="0"/>
            <a:chExt cx="15684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2477"/>
              <a:ext cx="15024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rPr>
                <a:t>设计师介绍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9278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文字规范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065" y="1746885"/>
            <a:ext cx="3197860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1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倍图中，文字的大小通常为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12-32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之间的偶数。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IOS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的系统字体为苹方，安卓的系统字体为思源黑体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14190" y="1015365"/>
            <a:ext cx="4053840" cy="3112770"/>
            <a:chOff x="6412" y="1599"/>
            <a:chExt cx="6384" cy="4902"/>
          </a:xfrm>
        </p:grpSpPr>
        <p:pic>
          <p:nvPicPr>
            <p:cNvPr id="3" name="图片 2" descr="typography"/>
            <p:cNvPicPr>
              <a:picLocks noChangeAspect="1"/>
            </p:cNvPicPr>
            <p:nvPr/>
          </p:nvPicPr>
          <p:blipFill>
            <a:blip r:embed="rId1"/>
            <a:srcRect l="13614" t="19991" r="13418" b="23967"/>
            <a:stretch>
              <a:fillRect/>
            </a:stretch>
          </p:blipFill>
          <p:spPr>
            <a:xfrm>
              <a:off x="6412" y="1599"/>
              <a:ext cx="6384" cy="490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7036" y="5983"/>
              <a:ext cx="4900" cy="31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</p:grp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3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9278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间距规范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065" y="1750060"/>
            <a:ext cx="3251200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just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间距不统一，会使界面看起来散乱，粗糙，缺少品牌感。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间距大小应该根据品牌调性而定。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  <p:pic>
        <p:nvPicPr>
          <p:cNvPr id="5" name="图片 4" descr="51594476241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6540" y="273685"/>
            <a:ext cx="1927860" cy="41744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图片 5" descr="61594476242_.pic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8245" y="271145"/>
            <a:ext cx="1929130" cy="41770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4751705" y="4625975"/>
            <a:ext cx="55753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宽间距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64045" y="4625975"/>
            <a:ext cx="55753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窄间距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3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9278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组件规范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2" name="图片 1" descr="截屏2020-07-11下午10.13.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1113790"/>
            <a:ext cx="2944495" cy="32480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" name="图片 3" descr="截屏2020-07-11下午10.14.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540" y="1113790"/>
            <a:ext cx="3713480" cy="32480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3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9278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布局规范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pic>
        <p:nvPicPr>
          <p:cNvPr id="5" name="图片 4" descr="71594477402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2475" y="422910"/>
            <a:ext cx="1847215" cy="40005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6" name="图片 5" descr="81594477403_.pic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310" y="422910"/>
            <a:ext cx="1847215" cy="40005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3880485" y="4581525"/>
            <a:ext cx="67119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卡片分割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70320" y="4581525"/>
            <a:ext cx="67119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线性分割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3065" y="2110105"/>
            <a:ext cx="2328545" cy="9232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一个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APP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中的不同页面也应该尽可能采用相同的布局规范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1288415"/>
            <a:ext cx="3829050" cy="25673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95285" y="1367790"/>
            <a:ext cx="4953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rPr>
              <a:t>上</a:t>
            </a: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间距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7650" y="1880235"/>
            <a:ext cx="6604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内容间距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5285" y="2394585"/>
            <a:ext cx="4953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下间距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grpSp>
        <p:nvGrpSpPr>
          <p:cNvPr id="142" name="成组"/>
          <p:cNvGrpSpPr/>
          <p:nvPr/>
        </p:nvGrpSpPr>
        <p:grpSpPr>
          <a:xfrm>
            <a:off x="242821" y="271040"/>
            <a:ext cx="1339873" cy="421577"/>
            <a:chOff x="0" y="0"/>
            <a:chExt cx="133987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127380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en-US" altLang="zh-CN" sz="1800" dirty="0">
                  <a:latin typeface="苹方-简" panose="020B0400000000000000" charset="-122"/>
                  <a:ea typeface="苹方-简" panose="020B0400000000000000" charset="-122"/>
                </a:rPr>
                <a:t>UI</a:t>
              </a:r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设计规范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93065" y="692785"/>
            <a:ext cx="8255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亲密性原则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065" y="2110740"/>
            <a:ext cx="2813685" cy="9232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just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如果信息之间关联性越高，它们之间的距离就应该越接近。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51303" cy="421577"/>
            <a:chOff x="0" y="0"/>
            <a:chExt cx="13513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12852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切图与交付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12750" y="1179195"/>
            <a:ext cx="7287895" cy="27844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切图尺寸必须为偶数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尽量降低图片文件大小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可点击部件应当注意其点击区域不小于88px</a:t>
            </a:r>
            <a:endParaRPr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不同的状态都需要切图</a:t>
            </a:r>
            <a:endParaRPr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文字、</a:t>
            </a: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纯色</a:t>
            </a: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背景、线条和一些标准的集合图形不需要切图 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51303" cy="421577"/>
            <a:chOff x="0" y="0"/>
            <a:chExt cx="13513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12852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切图与交付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40200" y="1352550"/>
            <a:ext cx="4177030" cy="2457450"/>
            <a:chOff x="5326" y="2244"/>
            <a:chExt cx="6578" cy="3870"/>
          </a:xfrm>
        </p:grpSpPr>
        <p:pic>
          <p:nvPicPr>
            <p:cNvPr id="3" name="图片 2" descr="截屏2020-07-11下午10.43.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26" y="2244"/>
              <a:ext cx="6579" cy="387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796" y="3388"/>
              <a:ext cx="1596" cy="1582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874" y="2982"/>
              <a:ext cx="2378" cy="2396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30530" y="1658620"/>
            <a:ext cx="2953385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just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装饰素材直接按实际区域贴边切图，点击素材需要考虑点击区域的位置与大小，适当调整切图区域的大小，同一层级的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icon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切图区域大小应该一致。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51303" cy="421577"/>
            <a:chOff x="0" y="0"/>
            <a:chExt cx="13513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12852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切图与交付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911475" y="1648460"/>
            <a:ext cx="3321050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页面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_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位置_类别_描述_.png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主页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_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导航_图标_搜索_.png。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home_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nav_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icon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_search.png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1351303" cy="421577"/>
            <a:chOff x="0" y="0"/>
            <a:chExt cx="13513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12852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切图与交付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91490" y="1486535"/>
            <a:ext cx="2193925" cy="1846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错误切图命名：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出现中文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出现英文字母大写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出现空格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将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_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打成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-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8370" y="625475"/>
            <a:ext cx="3090545" cy="38931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常用英文单词：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bg（backgrond 背景）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nav（navbar 导航栏）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tab（tabbar 标签栏）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btn（button 按钮）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img（image 图片）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icon（图标）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selected（选中）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disabled（不可点击）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default（默认）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pressed（按下）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71040"/>
            <a:ext cx="665503" cy="421577"/>
            <a:chOff x="0" y="0"/>
            <a:chExt cx="665503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7" name="学习建议"/>
            <p:cNvSpPr txBox="1"/>
            <p:nvPr/>
          </p:nvSpPr>
          <p:spPr>
            <a:xfrm>
              <a:off x="66063" y="2477"/>
              <a:ext cx="599440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实战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0" y="635000"/>
            <a:ext cx="1881505" cy="334645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1288415" y="4162425"/>
            <a:ext cx="1882140" cy="5537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ctr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如何用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IOS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组件搭建设置页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  <p:pic>
        <p:nvPicPr>
          <p:cNvPr id="5" name="图片 4" descr="切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570" y="631190"/>
            <a:ext cx="4689475" cy="335026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5075555" y="4162425"/>
            <a:ext cx="1882140" cy="5537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ctr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Material design 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Calibri" panose="020F0302020204030204"/>
              </a:rPr>
              <a:t>组件讲解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PingFang SC Regular" panose="020B0400000000000000" charset="-122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30756" y="262150"/>
            <a:ext cx="1579903" cy="421577"/>
            <a:chOff x="0" y="0"/>
            <a:chExt cx="15799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rPr>
                <a:t>行业现状介绍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endParaRPr>
            </a:p>
          </p:txBody>
        </p:sp>
      </p:grpSp>
      <p:pic>
        <p:nvPicPr>
          <p:cNvPr id="2" name="图片 1" descr="截屏2020-07-11下午2.09.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7230" y="2764790"/>
            <a:ext cx="3695065" cy="1130935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pic>
        <p:nvPicPr>
          <p:cNvPr id="3" name="图片 2" descr="截屏2020-07-11下午2.11.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177925"/>
            <a:ext cx="3688080" cy="1146810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pic>
        <p:nvPicPr>
          <p:cNvPr id="4" name="图片 3" descr="截屏2020-07-11下午2.13.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230" y="1170305"/>
            <a:ext cx="3707765" cy="1146810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pic>
        <p:nvPicPr>
          <p:cNvPr id="5" name="图片 4" descr="截屏2020-07-11下午2.14.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60" y="2772410"/>
            <a:ext cx="3688080" cy="1153160"/>
          </a:xfrm>
          <a:prstGeom prst="rect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2279650" y="2426335"/>
            <a:ext cx="34861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北京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0640" y="2418715"/>
            <a:ext cx="38989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上海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9650" y="4057650"/>
            <a:ext cx="348615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杭州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0640" y="4057650"/>
            <a:ext cx="38989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深圳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3065" y="683895"/>
            <a:ext cx="1320800" cy="2000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300" b="0" i="0" u="none" strike="noStrike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数据来源于职友集</a:t>
            </a: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本章总结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17830" y="1604010"/>
            <a:ext cx="7287895" cy="1706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iOS/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安卓主流设计尺寸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UI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设计规范：一致性与亲密性原则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切图标注：位置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_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类别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_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描述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_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状态</a:t>
            </a:r>
            <a:endParaRPr lang="zh-CN" altLang="en-US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"/>
          <p:cNvSpPr txBox="1"/>
          <p:nvPr/>
        </p:nvSpPr>
        <p:spPr>
          <a:xfrm>
            <a:off x="3602990" y="2249170"/>
            <a:ext cx="1938020" cy="6451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lang="zh-CN" sz="3600" b="1" dirty="0">
                <a:latin typeface="苹方-简" panose="020B0400000000000000" charset="-122"/>
                <a:ea typeface="苹方-简" panose="020B0400000000000000" charset="-122"/>
              </a:rPr>
              <a:t>课程总结</a:t>
            </a:r>
            <a:endParaRPr lang="zh-CN" sz="3600" b="1" dirty="0">
              <a:latin typeface="苹方-简" panose="020B0400000000000000" charset="-122"/>
              <a:ea typeface="苹方-简" panose="020B0400000000000000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3" name="成组"/>
          <p:cNvGrpSpPr/>
          <p:nvPr/>
        </p:nvGrpSpPr>
        <p:grpSpPr>
          <a:xfrm>
            <a:off x="248536" y="271040"/>
            <a:ext cx="1122703" cy="421577"/>
            <a:chOff x="0" y="0"/>
            <a:chExt cx="1122701" cy="421575"/>
          </a:xfrm>
        </p:grpSpPr>
        <p:sp>
          <p:nvSpPr>
            <p:cNvPr id="281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282" name="文本工具"/>
            <p:cNvSpPr txBox="1"/>
            <p:nvPr/>
          </p:nvSpPr>
          <p:spPr>
            <a:xfrm>
              <a:off x="66063" y="2477"/>
              <a:ext cx="1056638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</a:rPr>
                <a:t>教学内容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030" y="1400175"/>
            <a:ext cx="8204200" cy="2584450"/>
            <a:chOff x="726" y="2302"/>
            <a:chExt cx="12920" cy="4070"/>
          </a:xfrm>
        </p:grpSpPr>
        <p:grpSp>
          <p:nvGrpSpPr>
            <p:cNvPr id="5" name="组合 4"/>
            <p:cNvGrpSpPr/>
            <p:nvPr/>
          </p:nvGrpSpPr>
          <p:grpSpPr>
            <a:xfrm>
              <a:off x="754" y="2302"/>
              <a:ext cx="12892" cy="4071"/>
              <a:chOff x="1070" y="2828"/>
              <a:chExt cx="12892" cy="4071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070" y="2828"/>
                <a:ext cx="2976" cy="4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none"/>
            </p:style>
            <p:txBody>
              <a:bodyPr rot="0" vertOverflow="overflow" horzOverflow="overflow" vert="horz" wrap="square" lIns="0" tIns="0" rIns="0" bIns="0" numCol="1" spcCol="38100" rtlCol="0" anchor="t" forceAA="0">
                <a:spAutoFit/>
              </a:bodyPr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>
                    <a:latin typeface="PingFang SC Medium" panose="020B0400000000000000" charset="-122"/>
                    <a:ea typeface="PingFang SC Medium" panose="020B0400000000000000" charset="-122"/>
                    <a:cs typeface="苹方-简" panose="020B0400000000000000" charset="-122"/>
                  </a:rPr>
                  <a:t>产品开发流程</a:t>
                </a:r>
                <a:endParaRPr lang="zh-CN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endParaRPr lang="zh-CN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互联网职位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产品开发流程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如何拆解需求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kumimoji="0" lang="zh-CN" alt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cs typeface="Calibri" panose="020F0302020204030204"/>
                    <a:sym typeface="Calibri" panose="020F0302020204030204"/>
                  </a:rPr>
                  <a:t>如何阅读交互稿</a:t>
                </a: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cs typeface="Calibri" panose="020F0302020204030204"/>
                  <a:sym typeface="Calibri" panose="020F0302020204030204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627" y="2828"/>
                <a:ext cx="3613" cy="4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none"/>
            </p:style>
            <p:txBody>
              <a:bodyPr rot="0" vertOverflow="overflow" horzOverflow="overflow" vert="horz" wrap="square" lIns="0" tIns="0" rIns="0" bIns="0" numCol="1" spcCol="38100" rtlCol="0" anchor="t" forceAA="0">
                <a:spAutoFit/>
              </a:bodyPr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en-US" altLang="zh-CN">
                    <a:latin typeface="PingFang SC Medium" panose="020B0400000000000000" charset="-122"/>
                    <a:ea typeface="PingFang SC Medium" panose="020B0400000000000000" charset="-122"/>
                    <a:cs typeface="PingFang SC Medium" panose="020B0400000000000000" charset="-122"/>
                  </a:rPr>
                  <a:t>icon</a:t>
                </a:r>
                <a:r>
                  <a:rPr lang="zh-CN" altLang="en-US">
                    <a:latin typeface="PingFang SC Medium" panose="020B0400000000000000" charset="-122"/>
                    <a:ea typeface="PingFang SC Medium" panose="020B0400000000000000" charset="-122"/>
                    <a:cs typeface="PingFang SC Medium" panose="020B0400000000000000" charset="-122"/>
                  </a:rPr>
                  <a:t>设计规范</a:t>
                </a:r>
                <a:endParaRPr lang="zh-CN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endParaRPr lang="zh-CN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软件选择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应用图标设计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功能</a:t>
                </a:r>
                <a:r>
                  <a:rPr lang="en-US" altLang="zh-CN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icon</a:t>
                </a:r>
                <a:r>
                  <a:rPr lang="zh-CN" altLang="en-US" sz="1800">
                    <a:latin typeface="苹方-简" panose="020B0400000000000000" charset="-122"/>
                    <a:ea typeface="苹方-简" panose="020B0400000000000000" charset="-122"/>
                    <a:cs typeface="苹方-简" panose="020B0400000000000000" charset="-122"/>
                  </a:rPr>
                  <a:t>设计</a:t>
                </a:r>
                <a:endParaRPr sz="180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kumimoji="0" lang="zh-CN" alt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sym typeface="Calibri" panose="020F0302020204030204"/>
                  </a:rPr>
                  <a:t>优秀</a:t>
                </a:r>
                <a:r>
                  <a:rPr kumimoji="0" lang="en-US" altLang="zh-CN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sym typeface="Calibri" panose="020F0302020204030204"/>
                  </a:rPr>
                  <a:t>icon</a:t>
                </a:r>
                <a:r>
                  <a:rPr kumimoji="0" lang="zh-CN" alt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sym typeface="Calibri" panose="020F0302020204030204"/>
                  </a:rPr>
                  <a:t>解析</a:t>
                </a: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Calibri" panose="020F0302020204030204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9852" y="2828"/>
                <a:ext cx="4110" cy="40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none"/>
            </p:style>
            <p:txBody>
              <a:bodyPr rot="0" vertOverflow="overflow" horzOverflow="overflow" vert="horz" wrap="square" lIns="0" tIns="0" rIns="0" bIns="0" numCol="1" spcCol="38100" rtlCol="0" anchor="t" forceAA="0">
                <a:spAutoFit/>
              </a:bodyPr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altLang="en-US">
                    <a:latin typeface="PingFang SC Medium" panose="020B0400000000000000" charset="-122"/>
                    <a:ea typeface="PingFang SC Medium" panose="020B0400000000000000" charset="-122"/>
                    <a:cs typeface="苹方-简" panose="020B0400000000000000" charset="-122"/>
                  </a:rPr>
                  <a:t>界面设计规范</a:t>
                </a:r>
                <a:endParaRPr lang="en-US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endParaRPr lang="en-US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endParaRPr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en-US" sz="1800"/>
                  <a:t>IOS/</a:t>
                </a:r>
                <a:r>
                  <a:rPr lang="zh-CN" altLang="en-US" sz="1800"/>
                  <a:t>安卓设计规范</a:t>
                </a:r>
                <a:endParaRPr sz="1800"/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en-US" sz="1800"/>
                  <a:t>UI</a:t>
                </a:r>
                <a:r>
                  <a:rPr lang="zh-CN" altLang="en-US" sz="1800"/>
                  <a:t>设计规范</a:t>
                </a:r>
                <a:endParaRPr sz="1800"/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lang="zh-CN" sz="1800"/>
                  <a:t>表单页组件搭建</a:t>
                </a:r>
                <a:endParaRPr sz="1800"/>
              </a:p>
              <a:p>
                <a:pPr defTabSz="914400" eaLnBrk="1">
                  <a:lnSpc>
                    <a:spcPct val="150000"/>
                  </a:lnSpc>
                  <a:defRPr sz="2000">
                    <a:latin typeface="PingFang SC Regular" panose="020B0400000000000000" charset="-122"/>
                    <a:ea typeface="PingFang SC Regular" panose="020B0400000000000000" charset="-122"/>
                    <a:cs typeface="PingFang SC Regular" panose="020B0400000000000000" charset="-122"/>
                    <a:sym typeface="PingFang SC Regular" panose="020B0400000000000000" charset="-122"/>
                  </a:defRPr>
                </a:pPr>
                <a:r>
                  <a:rPr kumimoji="0" lang="zh-CN" alt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sym typeface="Calibri" panose="020F0302020204030204"/>
                  </a:rPr>
                  <a:t>切图与交付</a:t>
                </a: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Calibri" panose="020F0302020204030204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726" y="3468"/>
              <a:ext cx="2849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8" name="直接连接符 7"/>
            <p:cNvCxnSpPr/>
            <p:nvPr/>
          </p:nvCxnSpPr>
          <p:spPr>
            <a:xfrm>
              <a:off x="5311" y="3468"/>
              <a:ext cx="2849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9" name="直接连接符 8"/>
            <p:cNvCxnSpPr/>
            <p:nvPr/>
          </p:nvCxnSpPr>
          <p:spPr>
            <a:xfrm>
              <a:off x="9536" y="3468"/>
              <a:ext cx="2849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</p:grpSp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"/>
          <p:cNvSpPr txBox="1"/>
          <p:nvPr/>
        </p:nvSpPr>
        <p:spPr>
          <a:xfrm>
            <a:off x="4010660" y="2249170"/>
            <a:ext cx="1122680" cy="6451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lang="zh-CN" sz="3600" b="1" dirty="0">
                <a:latin typeface="苹方-简" panose="020B0400000000000000" charset="-122"/>
                <a:ea typeface="苹方-简" panose="020B0400000000000000" charset="-122"/>
              </a:rPr>
              <a:t>谢谢</a:t>
            </a:r>
            <a:endParaRPr lang="zh-CN" sz="3600" b="1" dirty="0">
              <a:latin typeface="苹方-简" panose="020B0400000000000000" charset="-122"/>
              <a:ea typeface="苹方-简" panose="020B0400000000000000" charset="-122"/>
            </a:endParaRPr>
          </a:p>
        </p:txBody>
      </p:sp>
    </p:spTree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67410" y="1698625"/>
            <a:ext cx="7409815" cy="1746885"/>
            <a:chOff x="755" y="2522"/>
            <a:chExt cx="11669" cy="2751"/>
          </a:xfrm>
        </p:grpSpPr>
        <p:sp>
          <p:nvSpPr>
            <p:cNvPr id="7" name="椭圆 6"/>
            <p:cNvSpPr/>
            <p:nvPr/>
          </p:nvSpPr>
          <p:spPr>
            <a:xfrm>
              <a:off x="755" y="2614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10" y="3459"/>
              <a:ext cx="1347" cy="96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入行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门槛低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761" y="2615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763" y="2522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766" y="2522"/>
              <a:ext cx="2658" cy="265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22" y="3460"/>
              <a:ext cx="1736" cy="96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初级</a:t>
              </a:r>
              <a:r>
                <a:rPr kumimoji="0" lang="en-US" altLang="zh-CN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endPara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  <a:p>
              <a:pPr marL="0" marR="0" indent="0" algn="ctr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数量多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66" y="3460"/>
              <a:ext cx="1652" cy="96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综合技能要求变高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480" y="3460"/>
              <a:ext cx="1230" cy="96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lstStyle/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高级</a:t>
              </a:r>
              <a:r>
                <a:rPr kumimoji="0" lang="en-US" altLang="zh-CN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endPara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苹方-简" panose="020B0400000000000000" charset="-122"/>
                  <a:ea typeface="苹方-简" panose="020B0400000000000000" charset="-122"/>
                  <a:cs typeface="Calibri" panose="020F0302020204030204"/>
                  <a:sym typeface="Calibri" panose="020F0302020204030204"/>
                </a:rPr>
                <a:t>缺口大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苹方-简" panose="020B0400000000000000" charset="-122"/>
                <a:ea typeface="苹方-简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14" name="成组"/>
          <p:cNvGrpSpPr/>
          <p:nvPr/>
        </p:nvGrpSpPr>
        <p:grpSpPr>
          <a:xfrm>
            <a:off x="230756" y="253895"/>
            <a:ext cx="1579903" cy="421577"/>
            <a:chOff x="0" y="0"/>
            <a:chExt cx="1579902" cy="421575"/>
          </a:xfrm>
        </p:grpSpPr>
        <p:sp>
          <p:nvSpPr>
            <p:cNvPr id="15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6" name="学习建议"/>
            <p:cNvSpPr txBox="1"/>
            <p:nvPr/>
          </p:nvSpPr>
          <p:spPr>
            <a:xfrm>
              <a:off x="66063" y="2477"/>
              <a:ext cx="15138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altLang="en-US" sz="1800" dirty="0">
                  <a:latin typeface="苹方-简" panose="020B0400000000000000" charset="-122"/>
                  <a:ea typeface="苹方-简" panose="020B0400000000000000" charset="-122"/>
                  <a:cs typeface="苹方-简" panose="020B0400000000000000" charset="-122"/>
                </a:rPr>
                <a:t>行业现状介绍</a:t>
              </a:r>
              <a:endParaRPr lang="zh-CN" altLang="en-US" sz="1800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endParaRPr>
            </a:p>
          </p:txBody>
        </p:sp>
      </p:grp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ctrTitle" idx="4294967295"/>
          </p:nvPr>
        </p:nvSpPr>
        <p:spPr>
          <a:xfrm>
            <a:off x="642781" y="1956289"/>
            <a:ext cx="3259476" cy="421137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60202020A0204" pitchFamily="34" charset="0"/>
              <a:buChar char="•"/>
            </a:pPr>
            <a:r>
              <a:rPr kumimoji="1" lang="zh-CN" altLang="en-US" sz="2000" dirty="0">
                <a:latin typeface="微软雅黑" panose="020B0703020204020201" charset="-122"/>
                <a:ea typeface="微软雅黑" panose="020B0703020204020201" charset="-122"/>
              </a:rPr>
              <a:t>产品开发流程</a:t>
            </a:r>
            <a:endParaRPr kumimoji="1" lang="zh-CN" altLang="en-US" sz="2000" dirty="0">
              <a:latin typeface="微软雅黑" panose="020B0703020204020201" charset="-122"/>
              <a:ea typeface="微软雅黑" panose="020B0703020204020201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42781" y="2612294"/>
            <a:ext cx="3031865" cy="43214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60202020A0204" pitchFamily="34" charset="0"/>
              <a:buChar char="•"/>
            </a:pPr>
            <a:r>
              <a:rPr kumimoji="1" lang="en-US" altLang="zh-CN" sz="2000" dirty="0">
                <a:latin typeface="微软雅黑" panose="020B0703020204020201" charset="-122"/>
                <a:ea typeface="微软雅黑" panose="020B0703020204020201" charset="-122"/>
              </a:rPr>
              <a:t>icon</a:t>
            </a:r>
            <a:r>
              <a:rPr kumimoji="1" lang="zh-CN" altLang="en-US" sz="2000" dirty="0">
                <a:latin typeface="微软雅黑" panose="020B0703020204020201" charset="-122"/>
                <a:ea typeface="微软雅黑" panose="020B0703020204020201" charset="-122"/>
              </a:rPr>
              <a:t>设计方法与规范</a:t>
            </a:r>
            <a:endParaRPr kumimoji="1" lang="zh-CN" altLang="en-US" sz="2000" dirty="0">
              <a:latin typeface="微软雅黑" panose="020B0703020204020201" charset="-122"/>
              <a:ea typeface="微软雅黑" panose="020B0703020204020201" charset="-122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5105374" y="1945069"/>
            <a:ext cx="3391903" cy="43214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60202020A0204" pitchFamily="34" charset="0"/>
              <a:buChar char="•"/>
            </a:pPr>
            <a:r>
              <a:rPr kumimoji="1" lang="zh-CN" altLang="en-US" sz="2000" dirty="0">
                <a:latin typeface="微软雅黑" panose="020B0703020204020201" charset="-122"/>
                <a:ea typeface="微软雅黑" panose="020B0703020204020201" charset="-122"/>
              </a:rPr>
              <a:t>界面设计方法与规范</a:t>
            </a:r>
            <a:endParaRPr kumimoji="1" lang="zh-CN" altLang="en-US" sz="2000" dirty="0">
              <a:latin typeface="微软雅黑" panose="020B0703020204020201" charset="-122"/>
              <a:ea typeface="微软雅黑" panose="020B0703020204020201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5105374" y="2612390"/>
            <a:ext cx="3853543" cy="43214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60202020A0204" pitchFamily="34" charset="0"/>
              <a:buChar char="•"/>
            </a:pPr>
            <a:r>
              <a:rPr kumimoji="1" lang="zh-CN" altLang="en-US" sz="2000" dirty="0">
                <a:latin typeface="微软雅黑" panose="020B0703020204020201" charset="-122"/>
                <a:ea typeface="微软雅黑" panose="020B0703020204020201" charset="-122"/>
              </a:rPr>
              <a:t>实战：优秀案例解析</a:t>
            </a:r>
            <a:endParaRPr kumimoji="1" lang="zh-CN" altLang="en-US" sz="2000" dirty="0">
              <a:latin typeface="微软雅黑" panose="020B0703020204020201" charset="-122"/>
              <a:ea typeface="微软雅黑" panose="020B0703020204020201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4038655" y="1001309"/>
            <a:ext cx="1066689" cy="46941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3200" b="1" dirty="0">
                <a:latin typeface="微软雅黑" panose="020B0703020204020201" charset="-122"/>
                <a:ea typeface="微软雅黑" panose="020B0703020204020201" charset="-122"/>
              </a:rPr>
              <a:t>目录</a:t>
            </a:r>
            <a:endParaRPr kumimoji="1" lang="zh-CN" altLang="en-US" sz="3200" b="1" dirty="0">
              <a:latin typeface="微软雅黑" panose="020B0703020204020201" charset="-122"/>
              <a:ea typeface="微软雅黑" panose="020B07030202040202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成组"/>
          <p:cNvGrpSpPr/>
          <p:nvPr/>
        </p:nvGrpSpPr>
        <p:grpSpPr>
          <a:xfrm>
            <a:off x="239646" y="253895"/>
            <a:ext cx="1133662" cy="422661"/>
            <a:chOff x="0" y="0"/>
            <a:chExt cx="1133661" cy="422659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1393"/>
              <a:ext cx="1067598" cy="4212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sz="1800" dirty="0" err="1">
                  <a:latin typeface="苹方-简" panose="020B0400000000000000" charset="-122"/>
                  <a:ea typeface="苹方-简" panose="020B0400000000000000" charset="-122"/>
                </a:rPr>
                <a:t>学习建议</a:t>
              </a:r>
              <a:endParaRPr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143" name="文本框 1"/>
          <p:cNvSpPr txBox="1"/>
          <p:nvPr/>
        </p:nvSpPr>
        <p:spPr>
          <a:xfrm>
            <a:off x="488315" y="1718310"/>
            <a:ext cx="7287895" cy="170688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  <a:sym typeface="+mn-ea"/>
              </a:rPr>
              <a:t>审美是</a:t>
            </a:r>
            <a:r>
              <a:rPr lang="en-US" alt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  <a:sym typeface="+mn-ea"/>
              </a:rPr>
              <a:t>UI</a:t>
            </a:r>
            <a:r>
              <a:rPr lang="zh-CN" altLang="en-US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  <a:sym typeface="+mn-ea"/>
              </a:rPr>
              <a:t>设计师的</a:t>
            </a: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  <a:sym typeface="+mn-ea"/>
              </a:rPr>
              <a:t>第一竞争力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软件不重要，能力才重要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  <a:p>
            <a:pPr marL="267335" indent="-267335" defTabSz="457200">
              <a:lnSpc>
                <a:spcPts val="4200"/>
              </a:lnSpc>
              <a:buSzPct val="100000"/>
              <a:buAutoNum type="arabicPeriod"/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pPr>
            <a:r>
              <a:rPr lang="zh-CN"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培养产品思维，不要成为画图工具人</a:t>
            </a:r>
            <a:r>
              <a:rPr dirty="0">
                <a:latin typeface="苹方-简" panose="020B0400000000000000" charset="-122"/>
                <a:ea typeface="苹方-简" panose="020B0400000000000000" charset="-122"/>
                <a:cs typeface="苹方-简" panose="020B0400000000000000" charset="-122"/>
              </a:rPr>
              <a:t> </a:t>
            </a:r>
            <a:endParaRPr lang="zh-CN" dirty="0">
              <a:latin typeface="苹方-简" panose="020B0400000000000000" charset="-122"/>
              <a:ea typeface="苹方-简" panose="020B0400000000000000" charset="-122"/>
              <a:cs typeface="苹方-简" panose="020B0400000000000000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文本框 1"/>
          <p:cNvSpPr txBox="1"/>
          <p:nvPr/>
        </p:nvSpPr>
        <p:spPr>
          <a:xfrm>
            <a:off x="3149969" y="2248584"/>
            <a:ext cx="2844062" cy="6451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000">
                <a:latin typeface="PingFang SC Regular" panose="020B0400000000000000" charset="-122"/>
                <a:ea typeface="PingFang SC Regular" panose="020B0400000000000000" charset="-122"/>
                <a:cs typeface="PingFang SC Regular" panose="020B0400000000000000" charset="-122"/>
                <a:sym typeface="PingFang SC Regular" panose="020B0400000000000000" charset="-122"/>
              </a:defRPr>
            </a:lvl1pPr>
          </a:lstStyle>
          <a:p>
            <a:r>
              <a:rPr lang="zh-CN" sz="3600" b="1" dirty="0">
                <a:latin typeface="苹方-简" panose="020B0400000000000000" charset="-122"/>
                <a:ea typeface="苹方-简" panose="020B0400000000000000" charset="-122"/>
              </a:rPr>
              <a:t>产品开发流程</a:t>
            </a:r>
            <a:endParaRPr lang="zh-CN" sz="3600" b="1" dirty="0">
              <a:latin typeface="苹方-简" panose="020B0400000000000000" charset="-122"/>
              <a:ea typeface="苹方-简" panose="020B0400000000000000" charset="-122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成组"/>
          <p:cNvGrpSpPr/>
          <p:nvPr/>
        </p:nvGrpSpPr>
        <p:grpSpPr>
          <a:xfrm>
            <a:off x="242821" y="262150"/>
            <a:ext cx="1122703" cy="421577"/>
            <a:chOff x="0" y="0"/>
            <a:chExt cx="1122702" cy="421575"/>
          </a:xfrm>
        </p:grpSpPr>
        <p:sp>
          <p:nvSpPr>
            <p:cNvPr id="140" name="正方形"/>
            <p:cNvSpPr/>
            <p:nvPr/>
          </p:nvSpPr>
          <p:spPr>
            <a:xfrm>
              <a:off x="0" y="0"/>
              <a:ext cx="248800" cy="259248"/>
            </a:xfrm>
            <a:prstGeom prst="rect">
              <a:avLst/>
            </a:prstGeom>
            <a:solidFill>
              <a:srgbClr val="DEE3FD"/>
            </a:solidFill>
            <a:ln w="12700" cap="flat">
              <a:noFill/>
              <a:miter lim="400000"/>
            </a:ln>
            <a:effectLst>
              <a:reflection stA="50000" endPos="40000" dir="5400000" sy="-100000" algn="bl" rotWithShape="0"/>
            </a:effectLst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ctr" defTabSz="821055">
                <a:defRPr sz="3000">
                  <a:solidFill>
                    <a:srgbClr val="FFFFFF"/>
                  </a:solidFill>
                  <a:latin typeface="Helvetica Neue Medium" panose="02000503000000020004"/>
                  <a:ea typeface="Helvetica Neue Medium" panose="02000503000000020004"/>
                  <a:cs typeface="Helvetica Neue Medium" panose="02000503000000020004"/>
                  <a:sym typeface="Helvetica Neue Medium" panose="02000503000000020004"/>
                </a:defRPr>
              </a:pPr>
            </a:p>
          </p:txBody>
        </p:sp>
        <p:sp>
          <p:nvSpPr>
            <p:cNvPr id="141" name="学习建议"/>
            <p:cNvSpPr txBox="1"/>
            <p:nvPr/>
          </p:nvSpPr>
          <p:spPr>
            <a:xfrm>
              <a:off x="66063" y="2477"/>
              <a:ext cx="1056639" cy="4190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71437" tIns="71437" rIns="71437" bIns="71437" numCol="1" anchor="ctr">
              <a:spAutoFit/>
            </a:bodyPr>
            <a:lstStyle>
              <a:lvl1pPr defTabSz="821055">
                <a:defRPr sz="1200">
                  <a:latin typeface="PingFang SC Medium" panose="020B0400000000000000" charset="-122"/>
                  <a:ea typeface="PingFang SC Medium" panose="020B0400000000000000" charset="-122"/>
                  <a:cs typeface="PingFang SC Medium" panose="020B0400000000000000" charset="-122"/>
                  <a:sym typeface="PingFang SC Medium" panose="020B0400000000000000" charset="-122"/>
                </a:defRPr>
              </a:lvl1pPr>
            </a:lstStyle>
            <a:p>
              <a:r>
                <a:rPr lang="zh-CN" sz="1800" dirty="0">
                  <a:latin typeface="苹方-简" panose="020B0400000000000000" charset="-122"/>
                  <a:ea typeface="苹方-简" panose="020B0400000000000000" charset="-122"/>
                </a:rPr>
                <a:t>职位介绍</a:t>
              </a:r>
              <a:endParaRPr lang="zh-CN" sz="1800" dirty="0">
                <a:latin typeface="苹方-简" panose="020B0400000000000000" charset="-122"/>
                <a:ea typeface="苹方-简" panose="020B0400000000000000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849630" y="2112645"/>
            <a:ext cx="1440180" cy="144018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854825" y="2112645"/>
            <a:ext cx="1439545" cy="144018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1720" y="2679065"/>
            <a:ext cx="1016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产品经理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20915" y="2679065"/>
            <a:ext cx="508000" cy="3073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测试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33830" y="3027680"/>
            <a:ext cx="271145" cy="2152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PM</a:t>
            </a:r>
            <a:endParaRPr kumimoji="0" lang="en-US" altLang="zh-CN" sz="1400" b="0" i="0" u="none" strike="noStrike" cap="none" spc="0" normalizeH="0" baseline="0">
              <a:ln>
                <a:noFill/>
              </a:ln>
              <a:solidFill>
                <a:srgbClr val="3871CA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51405" y="2112645"/>
            <a:ext cx="1438910" cy="1440180"/>
            <a:chOff x="3703" y="3327"/>
            <a:chExt cx="2266" cy="2268"/>
          </a:xfrm>
        </p:grpSpPr>
        <p:sp>
          <p:nvSpPr>
            <p:cNvPr id="32" name="椭圆 31"/>
            <p:cNvSpPr/>
            <p:nvPr/>
          </p:nvSpPr>
          <p:spPr>
            <a:xfrm>
              <a:off x="3703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036" y="4219"/>
              <a:ext cx="1600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交互设计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48" y="4768"/>
              <a:ext cx="378" cy="33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UX</a:t>
              </a:r>
              <a:endPara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52545" y="2112645"/>
            <a:ext cx="1438910" cy="1440180"/>
            <a:chOff x="6067" y="3327"/>
            <a:chExt cx="2266" cy="2268"/>
          </a:xfrm>
        </p:grpSpPr>
        <p:sp>
          <p:nvSpPr>
            <p:cNvPr id="33" name="椭圆 32"/>
            <p:cNvSpPr/>
            <p:nvPr/>
          </p:nvSpPr>
          <p:spPr>
            <a:xfrm>
              <a:off x="6067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610" y="4219"/>
              <a:ext cx="1181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设计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012" y="4768"/>
              <a:ext cx="266" cy="33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UI</a:t>
              </a:r>
              <a:endPara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7448550" y="3027680"/>
            <a:ext cx="253365" cy="2152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QA</a:t>
            </a:r>
            <a:endParaRPr kumimoji="0" lang="en-US" altLang="zh-CN" sz="1400" b="0" i="0" u="none" strike="noStrike" cap="none" spc="0" normalizeH="0" baseline="0">
              <a:ln>
                <a:noFill/>
              </a:ln>
              <a:solidFill>
                <a:srgbClr val="3871CA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53685" y="2112645"/>
            <a:ext cx="1438910" cy="1440180"/>
            <a:chOff x="8431" y="3327"/>
            <a:chExt cx="2266" cy="2268"/>
          </a:xfrm>
        </p:grpSpPr>
        <p:sp>
          <p:nvSpPr>
            <p:cNvPr id="34" name="椭圆 33"/>
            <p:cNvSpPr/>
            <p:nvPr/>
          </p:nvSpPr>
          <p:spPr>
            <a:xfrm>
              <a:off x="8431" y="3327"/>
              <a:ext cx="2267" cy="2268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302020204030204"/>
                <a:ea typeface="Calibri" panose="020F0302020204030204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164" y="4219"/>
              <a:ext cx="800" cy="4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non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研发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931" y="4768"/>
              <a:ext cx="1267" cy="33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0" tIns="0" rIns="0" bIns="0" numCol="1" spcCol="38100" rtlCol="0" anchor="t" forceAA="0">
              <a:spAutoFit/>
            </a:bodyPr>
            <a:p>
              <a:pPr marL="0" marR="0" indent="0" algn="l" defTabSz="685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前端</a:t>
              </a:r>
              <a:r>
                <a:rPr kumimoji="0" lang="en-US" altLang="zh-CN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/</a:t>
              </a:r>
              <a:r>
                <a:rPr kumimoji="0" lang="zh-CN" altLang="en-US" sz="1400" b="0" i="0" u="none" strike="noStrike" cap="none" spc="0" normalizeH="0" baseline="0">
                  <a:ln>
                    <a:noFill/>
                  </a:ln>
                  <a:solidFill>
                    <a:srgbClr val="3871CA"/>
                  </a:solidFill>
                  <a:effectLst/>
                  <a:uFillTx/>
                  <a:latin typeface="PingFang SC Regular" panose="020B0400000000000000" charset="-122"/>
                  <a:ea typeface="PingFang SC Regular" panose="020B0400000000000000" charset="-122"/>
                  <a:cs typeface="Calibri" panose="020F0302020204030204"/>
                  <a:sym typeface="Calibri" panose="020F0302020204030204"/>
                </a:rPr>
                <a:t>后端</a:t>
              </a:r>
              <a:endParaRPr kumimoji="0" lang="zh-CN" altLang="en-US" sz="1400" b="0" i="0" u="none" strike="noStrike" cap="none" spc="0" normalizeH="0" baseline="0">
                <a:ln>
                  <a:noFill/>
                </a:ln>
                <a:solidFill>
                  <a:srgbClr val="3871CA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1153160" y="1145540"/>
            <a:ext cx="833755" cy="833755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365250" y="1439545"/>
            <a:ext cx="410210" cy="2457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用研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155440" y="1145540"/>
            <a:ext cx="833755" cy="833755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302020204030204"/>
              <a:ea typeface="Calibri" panose="020F0302020204030204"/>
              <a:cs typeface="Calibri" panose="020F0302020204030204"/>
              <a:sym typeface="Calibri" panose="020F0302020204030204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7530" y="1439545"/>
            <a:ext cx="410210" cy="2457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PingFang SC Regular" panose="020B0400000000000000" charset="-122"/>
                <a:ea typeface="PingFang SC Regular" panose="020B0400000000000000" charset="-122"/>
                <a:cs typeface="Calibri" panose="020F0302020204030204"/>
                <a:sym typeface="Calibri" panose="020F0302020204030204"/>
              </a:rPr>
              <a:t>运营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PingFang SC Regular" panose="020B0400000000000000" charset="-122"/>
              <a:ea typeface="PingFang SC Regular" panose="020B0400000000000000" charset="-122"/>
              <a:cs typeface="Calibri" panose="020F0302020204030204"/>
              <a:sym typeface="Calibri" panose="020F0302020204030204"/>
            </a:endParaRPr>
          </a:p>
        </p:txBody>
      </p:sp>
    </p:spTree>
  </p:cSld>
  <p:clrMapOvr>
    <a:masterClrMapping/>
  </p:clrMapOvr>
  <p:transition spd="med">
    <p:wipe/>
  </p:transition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302020204030204"/>
            <a:ea typeface="Calibri" panose="020F0302020204030204"/>
            <a:cs typeface="Calibri" panose="020F0302020204030204"/>
            <a:sym typeface="Calibri" panose="020F03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302020204030204"/>
            <a:ea typeface="Calibri" panose="020F0302020204030204"/>
            <a:cs typeface="Calibri" panose="020F0302020204030204"/>
            <a:sym typeface="Calibri" panose="020F03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302020204030204"/>
            <a:ea typeface="Calibri" panose="020F0302020204030204"/>
            <a:cs typeface="Calibri" panose="020F0302020204030204"/>
            <a:sym typeface="Calibri" panose="020F03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685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3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 panose="020F0302020204030204"/>
            <a:ea typeface="Calibri" panose="020F0302020204030204"/>
            <a:cs typeface="Calibri" panose="020F0302020204030204"/>
            <a:sym typeface="Calibri" panose="020F0302020204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1723</Words>
  <Application>WPS 演示</Application>
  <PresentationFormat>全屏显示(16:9)</PresentationFormat>
  <Paragraphs>350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1" baseType="lpstr">
      <vt:lpstr>Arial</vt:lpstr>
      <vt:lpstr>方正书宋_GBK</vt:lpstr>
      <vt:lpstr>Wingdings</vt:lpstr>
      <vt:lpstr>Calibri</vt:lpstr>
      <vt:lpstr>Calibri Light</vt:lpstr>
      <vt:lpstr>Arial</vt:lpstr>
      <vt:lpstr>等线</vt:lpstr>
      <vt:lpstr>汉仪中等线KW</vt:lpstr>
      <vt:lpstr>PingFang SC Semibold</vt:lpstr>
      <vt:lpstr>苹方-简</vt:lpstr>
      <vt:lpstr>PingFang SC Regular</vt:lpstr>
      <vt:lpstr>Helvetica Neue Medium</vt:lpstr>
      <vt:lpstr>PingFang SC Medium</vt:lpstr>
      <vt:lpstr>微软雅黑</vt:lpstr>
      <vt:lpstr>宋体</vt:lpstr>
      <vt:lpstr>Arial Unicode MS</vt:lpstr>
      <vt:lpstr>§§∞Í¿s•j¶L≈È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产品开发流程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wuqianying</cp:lastModifiedBy>
  <cp:revision>29</cp:revision>
  <dcterms:created xsi:type="dcterms:W3CDTF">2020-07-16T16:51:08Z</dcterms:created>
  <dcterms:modified xsi:type="dcterms:W3CDTF">2020-07-16T16:51:08Z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2052-2.4.0.3944</vt:lpwstr>
  </property>
</Properties>
</file>