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2"/>
  </p:notesMasterIdLst>
  <p:sldIdLst>
    <p:sldId id="259" r:id="rId2"/>
    <p:sldId id="260" r:id="rId3"/>
    <p:sldId id="305" r:id="rId4"/>
    <p:sldId id="325" r:id="rId5"/>
    <p:sldId id="367" r:id="rId6"/>
    <p:sldId id="257" r:id="rId7"/>
    <p:sldId id="326" r:id="rId8"/>
    <p:sldId id="337" r:id="rId9"/>
    <p:sldId id="385" r:id="rId10"/>
    <p:sldId id="336" r:id="rId11"/>
    <p:sldId id="386" r:id="rId12"/>
    <p:sldId id="338" r:id="rId13"/>
    <p:sldId id="371" r:id="rId14"/>
    <p:sldId id="374" r:id="rId15"/>
    <p:sldId id="373" r:id="rId16"/>
    <p:sldId id="375" r:id="rId17"/>
    <p:sldId id="379" r:id="rId18"/>
    <p:sldId id="377" r:id="rId19"/>
    <p:sldId id="380" r:id="rId20"/>
    <p:sldId id="376" r:id="rId21"/>
    <p:sldId id="382" r:id="rId22"/>
    <p:sldId id="378" r:id="rId23"/>
    <p:sldId id="370" r:id="rId24"/>
    <p:sldId id="372" r:id="rId25"/>
    <p:sldId id="381" r:id="rId26"/>
    <p:sldId id="387" r:id="rId27"/>
    <p:sldId id="388" r:id="rId28"/>
    <p:sldId id="384" r:id="rId29"/>
    <p:sldId id="383" r:id="rId30"/>
    <p:sldId id="389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EEC182A-4538-C048-AE53-FC9D8A6301BE}">
          <p14:sldIdLst>
            <p14:sldId id="259"/>
            <p14:sldId id="260"/>
            <p14:sldId id="305"/>
            <p14:sldId id="325"/>
            <p14:sldId id="367"/>
            <p14:sldId id="257"/>
            <p14:sldId id="326"/>
            <p14:sldId id="337"/>
            <p14:sldId id="385"/>
            <p14:sldId id="336"/>
            <p14:sldId id="386"/>
            <p14:sldId id="338"/>
            <p14:sldId id="371"/>
            <p14:sldId id="374"/>
            <p14:sldId id="373"/>
            <p14:sldId id="375"/>
            <p14:sldId id="379"/>
            <p14:sldId id="377"/>
            <p14:sldId id="380"/>
            <p14:sldId id="376"/>
            <p14:sldId id="382"/>
            <p14:sldId id="378"/>
            <p14:sldId id="370"/>
            <p14:sldId id="372"/>
            <p14:sldId id="381"/>
            <p14:sldId id="387"/>
            <p14:sldId id="388"/>
            <p14:sldId id="384"/>
            <p14:sldId id="383"/>
            <p14:sldId id="389"/>
          </p14:sldIdLst>
        </p14:section>
      </p14:sectionLst>
    </p:ext>
    <p:ext uri="{EFAFB233-063F-42B5-8137-9DF3F51BA10A}">
      <p15:sldGuideLst xmlns:p15="http://schemas.microsoft.com/office/powerpoint/2012/main">
        <p15:guide id="1" pos="289">
          <p15:clr>
            <a:srgbClr val="A4A3A4"/>
          </p15:clr>
        </p15:guide>
        <p15:guide id="2" orient="horz" pos="769">
          <p15:clr>
            <a:srgbClr val="A4A3A4"/>
          </p15:clr>
        </p15:guide>
        <p15:guide id="3" pos="589">
          <p15:clr>
            <a:srgbClr val="A4A3A4"/>
          </p15:clr>
        </p15:guide>
        <p15:guide id="4" pos="1964">
          <p15:clr>
            <a:srgbClr val="A4A3A4"/>
          </p15:clr>
        </p15:guide>
        <p15:guide id="5" pos="3761">
          <p15:clr>
            <a:srgbClr val="A4A3A4"/>
          </p15:clr>
        </p15:guide>
        <p15:guide id="6" orient="horz" pos="2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2BD9"/>
    <a:srgbClr val="536497"/>
    <a:srgbClr val="797EC0"/>
    <a:srgbClr val="616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7" autoAdjust="0"/>
    <p:restoredTop sz="94570"/>
  </p:normalViewPr>
  <p:slideViewPr>
    <p:cSldViewPr snapToGrid="0" snapToObjects="1">
      <p:cViewPr varScale="1">
        <p:scale>
          <a:sx n="95" d="100"/>
          <a:sy n="95" d="100"/>
        </p:scale>
        <p:origin x="444" y="60"/>
      </p:cViewPr>
      <p:guideLst>
        <p:guide pos="289"/>
        <p:guide orient="horz" pos="769"/>
        <p:guide pos="589"/>
        <p:guide pos="1964"/>
        <p:guide pos="3761"/>
        <p:guide orient="horz" pos="27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EFD7D-B38E-DF46-A28E-651C72079A54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9E998-47EC-4346-8346-2FAAD9517AA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9E998-47EC-4346-8346-2FAAD9517AA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234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525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9673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75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44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9E998-47EC-4346-8346-2FAAD9517AA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29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C9E998-47EC-4346-8346-2FAAD9517AA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80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4000" y="4539769"/>
            <a:ext cx="876300" cy="4386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648B3-D535-3941-83F1-255C6C7DFDD1}" type="datetimeFigureOut">
              <a:rPr kumimoji="1" lang="zh-CN" altLang="en-US" smtClean="0"/>
              <a:t>2020/8/3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F7668-5A17-3843-BEAA-EACA719F5CF0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429F733-9174-4A93-8353-05B989DEB31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54000" y="4539769"/>
            <a:ext cx="876300" cy="43863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967207" y="1017638"/>
            <a:ext cx="7418510" cy="446889"/>
          </a:xfrm>
        </p:spPr>
        <p:txBody>
          <a:bodyPr>
            <a:noAutofit/>
          </a:bodyPr>
          <a:lstStyle/>
          <a:p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基础工具实战</a:t>
            </a:r>
          </a:p>
        </p:txBody>
      </p:sp>
      <p:sp>
        <p:nvSpPr>
          <p:cNvPr id="19" name="标题 1"/>
          <p:cNvSpPr txBox="1"/>
          <p:nvPr/>
        </p:nvSpPr>
        <p:spPr>
          <a:xfrm>
            <a:off x="967207" y="3527678"/>
            <a:ext cx="5764668" cy="38829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从零开始的一堂课，掌握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基础工具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967207" y="4096036"/>
            <a:ext cx="2296254" cy="34405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</a:t>
            </a:r>
            <a:r>
              <a:rPr kumimoji="1"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GenJi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>
            <a:off x="1034114" y="1687503"/>
            <a:ext cx="809554" cy="0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06591" y="2039551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常用工具与实战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339979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本章介绍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5586" y="2010314"/>
            <a:ext cx="2235312" cy="662494"/>
            <a:chOff x="376643" y="1677793"/>
            <a:chExt cx="2235312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核心工具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C86CEDD-71D9-4697-B198-4884B2A154F0}"/>
              </a:ext>
            </a:extLst>
          </p:cNvPr>
          <p:cNvSpPr txBox="1"/>
          <p:nvPr/>
        </p:nvSpPr>
        <p:spPr>
          <a:xfrm>
            <a:off x="405586" y="2817160"/>
            <a:ext cx="2797138" cy="1306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选择工具、缩放工具、钢笔工具、倾斜工具、形状工具、文字工具、弧形工具、混合工具、渐变工具。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C01BBC-7999-4B40-B370-6F19D52F4704}"/>
              </a:ext>
            </a:extLst>
          </p:cNvPr>
          <p:cNvGrpSpPr/>
          <p:nvPr/>
        </p:nvGrpSpPr>
        <p:grpSpPr>
          <a:xfrm>
            <a:off x="3199975" y="2007664"/>
            <a:ext cx="1275421" cy="662494"/>
            <a:chOff x="274909" y="1677793"/>
            <a:chExt cx="2235312" cy="662494"/>
          </a:xfrm>
        </p:grpSpPr>
        <p:sp>
          <p:nvSpPr>
            <p:cNvPr id="13" name="标题 1">
              <a:extLst>
                <a:ext uri="{FF2B5EF4-FFF2-40B4-BE49-F238E27FC236}">
                  <a16:creationId xmlns:a16="http://schemas.microsoft.com/office/drawing/2014/main" id="{4EC80441-65EB-4996-B75A-1837A9E155C7}"/>
                </a:ext>
              </a:extLst>
            </p:cNvPr>
            <p:cNvSpPr txBox="1"/>
            <p:nvPr/>
          </p:nvSpPr>
          <p:spPr>
            <a:xfrm>
              <a:off x="274909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相关实战</a:t>
              </a:r>
            </a:p>
          </p:txBody>
        </p:sp>
        <p:cxnSp>
          <p:nvCxnSpPr>
            <p:cNvPr id="14" name="直线连接符 21">
              <a:extLst>
                <a:ext uri="{FF2B5EF4-FFF2-40B4-BE49-F238E27FC236}">
                  <a16:creationId xmlns:a16="http://schemas.microsoft.com/office/drawing/2014/main" id="{9B35FCEB-CBE6-4C12-9CCC-EE24D7E90D51}"/>
                </a:ext>
              </a:extLst>
            </p:cNvPr>
            <p:cNvCxnSpPr>
              <a:cxnSpLocks/>
            </p:cNvCxnSpPr>
            <p:nvPr/>
          </p:nvCxnSpPr>
          <p:spPr>
            <a:xfrm>
              <a:off x="459648" y="2340287"/>
              <a:ext cx="828529" cy="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5A3255F-5D5C-4EA9-BA1A-874C495E1BFC}"/>
              </a:ext>
            </a:extLst>
          </p:cNvPr>
          <p:cNvSpPr txBox="1"/>
          <p:nvPr/>
        </p:nvSpPr>
        <p:spPr>
          <a:xfrm>
            <a:off x="3199975" y="2817160"/>
            <a:ext cx="2839719" cy="3285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缩放工具：制作科幻线条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倾斜工具：制作“立方体”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钢笔工具：绘制简易插画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文字工具：增添多段描边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形状工具：制作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MBE</a:t>
            </a:r>
            <a:r>
              <a:rPr kumimoji="1"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风格相机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kumimoji="1"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kumimoji="1"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图片包含 游戏机, 画&#10;&#10;描述已自动生成">
            <a:extLst>
              <a:ext uri="{FF2B5EF4-FFF2-40B4-BE49-F238E27FC236}">
                <a16:creationId xmlns:a16="http://schemas.microsoft.com/office/drawing/2014/main" id="{9932BE68-AE04-48C0-8AB4-3722B2C77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752" y="2021675"/>
            <a:ext cx="2174293" cy="12224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8726F42-F33F-493B-854C-A217F0BB8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0752" y="3382497"/>
            <a:ext cx="2174293" cy="10676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40234C5-C2D9-4DA3-A229-8CCA26E3A7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946" y="612635"/>
            <a:ext cx="2231748" cy="1264831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7573EF05-167B-4345-B537-6402AB02EC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0752" y="655023"/>
            <a:ext cx="2174293" cy="122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19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505" y="590550"/>
            <a:ext cx="3535419" cy="974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常用工具与实战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376643" y="4120348"/>
            <a:ext cx="2367510" cy="24340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6643" y="2006390"/>
            <a:ext cx="2235312" cy="662494"/>
            <a:chOff x="376643" y="1677793"/>
            <a:chExt cx="2235312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选择工具</a:t>
              </a:r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&amp;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描边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376643" y="2841554"/>
            <a:ext cx="5776595" cy="99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选择工具：选择、移动、放缩、旋转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直接选择工具：选择、放缩、变形、变角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填色和描边：在属性栏或者菜单栏填充颜色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99E5D00-A11C-4A0A-B0A2-54E9A86883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475" r="13053" b="14297"/>
          <a:stretch/>
        </p:blipFill>
        <p:spPr>
          <a:xfrm>
            <a:off x="4744751" y="2291359"/>
            <a:ext cx="3064278" cy="1460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595122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缩放工具：制作科幻线条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6643" y="1575934"/>
            <a:ext cx="2235312" cy="662494"/>
            <a:chOff x="376643" y="1677793"/>
            <a:chExt cx="2235312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比例缩放工具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8A7E9CB-14B0-47E3-911B-329773552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707" y="1575934"/>
            <a:ext cx="5457759" cy="343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89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595122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倾斜工具：制作“立方体”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538D66D-158D-45F6-B33F-C10BF0CAE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046" y="1320800"/>
            <a:ext cx="6513278" cy="377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54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505" y="590550"/>
            <a:ext cx="3535419" cy="974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常用工具与实战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376643" y="4120348"/>
            <a:ext cx="2367510" cy="24340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6643" y="1833720"/>
            <a:ext cx="2688290" cy="662494"/>
            <a:chOff x="376643" y="1677793"/>
            <a:chExt cx="2688290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688290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钢笔工具</a:t>
              </a:r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贝塞尔曲线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376643" y="2829751"/>
            <a:ext cx="4026024" cy="193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贝塞尔曲线</a:t>
            </a:r>
            <a:r>
              <a:rPr lang="en-US" altLang="zh-CN" dirty="0"/>
              <a:t>(</a:t>
            </a:r>
            <a:r>
              <a:rPr lang="en-US" altLang="zh-CN" dirty="0" err="1"/>
              <a:t>Bézier</a:t>
            </a:r>
            <a:r>
              <a:rPr lang="en-US" altLang="zh-CN" dirty="0"/>
              <a:t> curve)</a:t>
            </a:r>
            <a:r>
              <a:rPr lang="zh-CN" altLang="en-US" dirty="0"/>
              <a:t>，又称贝兹曲线或贝济埃曲线，是应用于二维图形应用程序的数学曲线。一般的矢量图形软件通过它来精确画出曲线，贝兹曲线由线段与节点组成，节点是可拖动的支点，线段像可伸缩的皮筋，我们在绘图工具上看到的钢笔工具就是来做这种矢量曲线的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C6738C2-73CD-446E-88C3-09ED1DCF7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739" y="2102960"/>
            <a:ext cx="3500748" cy="157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0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595122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钢笔工具：绘制简易插画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图片包含 游戏机, 画&#10;&#10;描述已自动生成">
            <a:extLst>
              <a:ext uri="{FF2B5EF4-FFF2-40B4-BE49-F238E27FC236}">
                <a16:creationId xmlns:a16="http://schemas.microsoft.com/office/drawing/2014/main" id="{711E7D62-D0D4-4FE9-8D17-BC8674E4C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332" y="1530526"/>
            <a:ext cx="6426201" cy="361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14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3B3ACA-E59A-4967-A656-784FB7E56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500" y="0"/>
            <a:ext cx="6907766" cy="499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44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595122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文字工具：增添多段描边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B8D210-55BE-4581-B1BB-BCEDB88EE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66" y="1429012"/>
            <a:ext cx="6899284" cy="338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40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CF7085F-2D8D-407E-BD7F-76BF121D7B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53"/>
          <a:stretch/>
        </p:blipFill>
        <p:spPr>
          <a:xfrm>
            <a:off x="0" y="121538"/>
            <a:ext cx="9144000" cy="481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39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57458" y="590802"/>
            <a:ext cx="1930671" cy="499492"/>
          </a:xfrm>
        </p:spPr>
        <p:txBody>
          <a:bodyPr>
            <a:noAutofit/>
          </a:bodyPr>
          <a:lstStyle/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31800" y="1806690"/>
            <a:ext cx="1719726" cy="1716251"/>
            <a:chOff x="431800" y="1806690"/>
            <a:chExt cx="1719726" cy="1716251"/>
          </a:xfrm>
        </p:grpSpPr>
        <p:sp>
          <p:nvSpPr>
            <p:cNvPr id="3" name="标题 1"/>
            <p:cNvSpPr txBox="1"/>
            <p:nvPr/>
          </p:nvSpPr>
          <p:spPr>
            <a:xfrm>
              <a:off x="448415" y="1806690"/>
              <a:ext cx="1217531" cy="402737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课程介绍</a:t>
              </a:r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431800" y="3268935"/>
              <a:ext cx="1719726" cy="254006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kumimoji="1"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线连接符 21"/>
            <p:cNvCxnSpPr/>
            <p:nvPr/>
          </p:nvCxnSpPr>
          <p:spPr>
            <a:xfrm flipV="1">
              <a:off x="531421" y="2397110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117938" y="1587366"/>
            <a:ext cx="2686203" cy="1813268"/>
            <a:chOff x="2513770" y="1587366"/>
            <a:chExt cx="2686203" cy="1813268"/>
          </a:xfrm>
        </p:grpSpPr>
        <p:sp>
          <p:nvSpPr>
            <p:cNvPr id="4" name="标题 1"/>
            <p:cNvSpPr txBox="1"/>
            <p:nvPr/>
          </p:nvSpPr>
          <p:spPr>
            <a:xfrm>
              <a:off x="2513770" y="1587366"/>
              <a:ext cx="2686203" cy="621426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常用工具与实战</a:t>
              </a:r>
            </a:p>
          </p:txBody>
        </p:sp>
        <p:cxnSp>
          <p:nvCxnSpPr>
            <p:cNvPr id="28" name="直线连接符 21"/>
            <p:cNvCxnSpPr/>
            <p:nvPr/>
          </p:nvCxnSpPr>
          <p:spPr>
            <a:xfrm flipV="1">
              <a:off x="2607503" y="240076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标题 1"/>
            <p:cNvSpPr txBox="1"/>
            <p:nvPr/>
          </p:nvSpPr>
          <p:spPr>
            <a:xfrm>
              <a:off x="3120831" y="3146628"/>
              <a:ext cx="1719726" cy="254006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kumimoji="1"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99747" y="1245031"/>
            <a:ext cx="3168900" cy="2150907"/>
            <a:chOff x="4781935" y="1245031"/>
            <a:chExt cx="3168900" cy="2150907"/>
          </a:xfrm>
        </p:grpSpPr>
        <p:sp>
          <p:nvSpPr>
            <p:cNvPr id="5" name="标题 1"/>
            <p:cNvSpPr txBox="1"/>
            <p:nvPr/>
          </p:nvSpPr>
          <p:spPr>
            <a:xfrm>
              <a:off x="4781935" y="1245031"/>
              <a:ext cx="3168900" cy="963907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综合实战案例</a:t>
              </a:r>
            </a:p>
          </p:txBody>
        </p:sp>
        <p:cxnSp>
          <p:nvCxnSpPr>
            <p:cNvPr id="22" name="直线连接符 21"/>
            <p:cNvCxnSpPr/>
            <p:nvPr/>
          </p:nvCxnSpPr>
          <p:spPr>
            <a:xfrm flipV="1">
              <a:off x="4916573" y="239681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标题 1"/>
            <p:cNvSpPr txBox="1"/>
            <p:nvPr/>
          </p:nvSpPr>
          <p:spPr>
            <a:xfrm>
              <a:off x="5975100" y="3141932"/>
              <a:ext cx="1719726" cy="254006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endParaRPr kumimoji="1"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04523" y="2663825"/>
            <a:ext cx="212437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介绍</a:t>
            </a:r>
            <a:r>
              <a:rPr lang="en-US" altLang="zh-CN" dirty="0"/>
              <a:t>Adobe illustrator</a:t>
            </a:r>
            <a:r>
              <a:rPr lang="zh-CN" altLang="en-US" dirty="0"/>
              <a:t>常见应用场景，并根据学习目标介绍学习计划。</a:t>
            </a: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3117938" y="2663825"/>
            <a:ext cx="2133138" cy="736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介绍钢笔、文字、形状、线段、对齐、混合、旋转等工具并配套实战练习。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72BC41-276D-42BF-8F22-9902935E9FC8}"/>
              </a:ext>
            </a:extLst>
          </p:cNvPr>
          <p:cNvSpPr txBox="1"/>
          <p:nvPr/>
        </p:nvSpPr>
        <p:spPr>
          <a:xfrm>
            <a:off x="6099747" y="2663825"/>
            <a:ext cx="213313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总结基础工具并完成复杂手绘图型、</a:t>
            </a:r>
            <a:r>
              <a:rPr lang="en-US" altLang="zh-CN" dirty="0"/>
              <a:t>2.5D</a:t>
            </a:r>
            <a:r>
              <a:rPr lang="zh-CN" altLang="en-US" dirty="0"/>
              <a:t>效果等复杂案例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79" y="771787"/>
            <a:ext cx="7026487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形状工具：制作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MBE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风格相机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340379-095A-4E73-8D71-054FC69A1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97" y="1429012"/>
            <a:ext cx="6442870" cy="365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69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C5874A9-6E43-4F60-9758-349339DA8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23514"/>
            <a:ext cx="9144000" cy="309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50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79" y="771787"/>
            <a:ext cx="7026487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弧形工具：制作太阳伞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AE58812-DBE2-4069-8310-971F12B5B4B2}"/>
              </a:ext>
            </a:extLst>
          </p:cNvPr>
          <p:cNvGrpSpPr/>
          <p:nvPr/>
        </p:nvGrpSpPr>
        <p:grpSpPr>
          <a:xfrm>
            <a:off x="1375834" y="1489284"/>
            <a:ext cx="6544733" cy="3461274"/>
            <a:chOff x="-173566" y="1887217"/>
            <a:chExt cx="6544733" cy="346127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CA09FF6-B81C-406C-BE0C-E4CAECC0F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73566" y="1887217"/>
              <a:ext cx="6544733" cy="346127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FBACBE3-A166-4297-B9B3-5A6083990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16636" y="1887217"/>
              <a:ext cx="1554531" cy="9512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908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505" y="590550"/>
            <a:ext cx="3265805" cy="9747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软件基本操作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376643" y="4120348"/>
            <a:ext cx="2367510" cy="24340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6643" y="1677793"/>
            <a:ext cx="2235312" cy="662494"/>
            <a:chOff x="376643" y="1677793"/>
            <a:chExt cx="2235312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渐变工具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6223CEBA-6D2D-4402-A586-DEEA87A27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955" y="1463676"/>
            <a:ext cx="5986801" cy="315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595122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混合工具：制作点线星辰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C68FBA3B-5BD5-4E59-9BAE-B1E80705F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066" y="1625599"/>
            <a:ext cx="5613399" cy="315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4831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CB8F14-20E0-4AF0-B6B2-15A230468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733" y="0"/>
            <a:ext cx="9144000" cy="4978008"/>
          </a:xfrm>
          <a:prstGeom prst="rect">
            <a:avLst/>
          </a:prstGeom>
        </p:spPr>
      </p:pic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046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339979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本章总结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9D9A638-7991-4BDE-814B-97F863CEB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70" y="1506069"/>
            <a:ext cx="4028240" cy="297180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4352057-0562-4373-A88A-F8B727AFF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0934" y="145016"/>
            <a:ext cx="4601360" cy="446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473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339979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本章总结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7EA6C93-DCA8-436F-AB7C-58B12F470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535" y="0"/>
            <a:ext cx="5922735" cy="498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477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44633" y="203955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综合实战</a:t>
            </a:r>
          </a:p>
        </p:txBody>
      </p:sp>
    </p:spTree>
    <p:extLst>
      <p:ext uri="{BB962C8B-B14F-4D97-AF65-F5344CB8AC3E}">
        <p14:creationId xmlns:p14="http://schemas.microsoft.com/office/powerpoint/2010/main" val="26643191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595122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实战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：制作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2.5D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房间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AFE4F9-2B6C-4433-87F3-A240E6DAC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133" y="1498601"/>
            <a:ext cx="5900758" cy="329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51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44631" y="2039551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357458" y="590802"/>
            <a:ext cx="1930671" cy="499492"/>
          </a:xfrm>
        </p:spPr>
        <p:txBody>
          <a:bodyPr>
            <a:noAutofit/>
          </a:bodyPr>
          <a:lstStyle/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课程总结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166966A-0E63-4303-981B-7C73B2DEA1FF}"/>
              </a:ext>
            </a:extLst>
          </p:cNvPr>
          <p:cNvGrpSpPr/>
          <p:nvPr/>
        </p:nvGrpSpPr>
        <p:grpSpPr>
          <a:xfrm>
            <a:off x="374073" y="2853433"/>
            <a:ext cx="2124377" cy="1716251"/>
            <a:chOff x="357458" y="1245498"/>
            <a:chExt cx="2124377" cy="1716251"/>
          </a:xfrm>
        </p:grpSpPr>
        <p:grpSp>
          <p:nvGrpSpPr>
            <p:cNvPr id="9" name="组合 8"/>
            <p:cNvGrpSpPr/>
            <p:nvPr/>
          </p:nvGrpSpPr>
          <p:grpSpPr>
            <a:xfrm>
              <a:off x="357458" y="1245498"/>
              <a:ext cx="1719726" cy="1716251"/>
              <a:chOff x="431800" y="1806690"/>
              <a:chExt cx="1719726" cy="1716251"/>
            </a:xfrm>
          </p:grpSpPr>
          <p:sp>
            <p:nvSpPr>
              <p:cNvPr id="3" name="标题 1"/>
              <p:cNvSpPr txBox="1"/>
              <p:nvPr/>
            </p:nvSpPr>
            <p:spPr>
              <a:xfrm>
                <a:off x="448415" y="1806690"/>
                <a:ext cx="1217531" cy="402737"/>
              </a:xfrm>
              <a:prstGeom prst="rect">
                <a:avLst/>
              </a:prstGeom>
            </p:spPr>
            <p:txBody>
              <a:bodyPr vert="horz" lIns="68580" tIns="34290" rIns="68580" bIns="3429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课程介绍</a:t>
                </a:r>
              </a:p>
            </p:txBody>
          </p:sp>
          <p:sp>
            <p:nvSpPr>
              <p:cNvPr id="10" name="标题 1"/>
              <p:cNvSpPr txBox="1"/>
              <p:nvPr/>
            </p:nvSpPr>
            <p:spPr>
              <a:xfrm>
                <a:off x="431800" y="3268935"/>
                <a:ext cx="1719726" cy="254006"/>
              </a:xfrm>
              <a:prstGeom prst="rect">
                <a:avLst/>
              </a:prstGeom>
            </p:spPr>
            <p:txBody>
              <a:bodyPr vert="horz" lIns="68580" tIns="34290" rIns="68580" bIns="34290" rtlCol="0" anchor="b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endParaRPr kumimoji="1"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6" name="直线连接符 21"/>
              <p:cNvCxnSpPr/>
              <p:nvPr/>
            </p:nvCxnSpPr>
            <p:spPr>
              <a:xfrm flipV="1">
                <a:off x="531421" y="2397110"/>
                <a:ext cx="471948" cy="2650"/>
              </a:xfrm>
              <a:prstGeom prst="line">
                <a:avLst/>
              </a:prstGeom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357458" y="2119165"/>
              <a:ext cx="2124377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介绍</a:t>
              </a:r>
              <a:r>
                <a:rPr lang="en-US" altLang="zh-CN" dirty="0"/>
                <a:t>Adobe illustrator</a:t>
              </a:r>
              <a:r>
                <a:rPr lang="zh-CN" altLang="en-US" dirty="0"/>
                <a:t>常见应用场景，并根据学习目标介绍学习计划。</a:t>
              </a:r>
              <a:endParaRPr lang="en-US" altLang="zh-CN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4002813-945D-439C-AE1F-29C2AE6CE3CF}"/>
              </a:ext>
            </a:extLst>
          </p:cNvPr>
          <p:cNvGrpSpPr/>
          <p:nvPr/>
        </p:nvGrpSpPr>
        <p:grpSpPr>
          <a:xfrm>
            <a:off x="3336843" y="2635100"/>
            <a:ext cx="2686203" cy="1813268"/>
            <a:chOff x="2475275" y="1021478"/>
            <a:chExt cx="2686203" cy="1813268"/>
          </a:xfrm>
        </p:grpSpPr>
        <p:grpSp>
          <p:nvGrpSpPr>
            <p:cNvPr id="7" name="组合 6"/>
            <p:cNvGrpSpPr/>
            <p:nvPr/>
          </p:nvGrpSpPr>
          <p:grpSpPr>
            <a:xfrm>
              <a:off x="2475275" y="1021478"/>
              <a:ext cx="2686203" cy="1813268"/>
              <a:chOff x="2513770" y="1587366"/>
              <a:chExt cx="2686203" cy="1813268"/>
            </a:xfrm>
          </p:grpSpPr>
          <p:sp>
            <p:nvSpPr>
              <p:cNvPr id="4" name="标题 1"/>
              <p:cNvSpPr txBox="1"/>
              <p:nvPr/>
            </p:nvSpPr>
            <p:spPr>
              <a:xfrm>
                <a:off x="2513770" y="1587366"/>
                <a:ext cx="2686203" cy="621426"/>
              </a:xfrm>
              <a:prstGeom prst="rect">
                <a:avLst/>
              </a:prstGeom>
            </p:spPr>
            <p:txBody>
              <a:bodyPr vert="horz" lIns="68580" tIns="34290" rIns="68580" bIns="3429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kumimoji="1" lang="en-US" altLang="zh-CN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</a:t>
                </a:r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常用工具与实战</a:t>
                </a:r>
              </a:p>
            </p:txBody>
          </p:sp>
          <p:cxnSp>
            <p:nvCxnSpPr>
              <p:cNvPr id="28" name="直线连接符 21"/>
              <p:cNvCxnSpPr/>
              <p:nvPr/>
            </p:nvCxnSpPr>
            <p:spPr>
              <a:xfrm flipV="1">
                <a:off x="2607503" y="2400767"/>
                <a:ext cx="471948" cy="2650"/>
              </a:xfrm>
              <a:prstGeom prst="line">
                <a:avLst/>
              </a:prstGeom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标题 1"/>
              <p:cNvSpPr txBox="1"/>
              <p:nvPr/>
            </p:nvSpPr>
            <p:spPr>
              <a:xfrm>
                <a:off x="3120831" y="3146628"/>
                <a:ext cx="1719726" cy="254006"/>
              </a:xfrm>
              <a:prstGeom prst="rect">
                <a:avLst/>
              </a:prstGeom>
            </p:spPr>
            <p:txBody>
              <a:bodyPr vert="horz" lIns="68580" tIns="34290" rIns="68580" bIns="34290" rtlCol="0" anchor="b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endParaRPr kumimoji="1"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2475275" y="2097937"/>
              <a:ext cx="2133138" cy="736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介绍钢笔、文字、形状、线段、对齐、混合、旋转等工具并配套实战练习。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D0CB685-7412-43CB-B188-CB01796B3FFE}"/>
              </a:ext>
            </a:extLst>
          </p:cNvPr>
          <p:cNvGrpSpPr/>
          <p:nvPr/>
        </p:nvGrpSpPr>
        <p:grpSpPr>
          <a:xfrm>
            <a:off x="5975100" y="2337551"/>
            <a:ext cx="3168900" cy="2150907"/>
            <a:chOff x="4802062" y="622882"/>
            <a:chExt cx="3168900" cy="2150907"/>
          </a:xfrm>
        </p:grpSpPr>
        <p:grpSp>
          <p:nvGrpSpPr>
            <p:cNvPr id="8" name="组合 7"/>
            <p:cNvGrpSpPr/>
            <p:nvPr/>
          </p:nvGrpSpPr>
          <p:grpSpPr>
            <a:xfrm>
              <a:off x="4802062" y="622882"/>
              <a:ext cx="3168900" cy="2150907"/>
              <a:chOff x="4781935" y="1245031"/>
              <a:chExt cx="3168900" cy="2150907"/>
            </a:xfrm>
          </p:grpSpPr>
          <p:sp>
            <p:nvSpPr>
              <p:cNvPr id="5" name="标题 1"/>
              <p:cNvSpPr txBox="1"/>
              <p:nvPr/>
            </p:nvSpPr>
            <p:spPr>
              <a:xfrm>
                <a:off x="4781935" y="1245031"/>
                <a:ext cx="3168900" cy="963907"/>
              </a:xfrm>
              <a:prstGeom prst="rect">
                <a:avLst/>
              </a:prstGeom>
            </p:spPr>
            <p:txBody>
              <a:bodyPr vert="horz" lIns="68580" tIns="34290" rIns="68580" bIns="34290" rtlCol="0" anchor="b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综合实战案例</a:t>
                </a:r>
              </a:p>
            </p:txBody>
          </p:sp>
          <p:cxnSp>
            <p:nvCxnSpPr>
              <p:cNvPr id="22" name="直线连接符 21"/>
              <p:cNvCxnSpPr/>
              <p:nvPr/>
            </p:nvCxnSpPr>
            <p:spPr>
              <a:xfrm flipV="1">
                <a:off x="4916573" y="2396817"/>
                <a:ext cx="471948" cy="2650"/>
              </a:xfrm>
              <a:prstGeom prst="line">
                <a:avLst/>
              </a:prstGeom>
              <a:ln w="381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标题 1"/>
              <p:cNvSpPr txBox="1"/>
              <p:nvPr/>
            </p:nvSpPr>
            <p:spPr>
              <a:xfrm>
                <a:off x="5975100" y="3141932"/>
                <a:ext cx="1719726" cy="254006"/>
              </a:xfrm>
              <a:prstGeom prst="rect">
                <a:avLst/>
              </a:prstGeom>
            </p:spPr>
            <p:txBody>
              <a:bodyPr vert="horz" lIns="68580" tIns="34290" rIns="68580" bIns="34290" rtlCol="0" anchor="b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endParaRPr kumimoji="1"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472BC41-276D-42BF-8F22-9902935E9FC8}"/>
                </a:ext>
              </a:extLst>
            </p:cNvPr>
            <p:cNvSpPr txBox="1"/>
            <p:nvPr/>
          </p:nvSpPr>
          <p:spPr>
            <a:xfrm>
              <a:off x="4802062" y="2041676"/>
              <a:ext cx="213313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总结基础工具并完成</a:t>
              </a:r>
              <a:r>
                <a:rPr lang="en-US" altLang="zh-CN" dirty="0"/>
                <a:t>2.5D</a:t>
              </a:r>
              <a:r>
                <a:rPr lang="zh-CN" altLang="en-US" dirty="0"/>
                <a:t>效果案例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B7E8C03C-4312-4668-98EE-94CFC6C31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613" y="1258685"/>
            <a:ext cx="2635219" cy="147343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C805FB42-3717-498E-ACAB-F9542818F112}"/>
              </a:ext>
            </a:extLst>
          </p:cNvPr>
          <p:cNvGrpSpPr/>
          <p:nvPr/>
        </p:nvGrpSpPr>
        <p:grpSpPr>
          <a:xfrm>
            <a:off x="457079" y="1258685"/>
            <a:ext cx="2786031" cy="1473432"/>
            <a:chOff x="-173566" y="1887217"/>
            <a:chExt cx="6544733" cy="3461274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B999DB4-9D2B-424C-9C90-9F002BBAE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73566" y="1887217"/>
              <a:ext cx="6544733" cy="3461274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A52DC5A-CBC7-499A-96AD-EEFAB5D95D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16636" y="1887217"/>
              <a:ext cx="1554531" cy="951233"/>
            </a:xfrm>
            <a:prstGeom prst="rect">
              <a:avLst/>
            </a:prstGeom>
          </p:spPr>
        </p:pic>
      </p:grpSp>
      <p:pic>
        <p:nvPicPr>
          <p:cNvPr id="18" name="图片 17" descr="图片包含 游戏机, 画&#10;&#10;描述已自动生成">
            <a:extLst>
              <a:ext uri="{FF2B5EF4-FFF2-40B4-BE49-F238E27FC236}">
                <a16:creationId xmlns:a16="http://schemas.microsoft.com/office/drawing/2014/main" id="{56AAB36F-0E48-454E-851D-C8EA9DA7BA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2832" y="1258685"/>
            <a:ext cx="2620714" cy="147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9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458" y="590802"/>
            <a:ext cx="1930671" cy="499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8415" y="-1604253"/>
            <a:ext cx="6215081" cy="3819436"/>
            <a:chOff x="448415" y="-1604253"/>
            <a:chExt cx="6215081" cy="3819436"/>
          </a:xfrm>
        </p:grpSpPr>
        <p:sp>
          <p:nvSpPr>
            <p:cNvPr id="24" name="标题 1"/>
            <p:cNvSpPr txBox="1"/>
            <p:nvPr/>
          </p:nvSpPr>
          <p:spPr>
            <a:xfrm>
              <a:off x="448415" y="-1604253"/>
              <a:ext cx="6215081" cy="3632209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学习建议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531421" y="2212533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31800" y="-548954"/>
            <a:ext cx="8229599" cy="4553386"/>
            <a:chOff x="431800" y="-548954"/>
            <a:chExt cx="8229599" cy="4553386"/>
          </a:xfrm>
        </p:grpSpPr>
        <p:sp>
          <p:nvSpPr>
            <p:cNvPr id="7" name="标题 1"/>
            <p:cNvSpPr txBox="1"/>
            <p:nvPr/>
          </p:nvSpPr>
          <p:spPr>
            <a:xfrm>
              <a:off x="431800" y="-548954"/>
              <a:ext cx="6215081" cy="3632209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场景化学习（基础知识</a:t>
              </a:r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实战</a:t>
              </a:r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场景总结）</a:t>
              </a:r>
              <a:endPara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431800" y="848935"/>
              <a:ext cx="8229599" cy="3155497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</a:t>
              </a:r>
              <a:r>
                <a:rPr kumimoji="1"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Adobe Illustrator</a:t>
              </a:r>
              <a:r>
                <a:rPr kumimoji="1"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软件教学，本课程也将结合设计理论和设计色彩搭配，以需求场景来定义课程结构，当前为试听课部分，以基础工具为主推进实战练习，以提高大家工具熟练度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458" y="590802"/>
            <a:ext cx="1930671" cy="499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467995" y="2742266"/>
            <a:ext cx="8372475" cy="144208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kumimoji="1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illustrator是一种应用于出版、多媒体和在线图像的工业标准矢量插画的软件，</a:t>
            </a:r>
            <a:r>
              <a:rPr kumimoji="1" 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kumimoji="1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一款非常好的矢量图形处理工具，Adobe Illustrator广泛应用于印刷出版、海报书籍排版、专业插画、多媒体图像处理和互联网页面的制作等，也可以为线稿提供较高的精度和控制，适合生产任何小型设计到大型的复杂项目。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68100" y="-1607538"/>
            <a:ext cx="6215081" cy="3819436"/>
            <a:chOff x="448415" y="-1606903"/>
            <a:chExt cx="6215081" cy="3819436"/>
          </a:xfrm>
        </p:grpSpPr>
        <p:sp>
          <p:nvSpPr>
            <p:cNvPr id="24" name="标题 1"/>
            <p:cNvSpPr txBox="1"/>
            <p:nvPr/>
          </p:nvSpPr>
          <p:spPr>
            <a:xfrm>
              <a:off x="448415" y="-1606903"/>
              <a:ext cx="6215081" cy="3632209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软件介绍</a:t>
              </a:r>
              <a:endPara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531421" y="2209883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458" y="590802"/>
            <a:ext cx="1930671" cy="499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</a:p>
        </p:txBody>
      </p:sp>
      <p:sp>
        <p:nvSpPr>
          <p:cNvPr id="26" name="标题 1"/>
          <p:cNvSpPr txBox="1"/>
          <p:nvPr/>
        </p:nvSpPr>
        <p:spPr>
          <a:xfrm>
            <a:off x="467995" y="1728544"/>
            <a:ext cx="8455660" cy="192151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主要用途：</a:t>
            </a:r>
            <a:r>
              <a:rPr kumimoji="1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绘制人物，卡通漫话，角色；装饰绘画；制作产品实体及企业标志创意；高级排版；海报制作；各种印刷品制作；CI策划中的应用；与PS的结合使用及各种网页按钮的制作</a:t>
            </a:r>
            <a:r>
              <a:rPr kumimoji="1"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kumimoji="1"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kumimoji="1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illustrator是动态设计师不可缺少的工作利器</a:t>
            </a:r>
            <a:r>
              <a:rPr kumimoji="1" 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68100" y="-1607538"/>
            <a:ext cx="6215081" cy="3933736"/>
            <a:chOff x="448415" y="-1606903"/>
            <a:chExt cx="6215081" cy="3933736"/>
          </a:xfrm>
        </p:grpSpPr>
        <p:sp>
          <p:nvSpPr>
            <p:cNvPr id="24" name="标题 1"/>
            <p:cNvSpPr txBox="1"/>
            <p:nvPr/>
          </p:nvSpPr>
          <p:spPr>
            <a:xfrm>
              <a:off x="448415" y="-1606903"/>
              <a:ext cx="6215081" cy="3632209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为什么要学</a:t>
              </a:r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Adobe illustrator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531421" y="2324183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1763" y="784190"/>
            <a:ext cx="883089" cy="13557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7971" y="784189"/>
            <a:ext cx="901746" cy="135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57458" y="590802"/>
            <a:ext cx="1930671" cy="499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7305" y="-1880985"/>
            <a:ext cx="6215081" cy="3705136"/>
            <a:chOff x="448415" y="-1722235"/>
            <a:chExt cx="6215081" cy="3705136"/>
          </a:xfrm>
        </p:grpSpPr>
        <p:sp>
          <p:nvSpPr>
            <p:cNvPr id="24" name="标题 1"/>
            <p:cNvSpPr txBox="1"/>
            <p:nvPr/>
          </p:nvSpPr>
          <p:spPr>
            <a:xfrm>
              <a:off x="448415" y="-1722235"/>
              <a:ext cx="6215081" cy="3632209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版本介绍与更新</a:t>
              </a:r>
              <a:endPara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531421" y="1980251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1"/>
          <p:cNvSpPr txBox="1"/>
          <p:nvPr/>
        </p:nvSpPr>
        <p:spPr>
          <a:xfrm>
            <a:off x="457200" y="4028638"/>
            <a:ext cx="8229599" cy="808401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6597" t="21645" r="31975" b="33719"/>
          <a:stretch>
            <a:fillRect/>
          </a:stretch>
        </p:blipFill>
        <p:spPr>
          <a:xfrm>
            <a:off x="468312" y="2078067"/>
            <a:ext cx="3515721" cy="26474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D07250E-D923-418E-89D7-E14EF7BCC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445" y="2055220"/>
            <a:ext cx="5059619" cy="2644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339979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实战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AI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的储存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6643" y="1575934"/>
            <a:ext cx="2235312" cy="662494"/>
            <a:chOff x="376643" y="1677793"/>
            <a:chExt cx="2235312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存储格式相关知识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C86CEDD-71D9-4697-B198-4884B2A154F0}"/>
              </a:ext>
            </a:extLst>
          </p:cNvPr>
          <p:cNvSpPr txBox="1"/>
          <p:nvPr/>
        </p:nvSpPr>
        <p:spPr>
          <a:xfrm>
            <a:off x="322580" y="2258600"/>
            <a:ext cx="8760908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AI</a:t>
            </a:r>
            <a:r>
              <a:rPr lang="zh-CN" altLang="en-US" dirty="0"/>
              <a:t>格式：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AI是Adobe Illustrator的文件扩展名，是一种矢量图形文件格式。AI格式是一个严格限制的，高度简化的EPS子集。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PDF</a:t>
            </a:r>
            <a:r>
              <a:rPr lang="zh-CN" altLang="en-US" dirty="0"/>
              <a:t>格式：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PDF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格式，我们可以用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PDF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阅读器阅读。存储时可以选择存储范围，全部或者指定页码。注意慎重勾选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保留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Illustrator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的编辑功能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，还可以通过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安全性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设置打开文档所需要的口令。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EPS</a:t>
            </a:r>
            <a:r>
              <a:rPr lang="zh-CN" altLang="en-US" dirty="0"/>
              <a:t>格式：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EPS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格式是非常常用的格式，兼容性好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AIT</a:t>
            </a:r>
            <a:r>
              <a:rPr lang="zh-CN" altLang="en-US" dirty="0"/>
              <a:t>格式：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可以存储为模板，变更部分信息，应用到新的场景。更加规范、节约时间。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dirty="0"/>
          </a:p>
          <a:p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SVG</a:t>
            </a:r>
            <a:r>
              <a:rPr lang="zh-CN" altLang="en-US" dirty="0"/>
              <a:t>格式：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SVG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格式用的比较少，通常用于动画片的一些制作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"/>
          <p:cNvSpPr/>
          <p:nvPr/>
        </p:nvSpPr>
        <p:spPr>
          <a:xfrm>
            <a:off x="468312" y="396429"/>
            <a:ext cx="8229600" cy="576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800" b="1" u="none" strike="noStrike" kern="0" cap="none" spc="0" baseline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2580" y="771787"/>
            <a:ext cx="3399790" cy="657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本章总结</a:t>
            </a:r>
            <a:endParaRPr kumimoji="1"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2580" y="2010314"/>
            <a:ext cx="2235312" cy="662494"/>
            <a:chOff x="376643" y="1677793"/>
            <a:chExt cx="2235312" cy="662494"/>
          </a:xfrm>
        </p:grpSpPr>
        <p:sp>
          <p:nvSpPr>
            <p:cNvPr id="24" name="标题 1"/>
            <p:cNvSpPr txBox="1"/>
            <p:nvPr/>
          </p:nvSpPr>
          <p:spPr>
            <a:xfrm>
              <a:off x="376643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软件介绍</a:t>
              </a:r>
            </a:p>
          </p:txBody>
        </p:sp>
        <p:cxnSp>
          <p:nvCxnSpPr>
            <p:cNvPr id="27" name="直线连接符 21"/>
            <p:cNvCxnSpPr/>
            <p:nvPr/>
          </p:nvCxnSpPr>
          <p:spPr>
            <a:xfrm flipV="1">
              <a:off x="459649" y="2337637"/>
              <a:ext cx="471948" cy="265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C86CEDD-71D9-4697-B198-4884B2A154F0}"/>
              </a:ext>
            </a:extLst>
          </p:cNvPr>
          <p:cNvSpPr txBox="1"/>
          <p:nvPr/>
        </p:nvSpPr>
        <p:spPr>
          <a:xfrm>
            <a:off x="322580" y="2817160"/>
            <a:ext cx="2797138" cy="683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Adobe</a:t>
            </a:r>
            <a:r>
              <a:rPr lang="zh-CN" altLang="en-US" dirty="0"/>
              <a:t>公司最老牌的矢量绘图工具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主要应用场景如插画、符号绘制</a:t>
            </a:r>
            <a:endParaRPr lang="en-US" altLang="zh-CN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C01BBC-7999-4B40-B370-6F19D52F4704}"/>
              </a:ext>
            </a:extLst>
          </p:cNvPr>
          <p:cNvGrpSpPr/>
          <p:nvPr/>
        </p:nvGrpSpPr>
        <p:grpSpPr>
          <a:xfrm>
            <a:off x="3340154" y="2007664"/>
            <a:ext cx="1275421" cy="662494"/>
            <a:chOff x="274909" y="1677793"/>
            <a:chExt cx="2235312" cy="662494"/>
          </a:xfrm>
        </p:grpSpPr>
        <p:sp>
          <p:nvSpPr>
            <p:cNvPr id="13" name="标题 1">
              <a:extLst>
                <a:ext uri="{FF2B5EF4-FFF2-40B4-BE49-F238E27FC236}">
                  <a16:creationId xmlns:a16="http://schemas.microsoft.com/office/drawing/2014/main" id="{4EC80441-65EB-4996-B75A-1837A9E155C7}"/>
                </a:ext>
              </a:extLst>
            </p:cNvPr>
            <p:cNvSpPr txBox="1"/>
            <p:nvPr/>
          </p:nvSpPr>
          <p:spPr>
            <a:xfrm>
              <a:off x="274909" y="1677793"/>
              <a:ext cx="223531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课程介绍</a:t>
              </a:r>
            </a:p>
          </p:txBody>
        </p:sp>
        <p:cxnSp>
          <p:nvCxnSpPr>
            <p:cNvPr id="14" name="直线连接符 21">
              <a:extLst>
                <a:ext uri="{FF2B5EF4-FFF2-40B4-BE49-F238E27FC236}">
                  <a16:creationId xmlns:a16="http://schemas.microsoft.com/office/drawing/2014/main" id="{9B35FCEB-CBE6-4C12-9CCC-EE24D7E90D51}"/>
                </a:ext>
              </a:extLst>
            </p:cNvPr>
            <p:cNvCxnSpPr>
              <a:cxnSpLocks/>
            </p:cNvCxnSpPr>
            <p:nvPr/>
          </p:nvCxnSpPr>
          <p:spPr>
            <a:xfrm>
              <a:off x="459648" y="2340287"/>
              <a:ext cx="828529" cy="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5A3255F-5D5C-4EA9-BA1A-874C495E1BFC}"/>
              </a:ext>
            </a:extLst>
          </p:cNvPr>
          <p:cNvSpPr txBox="1"/>
          <p:nvPr/>
        </p:nvSpPr>
        <p:spPr>
          <a:xfrm>
            <a:off x="3340154" y="2817160"/>
            <a:ext cx="2839719" cy="683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·</a:t>
            </a:r>
            <a:r>
              <a:rPr lang="zh-CN" altLang="en-US" dirty="0"/>
              <a:t>场景化（基础知识</a:t>
            </a:r>
            <a:r>
              <a:rPr lang="en-US" altLang="zh-CN" dirty="0"/>
              <a:t>+</a:t>
            </a:r>
            <a:r>
              <a:rPr lang="zh-CN" altLang="en-US" dirty="0"/>
              <a:t>实战</a:t>
            </a:r>
            <a:r>
              <a:rPr lang="en-US" altLang="zh-CN" dirty="0"/>
              <a:t>+</a:t>
            </a:r>
            <a:r>
              <a:rPr lang="zh-CN" altLang="en-US" dirty="0"/>
              <a:t>场景总结）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·</a:t>
            </a:r>
            <a:r>
              <a:rPr lang="zh-CN" altLang="en-US" dirty="0"/>
              <a:t>基础工具介绍</a:t>
            </a:r>
            <a:r>
              <a:rPr lang="en-US" altLang="zh-CN" dirty="0"/>
              <a:t>+</a:t>
            </a:r>
            <a:r>
              <a:rPr lang="zh-CN" altLang="en-US" dirty="0"/>
              <a:t>实战</a:t>
            </a:r>
            <a:endParaRPr lang="en-US" altLang="zh-CN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09695A-FD80-4621-849A-9438CB81A3AA}"/>
              </a:ext>
            </a:extLst>
          </p:cNvPr>
          <p:cNvGrpSpPr/>
          <p:nvPr/>
        </p:nvGrpSpPr>
        <p:grpSpPr>
          <a:xfrm>
            <a:off x="6304281" y="2013062"/>
            <a:ext cx="1515184" cy="662494"/>
            <a:chOff x="274909" y="1677793"/>
            <a:chExt cx="2655522" cy="662494"/>
          </a:xfrm>
        </p:grpSpPr>
        <p:sp>
          <p:nvSpPr>
            <p:cNvPr id="18" name="标题 1">
              <a:extLst>
                <a:ext uri="{FF2B5EF4-FFF2-40B4-BE49-F238E27FC236}">
                  <a16:creationId xmlns:a16="http://schemas.microsoft.com/office/drawing/2014/main" id="{5F5F0CF8-34D8-4F45-8358-12F8FD438D97}"/>
                </a:ext>
              </a:extLst>
            </p:cNvPr>
            <p:cNvSpPr txBox="1"/>
            <p:nvPr/>
          </p:nvSpPr>
          <p:spPr>
            <a:xfrm>
              <a:off x="274909" y="1677793"/>
              <a:ext cx="2655522" cy="513570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版本与格式</a:t>
              </a:r>
            </a:p>
          </p:txBody>
        </p:sp>
        <p:cxnSp>
          <p:nvCxnSpPr>
            <p:cNvPr id="19" name="直线连接符 21">
              <a:extLst>
                <a:ext uri="{FF2B5EF4-FFF2-40B4-BE49-F238E27FC236}">
                  <a16:creationId xmlns:a16="http://schemas.microsoft.com/office/drawing/2014/main" id="{FCE98EC8-D44A-4ABC-86EC-87574E285C02}"/>
                </a:ext>
              </a:extLst>
            </p:cNvPr>
            <p:cNvCxnSpPr>
              <a:cxnSpLocks/>
            </p:cNvCxnSpPr>
            <p:nvPr/>
          </p:nvCxnSpPr>
          <p:spPr>
            <a:xfrm>
              <a:off x="459648" y="2340287"/>
              <a:ext cx="828529" cy="0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51FA196-91CD-4473-B759-27534199639F}"/>
              </a:ext>
            </a:extLst>
          </p:cNvPr>
          <p:cNvSpPr txBox="1"/>
          <p:nvPr/>
        </p:nvSpPr>
        <p:spPr>
          <a:xfrm>
            <a:off x="6304281" y="2822558"/>
            <a:ext cx="2839719" cy="683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·</a:t>
            </a:r>
            <a:r>
              <a:rPr lang="zh-CN" altLang="en-US" dirty="0"/>
              <a:t>课程使用</a:t>
            </a:r>
            <a:r>
              <a:rPr lang="en-US" altLang="zh-CN" dirty="0"/>
              <a:t>CC2020</a:t>
            </a:r>
            <a:r>
              <a:rPr lang="zh-CN" altLang="en-US" dirty="0"/>
              <a:t>版本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·</a:t>
            </a:r>
            <a:r>
              <a:rPr lang="zh-CN" altLang="en-US" dirty="0"/>
              <a:t>介绍了</a:t>
            </a:r>
            <a:r>
              <a:rPr lang="en-US" altLang="zh-CN" dirty="0"/>
              <a:t>5</a:t>
            </a:r>
            <a:r>
              <a:rPr lang="zh-CN" altLang="en-US" dirty="0"/>
              <a:t>种常见格式及存储细节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450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817</TotalTime>
  <Words>791</Words>
  <Application>Microsoft Office PowerPoint</Application>
  <PresentationFormat>全屏显示(16:9)</PresentationFormat>
  <Paragraphs>115</Paragraphs>
  <Slides>30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等线</vt:lpstr>
      <vt:lpstr>微软雅黑</vt:lpstr>
      <vt:lpstr>Arial</vt:lpstr>
      <vt:lpstr>Calibri</vt:lpstr>
      <vt:lpstr>Calibri Light</vt:lpstr>
      <vt:lpstr>Office 主题​​</vt:lpstr>
      <vt:lpstr>Illustrator基础工具实战</vt:lpstr>
      <vt:lpstr>课程目录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课程总结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NEXT课程PPT规范</dc:title>
  <dc:creator>T116417</dc:creator>
  <cp:lastModifiedBy>li genji</cp:lastModifiedBy>
  <cp:revision>333</cp:revision>
  <dcterms:created xsi:type="dcterms:W3CDTF">2018-09-19T08:42:00Z</dcterms:created>
  <dcterms:modified xsi:type="dcterms:W3CDTF">2020-08-03T04:55:29Z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