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sldIdLst>
    <p:sldId id="259" r:id="rId2"/>
    <p:sldId id="260" r:id="rId3"/>
    <p:sldId id="305" r:id="rId4"/>
    <p:sldId id="257" r:id="rId5"/>
    <p:sldId id="330" r:id="rId6"/>
    <p:sldId id="329" r:id="rId7"/>
    <p:sldId id="325" r:id="rId8"/>
    <p:sldId id="326" r:id="rId9"/>
    <p:sldId id="327" r:id="rId10"/>
    <p:sldId id="333" r:id="rId11"/>
    <p:sldId id="334" r:id="rId12"/>
    <p:sldId id="336" r:id="rId13"/>
    <p:sldId id="337" r:id="rId14"/>
    <p:sldId id="338" r:id="rId15"/>
    <p:sldId id="339" r:id="rId16"/>
    <p:sldId id="314" r:id="rId17"/>
    <p:sldId id="341" r:id="rId18"/>
    <p:sldId id="344" r:id="rId19"/>
    <p:sldId id="345" r:id="rId20"/>
    <p:sldId id="342" r:id="rId21"/>
    <p:sldId id="343" r:id="rId22"/>
    <p:sldId id="351" r:id="rId23"/>
    <p:sldId id="346" r:id="rId24"/>
    <p:sldId id="348" r:id="rId25"/>
    <p:sldId id="349" r:id="rId26"/>
    <p:sldId id="350" r:id="rId27"/>
    <p:sldId id="347" r:id="rId28"/>
    <p:sldId id="340" r:id="rId29"/>
    <p:sldId id="335" r:id="rId30"/>
    <p:sldId id="315" r:id="rId31"/>
    <p:sldId id="316" r:id="rId32"/>
    <p:sldId id="321" r:id="rId33"/>
    <p:sldId id="323" r:id="rId34"/>
    <p:sldId id="322" r:id="rId35"/>
    <p:sldId id="318" r:id="rId36"/>
    <p:sldId id="319" r:id="rId3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EEC182A-4538-C048-AE53-FC9D8A6301BE}">
          <p14:sldIdLst>
            <p14:sldId id="259"/>
            <p14:sldId id="260"/>
            <p14:sldId id="305"/>
            <p14:sldId id="257"/>
            <p14:sldId id="330"/>
            <p14:sldId id="329"/>
            <p14:sldId id="325"/>
            <p14:sldId id="326"/>
            <p14:sldId id="327"/>
            <p14:sldId id="333"/>
            <p14:sldId id="334"/>
            <p14:sldId id="336"/>
            <p14:sldId id="337"/>
            <p14:sldId id="338"/>
            <p14:sldId id="339"/>
            <p14:sldId id="314"/>
            <p14:sldId id="341"/>
            <p14:sldId id="344"/>
            <p14:sldId id="345"/>
            <p14:sldId id="342"/>
            <p14:sldId id="343"/>
            <p14:sldId id="351"/>
            <p14:sldId id="346"/>
            <p14:sldId id="348"/>
            <p14:sldId id="349"/>
            <p14:sldId id="350"/>
            <p14:sldId id="347"/>
            <p14:sldId id="340"/>
            <p14:sldId id="335"/>
            <p14:sldId id="315"/>
            <p14:sldId id="316"/>
            <p14:sldId id="321"/>
            <p14:sldId id="323"/>
            <p14:sldId id="322"/>
            <p14:sldId id="318"/>
            <p14:sldId id="319"/>
          </p14:sldIdLst>
        </p14:section>
      </p14:sectionLst>
    </p:ext>
    <p:ext uri="{EFAFB233-063F-42B5-8137-9DF3F51BA10A}">
      <p15:sldGuideLst xmlns:p15="http://schemas.microsoft.com/office/powerpoint/2012/main">
        <p15:guide id="1" pos="272" userDrawn="1">
          <p15:clr>
            <a:srgbClr val="F26B43"/>
          </p15:clr>
        </p15:guide>
        <p15:guide id="2" orient="horz" pos="735" userDrawn="1">
          <p15:clr>
            <a:srgbClr val="F26B43"/>
          </p15:clr>
        </p15:guide>
        <p15:guide id="3" pos="589" userDrawn="1">
          <p15:clr>
            <a:srgbClr val="A4A3A4"/>
          </p15:clr>
        </p15:guide>
        <p15:guide id="4" pos="1973" userDrawn="1">
          <p15:clr>
            <a:srgbClr val="A4A3A4"/>
          </p15:clr>
        </p15:guide>
        <p15:guide id="5" pos="3787" userDrawn="1">
          <p15:clr>
            <a:srgbClr val="A4A3A4"/>
          </p15:clr>
        </p15:guide>
        <p15:guide id="6" orient="horz" pos="27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2BD9"/>
    <a:srgbClr val="536497"/>
    <a:srgbClr val="797EC0"/>
    <a:srgbClr val="616B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7" autoAdjust="0"/>
    <p:restoredTop sz="94570"/>
  </p:normalViewPr>
  <p:slideViewPr>
    <p:cSldViewPr snapToGrid="0" snapToObjects="1">
      <p:cViewPr varScale="1">
        <p:scale>
          <a:sx n="92" d="100"/>
          <a:sy n="92" d="100"/>
        </p:scale>
        <p:origin x="456" y="52"/>
      </p:cViewPr>
      <p:guideLst>
        <p:guide pos="272"/>
        <p:guide orient="horz" pos="735"/>
        <p:guide pos="589"/>
        <p:guide pos="1973"/>
        <p:guide pos="3787"/>
        <p:guide orient="horz" pos="2799"/>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3EFD7D-B38E-DF46-A28E-651C72079A54}" type="datetimeFigureOut">
              <a:rPr kumimoji="1" lang="zh-CN" altLang="en-US" smtClean="0"/>
              <a:t>2020/5/18</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kumimoji="1" lang="zh-CN" altLang="en-US"/>
              <a:t>编辑母版文本样式
第二级
第三级
第四级
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9E998-47EC-4346-8346-2FAAD9517AAC}" type="slidenum">
              <a:rPr kumimoji="1" lang="zh-CN" altLang="en-US" smtClean="0"/>
              <a:t>‹#›</a:t>
            </a:fld>
            <a:endParaRPr kumimoji="1" lang="zh-CN" altLang="en-US"/>
          </a:p>
        </p:txBody>
      </p:sp>
    </p:spTree>
    <p:extLst>
      <p:ext uri="{BB962C8B-B14F-4D97-AF65-F5344CB8AC3E}">
        <p14:creationId xmlns:p14="http://schemas.microsoft.com/office/powerpoint/2010/main" val="41101837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t>3</a:t>
            </a:fld>
            <a:endParaRPr kumimoji="1" lang="zh-CN" altLang="en-US"/>
          </a:p>
        </p:txBody>
      </p:sp>
    </p:spTree>
    <p:extLst>
      <p:ext uri="{BB962C8B-B14F-4D97-AF65-F5344CB8AC3E}">
        <p14:creationId xmlns:p14="http://schemas.microsoft.com/office/powerpoint/2010/main" val="2901275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t>12</a:t>
            </a:fld>
            <a:endParaRPr kumimoji="1" lang="zh-CN" altLang="en-US"/>
          </a:p>
        </p:txBody>
      </p:sp>
    </p:spTree>
    <p:extLst>
      <p:ext uri="{BB962C8B-B14F-4D97-AF65-F5344CB8AC3E}">
        <p14:creationId xmlns:p14="http://schemas.microsoft.com/office/powerpoint/2010/main" val="4220708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13</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4005014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14</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3276768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15</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722619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16</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898207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t>17</a:t>
            </a:fld>
            <a:endParaRPr kumimoji="1" lang="zh-CN" altLang="en-US"/>
          </a:p>
        </p:txBody>
      </p:sp>
    </p:spTree>
    <p:extLst>
      <p:ext uri="{BB962C8B-B14F-4D97-AF65-F5344CB8AC3E}">
        <p14:creationId xmlns:p14="http://schemas.microsoft.com/office/powerpoint/2010/main" val="616061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t>18</a:t>
            </a:fld>
            <a:endParaRPr kumimoji="1" lang="zh-CN" altLang="en-US"/>
          </a:p>
        </p:txBody>
      </p:sp>
    </p:spTree>
    <p:extLst>
      <p:ext uri="{BB962C8B-B14F-4D97-AF65-F5344CB8AC3E}">
        <p14:creationId xmlns:p14="http://schemas.microsoft.com/office/powerpoint/2010/main" val="2810497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t>19</a:t>
            </a:fld>
            <a:endParaRPr kumimoji="1" lang="zh-CN" altLang="en-US"/>
          </a:p>
        </p:txBody>
      </p:sp>
    </p:spTree>
    <p:extLst>
      <p:ext uri="{BB962C8B-B14F-4D97-AF65-F5344CB8AC3E}">
        <p14:creationId xmlns:p14="http://schemas.microsoft.com/office/powerpoint/2010/main" val="1421730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20</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4045091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21</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2328884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4</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3220478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22</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1329215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23</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8015379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24</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0863704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25</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9115459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26</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3872339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27</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36186792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t>28</a:t>
            </a:fld>
            <a:endParaRPr kumimoji="1" lang="zh-CN" altLang="en-US"/>
          </a:p>
        </p:txBody>
      </p:sp>
    </p:spTree>
    <p:extLst>
      <p:ext uri="{BB962C8B-B14F-4D97-AF65-F5344CB8AC3E}">
        <p14:creationId xmlns:p14="http://schemas.microsoft.com/office/powerpoint/2010/main" val="2319995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29</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017514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30</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4347398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31</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220655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5</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42638761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32</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7739758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33</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1229463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34</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39429456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C2C9E998-47EC-4346-8346-2FAAD9517AAC}" type="slidenum">
              <a:rPr kumimoji="1" lang="zh-CN" altLang="en-US" smtClean="0"/>
              <a:t>35</a:t>
            </a:fld>
            <a:endParaRPr kumimoji="1" lang="zh-CN" altLang="en-US"/>
          </a:p>
        </p:txBody>
      </p:sp>
    </p:spTree>
    <p:extLst>
      <p:ext uri="{BB962C8B-B14F-4D97-AF65-F5344CB8AC3E}">
        <p14:creationId xmlns:p14="http://schemas.microsoft.com/office/powerpoint/2010/main" val="40815282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36</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3763028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6</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45114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7</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916594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8</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460440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9</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1593165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10</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2807465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p:cNvSpPr>
            <a:spLocks noGrp="1" noRot="1" noChangeAspect="1"/>
          </p:cNvSpPr>
          <p:nvPr>
            <p:ph type="sldImg"/>
          </p:nvPr>
        </p:nvSpPr>
        <p:spPr/>
      </p:sp>
      <p:sp>
        <p:nvSpPr>
          <p:cNvPr id="3" name="文本框"/>
          <p:cNvSpPr>
            <a:spLocks noGrp="1"/>
          </p:cNvSpPr>
          <p:nvPr>
            <p:ph type="body" idx="1"/>
          </p:nvPr>
        </p:nvSpPr>
        <p:spPr/>
        <p:txBody>
          <a:bodyPr/>
          <a:lstStyle/>
          <a:p>
            <a:endParaRPr lang="zh-CN" altLang="en-US"/>
          </a:p>
        </p:txBody>
      </p:sp>
      <p:sp>
        <p:nvSpPr>
          <p:cNvPr id="9" name="文本框"/>
          <p:cNvSpPr>
            <a:spLocks noGrp="1"/>
          </p:cNvSpPr>
          <p:nvPr>
            <p:ph type="sldNum" idx="5"/>
          </p:nvPr>
        </p:nvSpPr>
        <p:spPr>
          <a:xfrm>
            <a:off x="3884613" y="8685213"/>
            <a:ext cx="2971800" cy="457200"/>
          </a:xfrm>
          <a:prstGeom prst="rect">
            <a:avLst/>
          </a:prstGeom>
          <a:noFill/>
          <a:ln w="9525" cap="flat" cmpd="sng">
            <a:noFill/>
            <a:prstDash val="solid"/>
            <a:round/>
          </a:ln>
        </p:spPr>
        <p:txBody>
          <a:bodyPr vert="horz" wrap="square" lIns="91440" tIns="45720" rIns="91440" bIns="45720" anchor="b" anchorCtr="0">
            <a:prstTxWarp prst="textNoShape">
              <a:avLst/>
            </a:prstTxWarp>
          </a:bodyPr>
          <a:lstStyle/>
          <a:p>
            <a:pPr algn="r"/>
            <a:fld id="{CAD2D6BD-DE1B-4B5F-8B41-2702339687B9}" type="slidenum">
              <a:rPr lang="en-US" altLang="zh-CN" sz="1800" u="none" strike="noStrike" kern="1200" cap="none" spc="0" baseline="0">
                <a:solidFill>
                  <a:schemeClr val="tx1"/>
                </a:solidFill>
                <a:latin typeface="Calibri" pitchFamily="34" charset="0"/>
                <a:ea typeface="宋体" pitchFamily="2" charset="-122"/>
                <a:cs typeface="Calibri" pitchFamily="34" charset="0"/>
              </a:rPr>
              <a:pPr algn="r"/>
              <a:t>11</a:t>
            </a:fld>
            <a:endParaRPr lang="zh-CN" altLang="en-US" sz="1200">
              <a:latin typeface="Calibri" pitchFamily="34" charset="0"/>
              <a:ea typeface="宋体" pitchFamily="2" charset="-122"/>
              <a:cs typeface="Calibri" pitchFamily="34" charset="0"/>
            </a:endParaRPr>
          </a:p>
        </p:txBody>
      </p:sp>
    </p:spTree>
    <p:extLst>
      <p:ext uri="{BB962C8B-B14F-4D97-AF65-F5344CB8AC3E}">
        <p14:creationId xmlns:p14="http://schemas.microsoft.com/office/powerpoint/2010/main" val="24468869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49951FC-18D1-2849-98F7-1138420A9FF4}"/>
              </a:ext>
            </a:extLst>
          </p:cNvPr>
          <p:cNvPicPr>
            <a:picLocks noChangeAspect="1"/>
          </p:cNvPicPr>
          <p:nvPr userDrawn="1"/>
        </p:nvPicPr>
        <p:blipFill>
          <a:blip r:embed="rId2"/>
          <a:stretch>
            <a:fillRect/>
          </a:stretch>
        </p:blipFill>
        <p:spPr>
          <a:xfrm>
            <a:off x="254000" y="4539769"/>
            <a:ext cx="876300" cy="438631"/>
          </a:xfrm>
          <a:prstGeom prst="rect">
            <a:avLst/>
          </a:prstGeom>
        </p:spPr>
      </p:pic>
    </p:spTree>
    <p:extLst>
      <p:ext uri="{BB962C8B-B14F-4D97-AF65-F5344CB8AC3E}">
        <p14:creationId xmlns:p14="http://schemas.microsoft.com/office/powerpoint/2010/main" val="2438534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194569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1465638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2690927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743168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3268123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183788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1318408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2783859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2035829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1F648B3-D535-3941-83F1-255C6C7DFDD1}" type="datetimeFigureOut">
              <a:rPr kumimoji="1" lang="zh-CN" altLang="en-US" smtClean="0"/>
              <a:t>2020/5/18</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402720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1F648B3-D535-3941-83F1-255C6C7DFDD1}" type="datetimeFigureOut">
              <a:rPr kumimoji="1" lang="zh-CN" altLang="en-US" smtClean="0"/>
              <a:t>2020/5/18</a:t>
            </a:fld>
            <a:endParaRPr kumimoji="1"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0BF7668-5A17-3843-BEAA-EACA719F5CF0}" type="slidenum">
              <a:rPr kumimoji="1" lang="zh-CN" altLang="en-US" smtClean="0"/>
              <a:t>‹#›</a:t>
            </a:fld>
            <a:endParaRPr kumimoji="1" lang="zh-CN" altLang="en-US"/>
          </a:p>
        </p:txBody>
      </p:sp>
    </p:spTree>
    <p:extLst>
      <p:ext uri="{BB962C8B-B14F-4D97-AF65-F5344CB8AC3E}">
        <p14:creationId xmlns:p14="http://schemas.microsoft.com/office/powerpoint/2010/main" val="17838530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gif"/></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690A7-1F12-8C4E-9F42-22AFDEB4B1E2}"/>
              </a:ext>
            </a:extLst>
          </p:cNvPr>
          <p:cNvSpPr>
            <a:spLocks noGrp="1"/>
          </p:cNvSpPr>
          <p:nvPr>
            <p:ph type="ctrTitle" idx="4294967295"/>
          </p:nvPr>
        </p:nvSpPr>
        <p:spPr>
          <a:xfrm>
            <a:off x="967207" y="1017638"/>
            <a:ext cx="7418510" cy="446889"/>
          </a:xfrm>
        </p:spPr>
        <p:txBody>
          <a:bodyPr>
            <a:noAutofit/>
          </a:bodyPr>
          <a:lstStyle/>
          <a:p>
            <a:r>
              <a:rPr kumimoji="1" lang="zh-CN" altLang="en-US" sz="3200" b="1" dirty="0">
                <a:latin typeface="Microsoft YaHei" panose="020B0503020204020204" pitchFamily="34" charset="-122"/>
                <a:ea typeface="Microsoft YaHei" panose="020B0503020204020204" pitchFamily="34" charset="-122"/>
              </a:rPr>
              <a:t>试听课</a:t>
            </a:r>
            <a:r>
              <a:rPr kumimoji="1" lang="en-US" altLang="zh-CN" sz="3200" b="1" dirty="0">
                <a:latin typeface="Microsoft YaHei" panose="020B0503020204020204" pitchFamily="34" charset="-122"/>
                <a:ea typeface="Microsoft YaHei" panose="020B0503020204020204" pitchFamily="34" charset="-122"/>
              </a:rPr>
              <a:t>-90</a:t>
            </a:r>
            <a:r>
              <a:rPr kumimoji="1" lang="zh-CN" altLang="en-US" sz="3200" b="1" dirty="0">
                <a:latin typeface="Microsoft YaHei" panose="020B0503020204020204" pitchFamily="34" charset="-122"/>
                <a:ea typeface="Microsoft YaHei" panose="020B0503020204020204" pitchFamily="34" charset="-122"/>
              </a:rPr>
              <a:t>分钟</a:t>
            </a:r>
            <a:r>
              <a:rPr kumimoji="1" lang="en-US" altLang="zh-CN" sz="3200" b="1" dirty="0">
                <a:latin typeface="Microsoft YaHei" panose="020B0503020204020204" pitchFamily="34" charset="-122"/>
                <a:ea typeface="Microsoft YaHei" panose="020B0503020204020204" pitchFamily="34" charset="-122"/>
              </a:rPr>
              <a:t>Ps</a:t>
            </a:r>
            <a:r>
              <a:rPr kumimoji="1" lang="zh-CN" altLang="en-US" sz="3200" b="1" dirty="0">
                <a:latin typeface="Microsoft YaHei" panose="020B0503020204020204" pitchFamily="34" charset="-122"/>
                <a:ea typeface="Microsoft YaHei" panose="020B0503020204020204" pitchFamily="34" charset="-122"/>
              </a:rPr>
              <a:t>基础知识课程</a:t>
            </a:r>
          </a:p>
        </p:txBody>
      </p:sp>
      <p:sp>
        <p:nvSpPr>
          <p:cNvPr id="19" name="标题 1">
            <a:extLst>
              <a:ext uri="{FF2B5EF4-FFF2-40B4-BE49-F238E27FC236}">
                <a16:creationId xmlns:a16="http://schemas.microsoft.com/office/drawing/2014/main" id="{4BFFA755-15D2-E54B-92A8-13DA9F15D07D}"/>
              </a:ext>
            </a:extLst>
          </p:cNvPr>
          <p:cNvSpPr txBox="1">
            <a:spLocks/>
          </p:cNvSpPr>
          <p:nvPr/>
        </p:nvSpPr>
        <p:spPr>
          <a:xfrm>
            <a:off x="967207" y="3565745"/>
            <a:ext cx="5764668" cy="388292"/>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dirty="0">
                <a:latin typeface="Microsoft YaHei" panose="020B0503020204020204" pitchFamily="34" charset="-122"/>
                <a:ea typeface="Microsoft YaHei" panose="020B0503020204020204" pitchFamily="34" charset="-122"/>
              </a:rPr>
              <a:t>从零开始，掌握简易图像后期</a:t>
            </a:r>
          </a:p>
        </p:txBody>
      </p:sp>
      <p:sp>
        <p:nvSpPr>
          <p:cNvPr id="20" name="标题 1">
            <a:extLst>
              <a:ext uri="{FF2B5EF4-FFF2-40B4-BE49-F238E27FC236}">
                <a16:creationId xmlns:a16="http://schemas.microsoft.com/office/drawing/2014/main" id="{48EFA4E5-AACE-074D-A817-88A42D856E53}"/>
              </a:ext>
            </a:extLst>
          </p:cNvPr>
          <p:cNvSpPr txBox="1">
            <a:spLocks/>
          </p:cNvSpPr>
          <p:nvPr/>
        </p:nvSpPr>
        <p:spPr>
          <a:xfrm>
            <a:off x="967207" y="4096036"/>
            <a:ext cx="2296254" cy="34405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主讲人：</a:t>
            </a:r>
            <a:r>
              <a:rPr kumimoji="1" lang="en-US" altLang="zh-CN" sz="1600" dirty="0" err="1">
                <a:solidFill>
                  <a:schemeClr val="tx1">
                    <a:lumMod val="50000"/>
                    <a:lumOff val="50000"/>
                  </a:schemeClr>
                </a:solidFill>
                <a:latin typeface="Microsoft YaHei" panose="020B0503020204020204" pitchFamily="34" charset="-122"/>
                <a:ea typeface="Microsoft YaHei" panose="020B0503020204020204" pitchFamily="34" charset="-122"/>
              </a:rPr>
              <a:t>GenJi</a:t>
            </a:r>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p:txBody>
      </p:sp>
      <p:cxnSp>
        <p:nvCxnSpPr>
          <p:cNvPr id="7" name="直线连接符 21">
            <a:extLst>
              <a:ext uri="{FF2B5EF4-FFF2-40B4-BE49-F238E27FC236}">
                <a16:creationId xmlns:a16="http://schemas.microsoft.com/office/drawing/2014/main" id="{750031EF-312C-4D4B-8C73-7D1CE94BF8DC}"/>
              </a:ext>
            </a:extLst>
          </p:cNvPr>
          <p:cNvCxnSpPr>
            <a:cxnSpLocks/>
          </p:cNvCxnSpPr>
          <p:nvPr/>
        </p:nvCxnSpPr>
        <p:spPr>
          <a:xfrm>
            <a:off x="1034114" y="1687503"/>
            <a:ext cx="809554" cy="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8705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20367"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grpSp>
        <p:nvGrpSpPr>
          <p:cNvPr id="2" name="组合 1">
            <a:extLst>
              <a:ext uri="{FF2B5EF4-FFF2-40B4-BE49-F238E27FC236}">
                <a16:creationId xmlns:a16="http://schemas.microsoft.com/office/drawing/2014/main" id="{63A1693F-0FF2-47EA-AE34-E522AD46EBD3}"/>
              </a:ext>
            </a:extLst>
          </p:cNvPr>
          <p:cNvGrpSpPr/>
          <p:nvPr/>
        </p:nvGrpSpPr>
        <p:grpSpPr>
          <a:xfrm>
            <a:off x="365498" y="-1958690"/>
            <a:ext cx="6215081" cy="3779804"/>
            <a:chOff x="365498" y="-1958690"/>
            <a:chExt cx="6215081" cy="3779804"/>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365498" y="-1958690"/>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版本选择</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68312" y="1818464"/>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4F1E4ED4-9BA1-4158-8BEB-82E905094385}"/>
              </a:ext>
            </a:extLst>
          </p:cNvPr>
          <p:cNvGrpSpPr/>
          <p:nvPr/>
        </p:nvGrpSpPr>
        <p:grpSpPr>
          <a:xfrm>
            <a:off x="431800" y="1460679"/>
            <a:ext cx="12050839" cy="3370483"/>
            <a:chOff x="431800" y="1460679"/>
            <a:chExt cx="12050839" cy="3370483"/>
          </a:xfrm>
        </p:grpSpPr>
        <p:sp>
          <p:nvSpPr>
            <p:cNvPr id="9" name="标题 1">
              <a:extLst>
                <a:ext uri="{FF2B5EF4-FFF2-40B4-BE49-F238E27FC236}">
                  <a16:creationId xmlns:a16="http://schemas.microsoft.com/office/drawing/2014/main" id="{A6A7B854-AF7A-426B-AA34-1E0FA34D68EB}"/>
                </a:ext>
              </a:extLst>
            </p:cNvPr>
            <p:cNvSpPr txBox="1">
              <a:spLocks/>
            </p:cNvSpPr>
            <p:nvPr/>
          </p:nvSpPr>
          <p:spPr>
            <a:xfrm>
              <a:off x="431800" y="1550955"/>
              <a:ext cx="8229599" cy="80840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3</a:t>
              </a:r>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Photoshop CC2020</a:t>
              </a:r>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p:txBody>
        </p:sp>
        <p:pic>
          <p:nvPicPr>
            <p:cNvPr id="5" name="图片 4">
              <a:extLst>
                <a:ext uri="{FF2B5EF4-FFF2-40B4-BE49-F238E27FC236}">
                  <a16:creationId xmlns:a16="http://schemas.microsoft.com/office/drawing/2014/main" id="{9DB234C2-ECFD-4D27-9E94-7D6E69F51C40}"/>
                </a:ext>
              </a:extLst>
            </p:cNvPr>
            <p:cNvPicPr>
              <a:picLocks noChangeAspect="1"/>
            </p:cNvPicPr>
            <p:nvPr/>
          </p:nvPicPr>
          <p:blipFill>
            <a:blip r:embed="rId3"/>
            <a:stretch>
              <a:fillRect/>
            </a:stretch>
          </p:blipFill>
          <p:spPr>
            <a:xfrm>
              <a:off x="431800" y="2392725"/>
              <a:ext cx="3638476" cy="2427383"/>
            </a:xfrm>
            <a:prstGeom prst="rect">
              <a:avLst/>
            </a:prstGeom>
          </p:spPr>
        </p:pic>
        <p:pic>
          <p:nvPicPr>
            <p:cNvPr id="10" name="图片 9">
              <a:extLst>
                <a:ext uri="{FF2B5EF4-FFF2-40B4-BE49-F238E27FC236}">
                  <a16:creationId xmlns:a16="http://schemas.microsoft.com/office/drawing/2014/main" id="{80AE31FC-8B9C-413F-AE22-59BD491ADD10}"/>
                </a:ext>
              </a:extLst>
            </p:cNvPr>
            <p:cNvPicPr>
              <a:picLocks noChangeAspect="1"/>
            </p:cNvPicPr>
            <p:nvPr/>
          </p:nvPicPr>
          <p:blipFill>
            <a:blip r:embed="rId4"/>
            <a:stretch>
              <a:fillRect/>
            </a:stretch>
          </p:blipFill>
          <p:spPr>
            <a:xfrm>
              <a:off x="4253040" y="2381670"/>
              <a:ext cx="4354653" cy="2449492"/>
            </a:xfrm>
            <a:prstGeom prst="rect">
              <a:avLst/>
            </a:prstGeom>
          </p:spPr>
        </p:pic>
        <p:sp>
          <p:nvSpPr>
            <p:cNvPr id="12" name="标题 1">
              <a:extLst>
                <a:ext uri="{FF2B5EF4-FFF2-40B4-BE49-F238E27FC236}">
                  <a16:creationId xmlns:a16="http://schemas.microsoft.com/office/drawing/2014/main" id="{F15C8CD6-89A6-4232-B968-6F8727EE12DC}"/>
                </a:ext>
              </a:extLst>
            </p:cNvPr>
            <p:cNvSpPr txBox="1">
              <a:spLocks/>
            </p:cNvSpPr>
            <p:nvPr/>
          </p:nvSpPr>
          <p:spPr>
            <a:xfrm>
              <a:off x="4253040" y="1460679"/>
              <a:ext cx="8229599" cy="80840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更强大的智能抠图</a:t>
              </a:r>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&amp;</a:t>
              </a:r>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内容识别工具进行修补</a:t>
              </a:r>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p:txBody>
        </p:sp>
      </p:grpSp>
    </p:spTree>
    <p:extLst>
      <p:ext uri="{BB962C8B-B14F-4D97-AF65-F5344CB8AC3E}">
        <p14:creationId xmlns:p14="http://schemas.microsoft.com/office/powerpoint/2010/main" val="87091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65498" y="-1958690"/>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界面介绍</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68312" y="1818464"/>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D55557AB-8415-4F40-BB4C-7B37BFB9F5A2}"/>
              </a:ext>
            </a:extLst>
          </p:cNvPr>
          <p:cNvPicPr>
            <a:picLocks noChangeAspect="1"/>
          </p:cNvPicPr>
          <p:nvPr/>
        </p:nvPicPr>
        <p:blipFill>
          <a:blip r:embed="rId3"/>
          <a:stretch>
            <a:fillRect/>
          </a:stretch>
        </p:blipFill>
        <p:spPr>
          <a:xfrm>
            <a:off x="0" y="111512"/>
            <a:ext cx="9144000" cy="5143499"/>
          </a:xfrm>
          <a:prstGeom prst="rect">
            <a:avLst/>
          </a:prstGeom>
        </p:spPr>
      </p:pic>
    </p:spTree>
    <p:extLst>
      <p:ext uri="{BB962C8B-B14F-4D97-AF65-F5344CB8AC3E}">
        <p14:creationId xmlns:p14="http://schemas.microsoft.com/office/powerpoint/2010/main" val="109880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E744701-2BCC-C946-AE43-94874D820EE7}"/>
              </a:ext>
            </a:extLst>
          </p:cNvPr>
          <p:cNvSpPr/>
          <p:nvPr/>
        </p:nvSpPr>
        <p:spPr>
          <a:xfrm>
            <a:off x="3491733" y="2039551"/>
            <a:ext cx="1931939" cy="584775"/>
          </a:xfrm>
          <a:prstGeom prst="rect">
            <a:avLst/>
          </a:prstGeom>
        </p:spPr>
        <p:txBody>
          <a:bodyPr wrap="none">
            <a:spAutoFit/>
          </a:bodyPr>
          <a:lstStyle/>
          <a:p>
            <a:pPr algn="ctr"/>
            <a:r>
              <a:rPr lang="en-US" altLang="zh-CN" sz="3200" b="1" dirty="0">
                <a:solidFill>
                  <a:srgbClr val="000000"/>
                </a:solidFill>
                <a:latin typeface="Microsoft YaHei" panose="020B0503020204020204" pitchFamily="34" charset="-122"/>
                <a:ea typeface="Microsoft YaHei" panose="020B0503020204020204" pitchFamily="34" charset="-122"/>
              </a:rPr>
              <a:t>PS</a:t>
            </a:r>
            <a:r>
              <a:rPr lang="zh-CN" altLang="en-US" sz="3200" b="1" dirty="0">
                <a:solidFill>
                  <a:srgbClr val="000000"/>
                </a:solidFill>
                <a:latin typeface="Microsoft YaHei" panose="020B0503020204020204" pitchFamily="34" charset="-122"/>
                <a:ea typeface="Microsoft YaHei" panose="020B0503020204020204" pitchFamily="34" charset="-122"/>
              </a:rPr>
              <a:t>初体验</a:t>
            </a:r>
          </a:p>
        </p:txBody>
      </p:sp>
    </p:spTree>
    <p:extLst>
      <p:ext uri="{BB962C8B-B14F-4D97-AF65-F5344CB8AC3E}">
        <p14:creationId xmlns:p14="http://schemas.microsoft.com/office/powerpoint/2010/main" val="4022581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en-US" altLang="zh-CN" sz="3200" b="1" dirty="0">
                <a:latin typeface="Microsoft YaHei" panose="020B0503020204020204" pitchFamily="34" charset="-122"/>
                <a:ea typeface="Microsoft YaHei" panose="020B0503020204020204" pitchFamily="34" charset="-122"/>
              </a:rPr>
              <a:t>Ps</a:t>
            </a:r>
            <a:r>
              <a:rPr kumimoji="1" lang="zh-CN" altLang="en-US" sz="3200" b="1" dirty="0">
                <a:latin typeface="Microsoft YaHei" panose="020B0503020204020204" pitchFamily="34" charset="-122"/>
                <a:ea typeface="Microsoft YaHei" panose="020B0503020204020204" pitchFamily="34" charset="-122"/>
              </a:rPr>
              <a:t>初体验</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376643" y="2825135"/>
            <a:ext cx="2019722"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图层就像是含有文字或图形等元素的胶片</a:t>
            </a:r>
          </a:p>
        </p:txBody>
      </p:sp>
      <p:grpSp>
        <p:nvGrpSpPr>
          <p:cNvPr id="2" name="组合 1">
            <a:extLst>
              <a:ext uri="{FF2B5EF4-FFF2-40B4-BE49-F238E27FC236}">
                <a16:creationId xmlns:a16="http://schemas.microsoft.com/office/drawing/2014/main" id="{D3B083ED-3899-44FD-A4F3-80050671FDF4}"/>
              </a:ext>
            </a:extLst>
          </p:cNvPr>
          <p:cNvGrpSpPr/>
          <p:nvPr/>
        </p:nvGrpSpPr>
        <p:grpSpPr>
          <a:xfrm>
            <a:off x="376643" y="1677793"/>
            <a:ext cx="2235312" cy="662494"/>
            <a:chOff x="376643" y="1677793"/>
            <a:chExt cx="2235312" cy="662494"/>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376643" y="1677793"/>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图层</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59649" y="2337637"/>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75CA9A5B-A2EE-414C-A6E7-8773611A9E87}"/>
              </a:ext>
            </a:extLst>
          </p:cNvPr>
          <p:cNvGrpSpPr/>
          <p:nvPr/>
        </p:nvGrpSpPr>
        <p:grpSpPr>
          <a:xfrm>
            <a:off x="3987601" y="426668"/>
            <a:ext cx="4473129" cy="4320403"/>
            <a:chOff x="3856656" y="409074"/>
            <a:chExt cx="4473129" cy="4320403"/>
          </a:xfrm>
        </p:grpSpPr>
        <p:pic>
          <p:nvPicPr>
            <p:cNvPr id="3" name="图片 2">
              <a:extLst>
                <a:ext uri="{FF2B5EF4-FFF2-40B4-BE49-F238E27FC236}">
                  <a16:creationId xmlns:a16="http://schemas.microsoft.com/office/drawing/2014/main" id="{89CB04F3-28A1-4CDE-AB1B-DC693A573F25}"/>
                </a:ext>
              </a:extLst>
            </p:cNvPr>
            <p:cNvPicPr>
              <a:picLocks noChangeAspect="1"/>
            </p:cNvPicPr>
            <p:nvPr/>
          </p:nvPicPr>
          <p:blipFill>
            <a:blip r:embed="rId3"/>
            <a:stretch>
              <a:fillRect/>
            </a:stretch>
          </p:blipFill>
          <p:spPr>
            <a:xfrm>
              <a:off x="5962275" y="3234208"/>
              <a:ext cx="2367510" cy="1495269"/>
            </a:xfrm>
            <a:prstGeom prst="rect">
              <a:avLst/>
            </a:prstGeom>
          </p:spPr>
        </p:pic>
        <p:pic>
          <p:nvPicPr>
            <p:cNvPr id="8" name="图片 7">
              <a:extLst>
                <a:ext uri="{FF2B5EF4-FFF2-40B4-BE49-F238E27FC236}">
                  <a16:creationId xmlns:a16="http://schemas.microsoft.com/office/drawing/2014/main" id="{0DD056D5-5814-4589-B32E-61D8697F5936}"/>
                </a:ext>
              </a:extLst>
            </p:cNvPr>
            <p:cNvPicPr>
              <a:picLocks noChangeAspect="1"/>
            </p:cNvPicPr>
            <p:nvPr/>
          </p:nvPicPr>
          <p:blipFill>
            <a:blip r:embed="rId4"/>
            <a:stretch>
              <a:fillRect/>
            </a:stretch>
          </p:blipFill>
          <p:spPr>
            <a:xfrm>
              <a:off x="3856656" y="409074"/>
              <a:ext cx="4473129" cy="2825134"/>
            </a:xfrm>
            <a:prstGeom prst="rect">
              <a:avLst/>
            </a:prstGeom>
          </p:spPr>
        </p:pic>
        <p:pic>
          <p:nvPicPr>
            <p:cNvPr id="10" name="图片 9">
              <a:extLst>
                <a:ext uri="{FF2B5EF4-FFF2-40B4-BE49-F238E27FC236}">
                  <a16:creationId xmlns:a16="http://schemas.microsoft.com/office/drawing/2014/main" id="{969DF90E-94D8-47B2-BDD7-35F33CC62FF5}"/>
                </a:ext>
              </a:extLst>
            </p:cNvPr>
            <p:cNvPicPr>
              <a:picLocks noChangeAspect="1"/>
            </p:cNvPicPr>
            <p:nvPr/>
          </p:nvPicPr>
          <p:blipFill>
            <a:blip r:embed="rId5"/>
            <a:stretch>
              <a:fillRect/>
            </a:stretch>
          </p:blipFill>
          <p:spPr>
            <a:xfrm>
              <a:off x="3856656" y="3234207"/>
              <a:ext cx="2367510" cy="1495270"/>
            </a:xfrm>
            <a:prstGeom prst="rect">
              <a:avLst/>
            </a:prstGeom>
          </p:spPr>
        </p:pic>
      </p:grpSp>
    </p:spTree>
    <p:extLst>
      <p:ext uri="{BB962C8B-B14F-4D97-AF65-F5344CB8AC3E}">
        <p14:creationId xmlns:p14="http://schemas.microsoft.com/office/powerpoint/2010/main" val="311518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en-US" altLang="zh-CN" sz="3200" b="1" dirty="0">
                <a:latin typeface="Microsoft YaHei" panose="020B0503020204020204" pitchFamily="34" charset="-122"/>
                <a:ea typeface="Microsoft YaHei" panose="020B0503020204020204" pitchFamily="34" charset="-122"/>
              </a:rPr>
              <a:t>Ps</a:t>
            </a:r>
            <a:r>
              <a:rPr kumimoji="1" lang="zh-CN" altLang="en-US" sz="3200" b="1" dirty="0">
                <a:latin typeface="Microsoft YaHei" panose="020B0503020204020204" pitchFamily="34" charset="-122"/>
                <a:ea typeface="Microsoft YaHei" panose="020B0503020204020204" pitchFamily="34" charset="-122"/>
              </a:rPr>
              <a:t>初体验</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376643" y="4120348"/>
            <a:ext cx="2367510" cy="2434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蒙版就是选框的外部（选框的内部就是选区）</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lnSpc>
                <a:spcPct val="150000"/>
              </a:lnSpc>
            </a:pP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蒙版一词本身即来自生活应用，也就是“蒙在上面的板子”的含义。</a:t>
            </a:r>
          </a:p>
        </p:txBody>
      </p:sp>
      <p:grpSp>
        <p:nvGrpSpPr>
          <p:cNvPr id="3" name="组合 2">
            <a:extLst>
              <a:ext uri="{FF2B5EF4-FFF2-40B4-BE49-F238E27FC236}">
                <a16:creationId xmlns:a16="http://schemas.microsoft.com/office/drawing/2014/main" id="{B0EBFAED-E540-4B55-838D-EB490E441115}"/>
              </a:ext>
            </a:extLst>
          </p:cNvPr>
          <p:cNvGrpSpPr/>
          <p:nvPr/>
        </p:nvGrpSpPr>
        <p:grpSpPr>
          <a:xfrm>
            <a:off x="376643" y="1677793"/>
            <a:ext cx="2235312" cy="662494"/>
            <a:chOff x="376643" y="1677793"/>
            <a:chExt cx="2235312" cy="662494"/>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376643" y="1677793"/>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蒙版</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59649" y="2337637"/>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402C917E-ACDD-4E58-8E60-ED36D15EC2FA}"/>
              </a:ext>
            </a:extLst>
          </p:cNvPr>
          <p:cNvGrpSpPr/>
          <p:nvPr/>
        </p:nvGrpSpPr>
        <p:grpSpPr>
          <a:xfrm>
            <a:off x="4495879" y="290736"/>
            <a:ext cx="3287673" cy="4597940"/>
            <a:chOff x="4495879" y="290736"/>
            <a:chExt cx="3287673" cy="4597940"/>
          </a:xfrm>
        </p:grpSpPr>
        <p:pic>
          <p:nvPicPr>
            <p:cNvPr id="2" name="图片 1">
              <a:extLst>
                <a:ext uri="{FF2B5EF4-FFF2-40B4-BE49-F238E27FC236}">
                  <a16:creationId xmlns:a16="http://schemas.microsoft.com/office/drawing/2014/main" id="{4031DB9B-E32A-48E9-9C6E-F3220E5E5D2E}"/>
                </a:ext>
              </a:extLst>
            </p:cNvPr>
            <p:cNvPicPr>
              <a:picLocks noChangeAspect="1"/>
            </p:cNvPicPr>
            <p:nvPr/>
          </p:nvPicPr>
          <p:blipFill>
            <a:blip r:embed="rId3"/>
            <a:stretch>
              <a:fillRect/>
            </a:stretch>
          </p:blipFill>
          <p:spPr>
            <a:xfrm>
              <a:off x="4495879" y="2505140"/>
              <a:ext cx="3287673" cy="2075412"/>
            </a:xfrm>
            <a:prstGeom prst="rect">
              <a:avLst/>
            </a:prstGeom>
          </p:spPr>
        </p:pic>
        <p:grpSp>
          <p:nvGrpSpPr>
            <p:cNvPr id="9" name="组合 8">
              <a:extLst>
                <a:ext uri="{FF2B5EF4-FFF2-40B4-BE49-F238E27FC236}">
                  <a16:creationId xmlns:a16="http://schemas.microsoft.com/office/drawing/2014/main" id="{4F724B14-F6DB-4359-9A7B-EDE6B5C6A0A9}"/>
                </a:ext>
              </a:extLst>
            </p:cNvPr>
            <p:cNvGrpSpPr/>
            <p:nvPr/>
          </p:nvGrpSpPr>
          <p:grpSpPr>
            <a:xfrm>
              <a:off x="4495879" y="290736"/>
              <a:ext cx="3287673" cy="1906280"/>
              <a:chOff x="4495879" y="461721"/>
              <a:chExt cx="3287673" cy="1906280"/>
            </a:xfrm>
          </p:grpSpPr>
          <p:pic>
            <p:nvPicPr>
              <p:cNvPr id="7" name="图片 6">
                <a:extLst>
                  <a:ext uri="{FF2B5EF4-FFF2-40B4-BE49-F238E27FC236}">
                    <a16:creationId xmlns:a16="http://schemas.microsoft.com/office/drawing/2014/main" id="{6B0C4BA9-6AF1-44D1-81A5-C8188777BD1A}"/>
                  </a:ext>
                </a:extLst>
              </p:cNvPr>
              <p:cNvPicPr>
                <a:picLocks noChangeAspect="1"/>
              </p:cNvPicPr>
              <p:nvPr/>
            </p:nvPicPr>
            <p:blipFill>
              <a:blip r:embed="rId4"/>
              <a:stretch>
                <a:fillRect/>
              </a:stretch>
            </p:blipFill>
            <p:spPr>
              <a:xfrm>
                <a:off x="4495879" y="461721"/>
                <a:ext cx="3287673" cy="1906280"/>
              </a:xfrm>
              <a:prstGeom prst="rect">
                <a:avLst/>
              </a:prstGeom>
            </p:spPr>
          </p:pic>
          <p:pic>
            <p:nvPicPr>
              <p:cNvPr id="5" name="图片 4">
                <a:extLst>
                  <a:ext uri="{FF2B5EF4-FFF2-40B4-BE49-F238E27FC236}">
                    <a16:creationId xmlns:a16="http://schemas.microsoft.com/office/drawing/2014/main" id="{1D68BC87-74A1-46CC-9800-6D8077EEA3A7}"/>
                  </a:ext>
                </a:extLst>
              </p:cNvPr>
              <p:cNvPicPr>
                <a:picLocks noChangeAspect="1"/>
              </p:cNvPicPr>
              <p:nvPr/>
            </p:nvPicPr>
            <p:blipFill>
              <a:blip r:embed="rId5"/>
              <a:stretch>
                <a:fillRect/>
              </a:stretch>
            </p:blipFill>
            <p:spPr>
              <a:xfrm>
                <a:off x="6942729" y="1789412"/>
                <a:ext cx="774543" cy="489185"/>
              </a:xfrm>
              <a:prstGeom prst="rect">
                <a:avLst/>
              </a:prstGeom>
            </p:spPr>
          </p:pic>
        </p:grpSp>
        <p:sp>
          <p:nvSpPr>
            <p:cNvPr id="17" name="标题 1">
              <a:extLst>
                <a:ext uri="{FF2B5EF4-FFF2-40B4-BE49-F238E27FC236}">
                  <a16:creationId xmlns:a16="http://schemas.microsoft.com/office/drawing/2014/main" id="{DF6ED1AC-AAFB-4716-BF1D-C88F8D795D71}"/>
                </a:ext>
              </a:extLst>
            </p:cNvPr>
            <p:cNvSpPr txBox="1">
              <a:spLocks/>
            </p:cNvSpPr>
            <p:nvPr/>
          </p:nvSpPr>
          <p:spPr>
            <a:xfrm>
              <a:off x="5176369" y="2220064"/>
              <a:ext cx="2367510" cy="2434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kumimoji="1" lang="zh-CN" altLang="en-US" sz="1200" dirty="0">
                  <a:solidFill>
                    <a:schemeClr val="tx1">
                      <a:lumMod val="50000"/>
                      <a:lumOff val="50000"/>
                    </a:schemeClr>
                  </a:solidFill>
                  <a:latin typeface="Microsoft YaHei" panose="020B0503020204020204" pitchFamily="34" charset="-122"/>
                  <a:ea typeface="Microsoft YaHei" panose="020B0503020204020204" pitchFamily="34" charset="-122"/>
                </a:rPr>
                <a:t>蒙版前（右下角为蒙版样式）</a:t>
              </a:r>
            </a:p>
          </p:txBody>
        </p:sp>
        <p:sp>
          <p:nvSpPr>
            <p:cNvPr id="18" name="标题 1">
              <a:extLst>
                <a:ext uri="{FF2B5EF4-FFF2-40B4-BE49-F238E27FC236}">
                  <a16:creationId xmlns:a16="http://schemas.microsoft.com/office/drawing/2014/main" id="{8D08F8CB-8F63-469F-86D6-463066C4815C}"/>
                </a:ext>
              </a:extLst>
            </p:cNvPr>
            <p:cNvSpPr txBox="1">
              <a:spLocks/>
            </p:cNvSpPr>
            <p:nvPr/>
          </p:nvSpPr>
          <p:spPr>
            <a:xfrm>
              <a:off x="5176369" y="4645270"/>
              <a:ext cx="2367510" cy="2434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kumimoji="1" lang="zh-CN" altLang="en-US" sz="1200" dirty="0">
                  <a:solidFill>
                    <a:schemeClr val="tx1">
                      <a:lumMod val="50000"/>
                      <a:lumOff val="50000"/>
                    </a:schemeClr>
                  </a:solidFill>
                  <a:latin typeface="Microsoft YaHei" panose="020B0503020204020204" pitchFamily="34" charset="-122"/>
                  <a:ea typeface="Microsoft YaHei" panose="020B0503020204020204" pitchFamily="34" charset="-122"/>
                </a:rPr>
                <a:t>蒙版后（黑白格标示透过）</a:t>
              </a:r>
            </a:p>
          </p:txBody>
        </p:sp>
      </p:grpSp>
    </p:spTree>
    <p:extLst>
      <p:ext uri="{BB962C8B-B14F-4D97-AF65-F5344CB8AC3E}">
        <p14:creationId xmlns:p14="http://schemas.microsoft.com/office/powerpoint/2010/main" val="209537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animEffect transition="in" filter="fade">
                                      <p:cBhvr>
                                        <p:cTn id="15" dur="500"/>
                                        <p:tgtEl>
                                          <p:spTgt spid="2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en-US" altLang="zh-CN" sz="3200" b="1" dirty="0">
                <a:latin typeface="Microsoft YaHei" panose="020B0503020204020204" pitchFamily="34" charset="-122"/>
                <a:ea typeface="Microsoft YaHei" panose="020B0503020204020204" pitchFamily="34" charset="-122"/>
              </a:rPr>
              <a:t>Ps</a:t>
            </a:r>
            <a:r>
              <a:rPr kumimoji="1" lang="zh-CN" altLang="en-US" sz="3200" b="1" dirty="0">
                <a:latin typeface="Microsoft YaHei" panose="020B0503020204020204" pitchFamily="34" charset="-122"/>
                <a:ea typeface="Microsoft YaHei" panose="020B0503020204020204" pitchFamily="34" charset="-122"/>
              </a:rPr>
              <a:t>初体验</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376643" y="3807057"/>
            <a:ext cx="2367510" cy="2434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羽化原理是令选区内外衔接部分虚化，起到渐变的作用从而达到自然衔接的效果</a:t>
            </a:r>
          </a:p>
        </p:txBody>
      </p:sp>
      <p:grpSp>
        <p:nvGrpSpPr>
          <p:cNvPr id="2" name="组合 1">
            <a:extLst>
              <a:ext uri="{FF2B5EF4-FFF2-40B4-BE49-F238E27FC236}">
                <a16:creationId xmlns:a16="http://schemas.microsoft.com/office/drawing/2014/main" id="{15321F94-EAA4-4684-BF95-B15BC85E0952}"/>
              </a:ext>
            </a:extLst>
          </p:cNvPr>
          <p:cNvGrpSpPr/>
          <p:nvPr/>
        </p:nvGrpSpPr>
        <p:grpSpPr>
          <a:xfrm>
            <a:off x="376643" y="1677793"/>
            <a:ext cx="2235312" cy="662494"/>
            <a:chOff x="376643" y="1677793"/>
            <a:chExt cx="2235312" cy="662494"/>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376643" y="1677793"/>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羽化</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59649" y="2337637"/>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436D51CC-C29C-4850-8F93-089AACF0FD54}"/>
              </a:ext>
            </a:extLst>
          </p:cNvPr>
          <p:cNvGrpSpPr/>
          <p:nvPr/>
        </p:nvGrpSpPr>
        <p:grpSpPr>
          <a:xfrm>
            <a:off x="3836019" y="1022406"/>
            <a:ext cx="5466302" cy="2631230"/>
            <a:chOff x="3836019" y="1022406"/>
            <a:chExt cx="5466302" cy="2631230"/>
          </a:xfrm>
        </p:grpSpPr>
        <p:pic>
          <p:nvPicPr>
            <p:cNvPr id="3" name="图片 2">
              <a:extLst>
                <a:ext uri="{FF2B5EF4-FFF2-40B4-BE49-F238E27FC236}">
                  <a16:creationId xmlns:a16="http://schemas.microsoft.com/office/drawing/2014/main" id="{6D99FB53-61BE-48E1-80B0-4EEFB4E3CD72}"/>
                </a:ext>
              </a:extLst>
            </p:cNvPr>
            <p:cNvPicPr>
              <a:picLocks noChangeAspect="1"/>
            </p:cNvPicPr>
            <p:nvPr/>
          </p:nvPicPr>
          <p:blipFill>
            <a:blip r:embed="rId3"/>
            <a:stretch>
              <a:fillRect/>
            </a:stretch>
          </p:blipFill>
          <p:spPr>
            <a:xfrm>
              <a:off x="3836019" y="1022406"/>
              <a:ext cx="4572001" cy="2459812"/>
            </a:xfrm>
            <a:prstGeom prst="rect">
              <a:avLst/>
            </a:prstGeom>
          </p:spPr>
        </p:pic>
        <p:sp>
          <p:nvSpPr>
            <p:cNvPr id="14" name="标题 1">
              <a:extLst>
                <a:ext uri="{FF2B5EF4-FFF2-40B4-BE49-F238E27FC236}">
                  <a16:creationId xmlns:a16="http://schemas.microsoft.com/office/drawing/2014/main" id="{F1275FAC-DC3F-4627-AF59-790ABAC09B67}"/>
                </a:ext>
              </a:extLst>
            </p:cNvPr>
            <p:cNvSpPr txBox="1">
              <a:spLocks/>
            </p:cNvSpPr>
            <p:nvPr/>
          </p:nvSpPr>
          <p:spPr>
            <a:xfrm>
              <a:off x="4730321" y="3410230"/>
              <a:ext cx="2367510" cy="2434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kumimoji="1" lang="zh-CN" altLang="en-US" sz="1200" dirty="0">
                  <a:solidFill>
                    <a:schemeClr val="tx1">
                      <a:lumMod val="50000"/>
                      <a:lumOff val="50000"/>
                    </a:schemeClr>
                  </a:solidFill>
                  <a:latin typeface="Microsoft YaHei" panose="020B0503020204020204" pitchFamily="34" charset="-122"/>
                  <a:ea typeface="Microsoft YaHei" panose="020B0503020204020204" pitchFamily="34" charset="-122"/>
                </a:rPr>
                <a:t>未羽化</a:t>
              </a:r>
            </a:p>
          </p:txBody>
        </p:sp>
        <p:sp>
          <p:nvSpPr>
            <p:cNvPr id="15" name="标题 1">
              <a:extLst>
                <a:ext uri="{FF2B5EF4-FFF2-40B4-BE49-F238E27FC236}">
                  <a16:creationId xmlns:a16="http://schemas.microsoft.com/office/drawing/2014/main" id="{1243B1DC-385B-477C-8928-F4346C7AED65}"/>
                </a:ext>
              </a:extLst>
            </p:cNvPr>
            <p:cNvSpPr txBox="1">
              <a:spLocks/>
            </p:cNvSpPr>
            <p:nvPr/>
          </p:nvSpPr>
          <p:spPr>
            <a:xfrm>
              <a:off x="6934811" y="3353855"/>
              <a:ext cx="2367510" cy="2434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kumimoji="1" lang="zh-CN" altLang="en-US" sz="1200" dirty="0">
                  <a:solidFill>
                    <a:schemeClr val="tx1">
                      <a:lumMod val="50000"/>
                      <a:lumOff val="50000"/>
                    </a:schemeClr>
                  </a:solidFill>
                  <a:latin typeface="Microsoft YaHei" panose="020B0503020204020204" pitchFamily="34" charset="-122"/>
                  <a:ea typeface="Microsoft YaHei" panose="020B0503020204020204" pitchFamily="34" charset="-122"/>
                </a:rPr>
                <a:t>羽化效果</a:t>
              </a:r>
            </a:p>
          </p:txBody>
        </p:sp>
      </p:grpSp>
    </p:spTree>
    <p:extLst>
      <p:ext uri="{BB962C8B-B14F-4D97-AF65-F5344CB8AC3E}">
        <p14:creationId xmlns:p14="http://schemas.microsoft.com/office/powerpoint/2010/main" val="338396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en-US" altLang="zh-CN" sz="3200" b="1" dirty="0">
                <a:latin typeface="Microsoft YaHei" panose="020B0503020204020204" pitchFamily="34" charset="-122"/>
                <a:ea typeface="Microsoft YaHei" panose="020B0503020204020204" pitchFamily="34" charset="-122"/>
              </a:rPr>
              <a:t>Ps</a:t>
            </a:r>
            <a:r>
              <a:rPr kumimoji="1" lang="zh-CN" altLang="en-US" sz="3200" b="1" dirty="0">
                <a:latin typeface="Microsoft YaHei" panose="020B0503020204020204" pitchFamily="34" charset="-122"/>
                <a:ea typeface="Microsoft YaHei" panose="020B0503020204020204" pitchFamily="34" charset="-122"/>
              </a:rPr>
              <a:t>初体验</a:t>
            </a: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76643" y="1677793"/>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实战</a:t>
            </a:r>
            <a:r>
              <a:rPr kumimoji="1" lang="en-US" altLang="zh-CN" sz="2000" b="1" dirty="0">
                <a:latin typeface="Microsoft YaHei" panose="020B0503020204020204" pitchFamily="34" charset="-122"/>
                <a:ea typeface="Microsoft YaHei" panose="020B0503020204020204" pitchFamily="34" charset="-122"/>
              </a:rPr>
              <a:t>1</a:t>
            </a:r>
            <a:r>
              <a:rPr kumimoji="1" lang="zh-CN" altLang="en-US" sz="2000" b="1" dirty="0">
                <a:latin typeface="Microsoft YaHei" panose="020B0503020204020204" pitchFamily="34" charset="-122"/>
                <a:ea typeface="Microsoft YaHei" panose="020B0503020204020204" pitchFamily="34" charset="-122"/>
              </a:rPr>
              <a:t>：</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376643" y="2549208"/>
            <a:ext cx="2019722"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熊猫头表情包制作</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59649" y="2337637"/>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090D4739-139B-4DB7-8A69-96DF80E0F71A}"/>
              </a:ext>
            </a:extLst>
          </p:cNvPr>
          <p:cNvPicPr>
            <a:picLocks noChangeAspect="1"/>
          </p:cNvPicPr>
          <p:nvPr/>
        </p:nvPicPr>
        <p:blipFill rotWithShape="1">
          <a:blip r:embed="rId3"/>
          <a:srcRect b="5685"/>
          <a:stretch/>
        </p:blipFill>
        <p:spPr>
          <a:xfrm>
            <a:off x="2396365" y="777693"/>
            <a:ext cx="6650991" cy="3966729"/>
          </a:xfrm>
          <a:prstGeom prst="rect">
            <a:avLst/>
          </a:prstGeom>
        </p:spPr>
      </p:pic>
    </p:spTree>
    <p:extLst>
      <p:ext uri="{BB962C8B-B14F-4D97-AF65-F5344CB8AC3E}">
        <p14:creationId xmlns:p14="http://schemas.microsoft.com/office/powerpoint/2010/main" val="2161871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E744701-2BCC-C946-AE43-94874D820EE7}"/>
              </a:ext>
            </a:extLst>
          </p:cNvPr>
          <p:cNvSpPr/>
          <p:nvPr/>
        </p:nvSpPr>
        <p:spPr>
          <a:xfrm>
            <a:off x="2929084" y="2039551"/>
            <a:ext cx="3057247" cy="584775"/>
          </a:xfrm>
          <a:prstGeom prst="rect">
            <a:avLst/>
          </a:prstGeom>
        </p:spPr>
        <p:txBody>
          <a:bodyPr wrap="none">
            <a:spAutoFit/>
          </a:body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调色的基础知识</a:t>
            </a:r>
          </a:p>
        </p:txBody>
      </p:sp>
    </p:spTree>
    <p:extLst>
      <p:ext uri="{BB962C8B-B14F-4D97-AF65-F5344CB8AC3E}">
        <p14:creationId xmlns:p14="http://schemas.microsoft.com/office/powerpoint/2010/main" val="3623774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E744701-2BCC-C946-AE43-94874D820EE7}"/>
              </a:ext>
            </a:extLst>
          </p:cNvPr>
          <p:cNvSpPr/>
          <p:nvPr/>
        </p:nvSpPr>
        <p:spPr>
          <a:xfrm>
            <a:off x="2929084" y="2039551"/>
            <a:ext cx="3057247" cy="584775"/>
          </a:xfrm>
          <a:prstGeom prst="rect">
            <a:avLst/>
          </a:prstGeom>
        </p:spPr>
        <p:txBody>
          <a:bodyPr wrap="none">
            <a:spAutoFit/>
          </a:body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调色的基础知识</a:t>
            </a:r>
          </a:p>
        </p:txBody>
      </p:sp>
      <p:pic>
        <p:nvPicPr>
          <p:cNvPr id="2" name="图片 1">
            <a:extLst>
              <a:ext uri="{FF2B5EF4-FFF2-40B4-BE49-F238E27FC236}">
                <a16:creationId xmlns:a16="http://schemas.microsoft.com/office/drawing/2014/main" id="{C3EB4E3A-BB03-4ADE-9A3C-2F9FC89DD8A4}"/>
              </a:ext>
            </a:extLst>
          </p:cNvPr>
          <p:cNvPicPr>
            <a:picLocks noChangeAspect="1"/>
          </p:cNvPicPr>
          <p:nvPr/>
        </p:nvPicPr>
        <p:blipFill>
          <a:blip r:embed="rId3"/>
          <a:stretch>
            <a:fillRect/>
          </a:stretch>
        </p:blipFill>
        <p:spPr>
          <a:xfrm>
            <a:off x="-1" y="0"/>
            <a:ext cx="4125951" cy="5185216"/>
          </a:xfrm>
          <a:prstGeom prst="rect">
            <a:avLst/>
          </a:prstGeom>
        </p:spPr>
      </p:pic>
      <p:pic>
        <p:nvPicPr>
          <p:cNvPr id="3" name="图片 2">
            <a:extLst>
              <a:ext uri="{FF2B5EF4-FFF2-40B4-BE49-F238E27FC236}">
                <a16:creationId xmlns:a16="http://schemas.microsoft.com/office/drawing/2014/main" id="{A578CFE9-BA32-4F7F-AADD-33844588F4F1}"/>
              </a:ext>
            </a:extLst>
          </p:cNvPr>
          <p:cNvPicPr>
            <a:picLocks noChangeAspect="1"/>
          </p:cNvPicPr>
          <p:nvPr/>
        </p:nvPicPr>
        <p:blipFill>
          <a:blip r:embed="rId4"/>
          <a:stretch>
            <a:fillRect/>
          </a:stretch>
        </p:blipFill>
        <p:spPr>
          <a:xfrm>
            <a:off x="3055434" y="-45485"/>
            <a:ext cx="4026945" cy="5188985"/>
          </a:xfrm>
          <a:prstGeom prst="rect">
            <a:avLst/>
          </a:prstGeom>
        </p:spPr>
      </p:pic>
      <p:pic>
        <p:nvPicPr>
          <p:cNvPr id="4" name="图片 3">
            <a:extLst>
              <a:ext uri="{FF2B5EF4-FFF2-40B4-BE49-F238E27FC236}">
                <a16:creationId xmlns:a16="http://schemas.microsoft.com/office/drawing/2014/main" id="{1CC51C72-AD3C-4F72-AE5C-AE351D8E0979}"/>
              </a:ext>
            </a:extLst>
          </p:cNvPr>
          <p:cNvPicPr>
            <a:picLocks noChangeAspect="1"/>
          </p:cNvPicPr>
          <p:nvPr/>
        </p:nvPicPr>
        <p:blipFill>
          <a:blip r:embed="rId5"/>
          <a:stretch>
            <a:fillRect/>
          </a:stretch>
        </p:blipFill>
        <p:spPr>
          <a:xfrm>
            <a:off x="6112681" y="-192598"/>
            <a:ext cx="4224355" cy="5377814"/>
          </a:xfrm>
          <a:prstGeom prst="rect">
            <a:avLst/>
          </a:prstGeom>
        </p:spPr>
      </p:pic>
    </p:spTree>
    <p:extLst>
      <p:ext uri="{BB962C8B-B14F-4D97-AF65-F5344CB8AC3E}">
        <p14:creationId xmlns:p14="http://schemas.microsoft.com/office/powerpoint/2010/main" val="35850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770385F8-49FC-48E5-B0AD-42D28DCB18CE}"/>
              </a:ext>
            </a:extLst>
          </p:cNvPr>
          <p:cNvSpPr txBox="1">
            <a:spLocks/>
          </p:cNvSpPr>
          <p:nvPr/>
        </p:nvSpPr>
        <p:spPr>
          <a:xfrm>
            <a:off x="3262767" y="1131888"/>
            <a:ext cx="5169024"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我们是如何看到颜色的</a:t>
            </a:r>
          </a:p>
        </p:txBody>
      </p:sp>
      <p:cxnSp>
        <p:nvCxnSpPr>
          <p:cNvPr id="7" name="直线连接符 21">
            <a:extLst>
              <a:ext uri="{FF2B5EF4-FFF2-40B4-BE49-F238E27FC236}">
                <a16:creationId xmlns:a16="http://schemas.microsoft.com/office/drawing/2014/main" id="{8D97EDF5-A175-4696-81B8-4947E503ED9B}"/>
              </a:ext>
            </a:extLst>
          </p:cNvPr>
          <p:cNvCxnSpPr>
            <a:cxnSpLocks/>
          </p:cNvCxnSpPr>
          <p:nvPr/>
        </p:nvCxnSpPr>
        <p:spPr>
          <a:xfrm>
            <a:off x="3132138" y="1802481"/>
            <a:ext cx="2879725" cy="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标题 1">
            <a:extLst>
              <a:ext uri="{FF2B5EF4-FFF2-40B4-BE49-F238E27FC236}">
                <a16:creationId xmlns:a16="http://schemas.microsoft.com/office/drawing/2014/main" id="{FAD1F8DE-B4D3-4B9A-BA36-106B5B64F604}"/>
              </a:ext>
            </a:extLst>
          </p:cNvPr>
          <p:cNvSpPr txBox="1">
            <a:spLocks/>
          </p:cNvSpPr>
          <p:nvPr/>
        </p:nvSpPr>
        <p:spPr>
          <a:xfrm>
            <a:off x="301172" y="1890044"/>
            <a:ext cx="7717135" cy="114988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⒈ 一种是发光体发出的颜色，比如计算机显示器屏幕显示的颜色；</a:t>
            </a: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⒉ 另一种是物体本身不发光，而是反射的光产生的颜色，比如看报纸和杂志上的颜色。</a:t>
            </a:r>
          </a:p>
          <a:p>
            <a:pPr algn="l"/>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p:txBody>
      </p:sp>
      <p:sp>
        <p:nvSpPr>
          <p:cNvPr id="12" name="矩形 11">
            <a:extLst>
              <a:ext uri="{FF2B5EF4-FFF2-40B4-BE49-F238E27FC236}">
                <a16:creationId xmlns:a16="http://schemas.microsoft.com/office/drawing/2014/main" id="{9D41C341-2CA0-42AE-99F4-85C730570967}"/>
              </a:ext>
            </a:extLst>
          </p:cNvPr>
          <p:cNvSpPr/>
          <p:nvPr/>
        </p:nvSpPr>
        <p:spPr>
          <a:xfrm>
            <a:off x="301172" y="3127491"/>
            <a:ext cx="7999991" cy="1323439"/>
          </a:xfrm>
          <a:prstGeom prst="rect">
            <a:avLst/>
          </a:prstGeom>
        </p:spPr>
        <p:txBody>
          <a:bodyPr wrap="square">
            <a:spAutoFit/>
          </a:bodyPr>
          <a:lstStyle/>
          <a:p>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我们又知道任何颜色都是由三种最基本的颜色叠加形成的，这三种颜色称为“三基色”。</a:t>
            </a:r>
          </a:p>
          <a:p>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⒈ 对于上面提到的第一种颜色，即发光体的颜色模式，又称为“加色模式”，三基色是“红”、“绿”、“蓝”三种颜色。加色模式又称为“</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RGB</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模式”；</a:t>
            </a:r>
          </a:p>
          <a:p>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⒉ 而对于印刷品这样的颜色模式，又称为“减色模式”，它的三基色是“青”、“洋红”、“黄”三种颜色。减色模式又称为“</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CMYK”</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模式。</a:t>
            </a:r>
          </a:p>
        </p:txBody>
      </p:sp>
    </p:spTree>
    <p:extLst>
      <p:ext uri="{BB962C8B-B14F-4D97-AF65-F5344CB8AC3E}">
        <p14:creationId xmlns:p14="http://schemas.microsoft.com/office/powerpoint/2010/main" val="221026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fade">
                                      <p:cBhvr>
                                        <p:cTn id="18" dur="500"/>
                                        <p:tgtEl>
                                          <p:spTgt spid="12">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xEl>
                                              <p:pRg st="2" end="2"/>
                                            </p:txEl>
                                          </p:spTgt>
                                        </p:tgtEl>
                                        <p:attrNameLst>
                                          <p:attrName>style.visibility</p:attrName>
                                        </p:attrNameLst>
                                      </p:cBhvr>
                                      <p:to>
                                        <p:strVal val="visible"/>
                                      </p:to>
                                    </p:set>
                                    <p:animEffect transition="in" filter="fade">
                                      <p:cBhvr>
                                        <p:cTn id="21"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690A7-1F12-8C4E-9F42-22AFDEB4B1E2}"/>
              </a:ext>
            </a:extLst>
          </p:cNvPr>
          <p:cNvSpPr>
            <a:spLocks noGrp="1"/>
          </p:cNvSpPr>
          <p:nvPr>
            <p:ph type="ctrTitle" idx="4294967295"/>
          </p:nvPr>
        </p:nvSpPr>
        <p:spPr>
          <a:xfrm>
            <a:off x="357458" y="590802"/>
            <a:ext cx="1930671" cy="499492"/>
          </a:xfrm>
        </p:spPr>
        <p:txBody>
          <a:bodyPr>
            <a:noAutofit/>
          </a:bodyPr>
          <a:lstStyle/>
          <a:p>
            <a:r>
              <a:rPr kumimoji="1" lang="zh-CN" altLang="en-US" sz="3200" b="1" dirty="0">
                <a:latin typeface="Microsoft YaHei" panose="020B0503020204020204" pitchFamily="34" charset="-122"/>
                <a:ea typeface="Microsoft YaHei" panose="020B0503020204020204" pitchFamily="34" charset="-122"/>
              </a:rPr>
              <a:t>课程目录</a:t>
            </a:r>
          </a:p>
        </p:txBody>
      </p:sp>
      <p:grpSp>
        <p:nvGrpSpPr>
          <p:cNvPr id="9" name="组合 8">
            <a:extLst>
              <a:ext uri="{FF2B5EF4-FFF2-40B4-BE49-F238E27FC236}">
                <a16:creationId xmlns:a16="http://schemas.microsoft.com/office/drawing/2014/main" id="{8BF290C8-1F57-41A3-9BA0-0A7A8A0DA38B}"/>
              </a:ext>
            </a:extLst>
          </p:cNvPr>
          <p:cNvGrpSpPr/>
          <p:nvPr/>
        </p:nvGrpSpPr>
        <p:grpSpPr>
          <a:xfrm>
            <a:off x="431800" y="1806690"/>
            <a:ext cx="1719726" cy="1716251"/>
            <a:chOff x="431800" y="1806690"/>
            <a:chExt cx="1719726" cy="1716251"/>
          </a:xfrm>
        </p:grpSpPr>
        <p:sp>
          <p:nvSpPr>
            <p:cNvPr id="3" name="标题 1">
              <a:extLst>
                <a:ext uri="{FF2B5EF4-FFF2-40B4-BE49-F238E27FC236}">
                  <a16:creationId xmlns:a16="http://schemas.microsoft.com/office/drawing/2014/main" id="{6BEB0D7C-8A95-4748-856B-4514293928CD}"/>
                </a:ext>
              </a:extLst>
            </p:cNvPr>
            <p:cNvSpPr txBox="1">
              <a:spLocks/>
            </p:cNvSpPr>
            <p:nvPr/>
          </p:nvSpPr>
          <p:spPr>
            <a:xfrm>
              <a:off x="448415" y="1806690"/>
              <a:ext cx="1217531" cy="40273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课程介绍</a:t>
              </a:r>
            </a:p>
          </p:txBody>
        </p:sp>
        <p:sp>
          <p:nvSpPr>
            <p:cNvPr id="10" name="标题 1">
              <a:extLst>
                <a:ext uri="{FF2B5EF4-FFF2-40B4-BE49-F238E27FC236}">
                  <a16:creationId xmlns:a16="http://schemas.microsoft.com/office/drawing/2014/main" id="{87F4E59C-9EB5-3548-9EDC-E38CF4FD9D48}"/>
                </a:ext>
              </a:extLst>
            </p:cNvPr>
            <p:cNvSpPr txBox="1">
              <a:spLocks/>
            </p:cNvSpPr>
            <p:nvPr/>
          </p:nvSpPr>
          <p:spPr>
            <a:xfrm>
              <a:off x="431800" y="3268935"/>
              <a:ext cx="1719726"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介绍本课程学习背景，涉及的</a:t>
              </a: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软件工具和学习建议</a:t>
              </a:r>
            </a:p>
          </p:txBody>
        </p:sp>
        <p:cxnSp>
          <p:nvCxnSpPr>
            <p:cNvPr id="26" name="直线连接符 21">
              <a:extLst>
                <a:ext uri="{FF2B5EF4-FFF2-40B4-BE49-F238E27FC236}">
                  <a16:creationId xmlns:a16="http://schemas.microsoft.com/office/drawing/2014/main" id="{D3391E67-00EC-47D4-92E1-1394CC8CD225}"/>
                </a:ext>
              </a:extLst>
            </p:cNvPr>
            <p:cNvCxnSpPr>
              <a:cxnSpLocks/>
            </p:cNvCxnSpPr>
            <p:nvPr/>
          </p:nvCxnSpPr>
          <p:spPr>
            <a:xfrm flipV="1">
              <a:off x="531421" y="2397110"/>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CDA9A1A9-58F8-47EF-8562-9A3B59DB8D80}"/>
              </a:ext>
            </a:extLst>
          </p:cNvPr>
          <p:cNvGrpSpPr/>
          <p:nvPr/>
        </p:nvGrpSpPr>
        <p:grpSpPr>
          <a:xfrm>
            <a:off x="3117937" y="1588001"/>
            <a:ext cx="2686203" cy="1812633"/>
            <a:chOff x="3120830" y="1588001"/>
            <a:chExt cx="2686203" cy="1812633"/>
          </a:xfrm>
        </p:grpSpPr>
        <p:sp>
          <p:nvSpPr>
            <p:cNvPr id="4" name="标题 1">
              <a:extLst>
                <a:ext uri="{FF2B5EF4-FFF2-40B4-BE49-F238E27FC236}">
                  <a16:creationId xmlns:a16="http://schemas.microsoft.com/office/drawing/2014/main" id="{F16CA8D6-4266-8946-B8C4-C28809EFC935}"/>
                </a:ext>
              </a:extLst>
            </p:cNvPr>
            <p:cNvSpPr txBox="1">
              <a:spLocks/>
            </p:cNvSpPr>
            <p:nvPr/>
          </p:nvSpPr>
          <p:spPr>
            <a:xfrm>
              <a:off x="3120830" y="1588001"/>
              <a:ext cx="2686203" cy="62142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初体验</a:t>
              </a:r>
            </a:p>
          </p:txBody>
        </p:sp>
        <p:cxnSp>
          <p:nvCxnSpPr>
            <p:cNvPr id="28" name="直线连接符 21">
              <a:extLst>
                <a:ext uri="{FF2B5EF4-FFF2-40B4-BE49-F238E27FC236}">
                  <a16:creationId xmlns:a16="http://schemas.microsoft.com/office/drawing/2014/main" id="{0D23B057-1E99-4495-BE9D-E79584759D90}"/>
                </a:ext>
              </a:extLst>
            </p:cNvPr>
            <p:cNvCxnSpPr>
              <a:cxnSpLocks/>
            </p:cNvCxnSpPr>
            <p:nvPr/>
          </p:nvCxnSpPr>
          <p:spPr>
            <a:xfrm flipV="1">
              <a:off x="3188528" y="2391242"/>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9" name="标题 1">
              <a:extLst>
                <a:ext uri="{FF2B5EF4-FFF2-40B4-BE49-F238E27FC236}">
                  <a16:creationId xmlns:a16="http://schemas.microsoft.com/office/drawing/2014/main" id="{5D3E6641-8B6C-44CD-A2F4-E6ED15D8583E}"/>
                </a:ext>
              </a:extLst>
            </p:cNvPr>
            <p:cNvSpPr txBox="1">
              <a:spLocks/>
            </p:cNvSpPr>
            <p:nvPr/>
          </p:nvSpPr>
          <p:spPr>
            <a:xfrm>
              <a:off x="3120831" y="3146628"/>
              <a:ext cx="1719726"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试听课环节会带大家引入概念，并完成简单实战</a:t>
              </a:r>
            </a:p>
          </p:txBody>
        </p:sp>
      </p:grpSp>
      <p:grpSp>
        <p:nvGrpSpPr>
          <p:cNvPr id="8" name="组合 7">
            <a:extLst>
              <a:ext uri="{FF2B5EF4-FFF2-40B4-BE49-F238E27FC236}">
                <a16:creationId xmlns:a16="http://schemas.microsoft.com/office/drawing/2014/main" id="{1A2F84AE-49F5-45CC-AFB7-CD145E7CE5A0}"/>
              </a:ext>
            </a:extLst>
          </p:cNvPr>
          <p:cNvGrpSpPr/>
          <p:nvPr/>
        </p:nvGrpSpPr>
        <p:grpSpPr>
          <a:xfrm>
            <a:off x="5975100" y="1252651"/>
            <a:ext cx="3168900" cy="2143287"/>
            <a:chOff x="5975100" y="1252651"/>
            <a:chExt cx="3168900" cy="2143287"/>
          </a:xfrm>
        </p:grpSpPr>
        <p:sp>
          <p:nvSpPr>
            <p:cNvPr id="5" name="标题 1">
              <a:extLst>
                <a:ext uri="{FF2B5EF4-FFF2-40B4-BE49-F238E27FC236}">
                  <a16:creationId xmlns:a16="http://schemas.microsoft.com/office/drawing/2014/main" id="{9EC9D6AE-07C9-E649-B475-9B784A1C9DCF}"/>
                </a:ext>
              </a:extLst>
            </p:cNvPr>
            <p:cNvSpPr txBox="1">
              <a:spLocks/>
            </p:cNvSpPr>
            <p:nvPr/>
          </p:nvSpPr>
          <p:spPr>
            <a:xfrm>
              <a:off x="5975100" y="1252651"/>
              <a:ext cx="3168900" cy="96390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800" b="1" dirty="0">
                  <a:latin typeface="Microsoft YaHei" panose="020B0503020204020204" pitchFamily="34" charset="-122"/>
                  <a:ea typeface="Microsoft YaHei" panose="020B0503020204020204" pitchFamily="34" charset="-122"/>
                </a:rPr>
                <a:t>掌握调光调色色基础知识</a:t>
              </a:r>
            </a:p>
          </p:txBody>
        </p:sp>
        <p:cxnSp>
          <p:nvCxnSpPr>
            <p:cNvPr id="22" name="直线连接符 21">
              <a:extLst>
                <a:ext uri="{FF2B5EF4-FFF2-40B4-BE49-F238E27FC236}">
                  <a16:creationId xmlns:a16="http://schemas.microsoft.com/office/drawing/2014/main" id="{3F76C720-C673-1F4E-92FD-D851F6B3C0E2}"/>
                </a:ext>
              </a:extLst>
            </p:cNvPr>
            <p:cNvCxnSpPr>
              <a:cxnSpLocks/>
            </p:cNvCxnSpPr>
            <p:nvPr/>
          </p:nvCxnSpPr>
          <p:spPr>
            <a:xfrm flipV="1">
              <a:off x="6046238" y="2398087"/>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1" name="标题 1">
              <a:extLst>
                <a:ext uri="{FF2B5EF4-FFF2-40B4-BE49-F238E27FC236}">
                  <a16:creationId xmlns:a16="http://schemas.microsoft.com/office/drawing/2014/main" id="{A88419B8-04A9-4173-8506-5C491775C8A2}"/>
                </a:ext>
              </a:extLst>
            </p:cNvPr>
            <p:cNvSpPr txBox="1">
              <a:spLocks/>
            </p:cNvSpPr>
            <p:nvPr/>
          </p:nvSpPr>
          <p:spPr>
            <a:xfrm>
              <a:off x="5975100" y="3141932"/>
              <a:ext cx="1719726"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基础知识</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实战的方式带大家掌握核心技巧</a:t>
              </a:r>
            </a:p>
          </p:txBody>
        </p:sp>
      </p:grpSp>
    </p:spTree>
    <p:extLst>
      <p:ext uri="{BB962C8B-B14F-4D97-AF65-F5344CB8AC3E}">
        <p14:creationId xmlns:p14="http://schemas.microsoft.com/office/powerpoint/2010/main" val="1056428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色彩模式</a:t>
            </a:r>
          </a:p>
        </p:txBody>
      </p:sp>
      <p:grpSp>
        <p:nvGrpSpPr>
          <p:cNvPr id="2" name="组合 1">
            <a:extLst>
              <a:ext uri="{FF2B5EF4-FFF2-40B4-BE49-F238E27FC236}">
                <a16:creationId xmlns:a16="http://schemas.microsoft.com/office/drawing/2014/main" id="{89DAC387-FB10-417D-84EC-B56EF5DD7801}"/>
              </a:ext>
            </a:extLst>
          </p:cNvPr>
          <p:cNvGrpSpPr/>
          <p:nvPr/>
        </p:nvGrpSpPr>
        <p:grpSpPr>
          <a:xfrm>
            <a:off x="376643" y="1562966"/>
            <a:ext cx="2235312" cy="673243"/>
            <a:chOff x="376643" y="1562966"/>
            <a:chExt cx="2235312" cy="673243"/>
          </a:xfrm>
        </p:grpSpPr>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RGB</a:t>
              </a:r>
              <a:endParaRPr kumimoji="1" lang="zh-CN" altLang="en-US" sz="2000" b="1" dirty="0">
                <a:latin typeface="Microsoft YaHei" panose="020B0503020204020204" pitchFamily="34" charset="-122"/>
                <a:ea typeface="Microsoft YaHei" panose="020B0503020204020204" pitchFamily="34" charset="-122"/>
              </a:endParaRP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a:extLst>
              <a:ext uri="{FF2B5EF4-FFF2-40B4-BE49-F238E27FC236}">
                <a16:creationId xmlns:a16="http://schemas.microsoft.com/office/drawing/2014/main" id="{6E5B398D-FCFE-48A0-B246-160649C5E7B4}"/>
              </a:ext>
            </a:extLst>
          </p:cNvPr>
          <p:cNvPicPr>
            <a:picLocks noChangeAspect="1"/>
          </p:cNvPicPr>
          <p:nvPr/>
        </p:nvPicPr>
        <p:blipFill>
          <a:blip r:embed="rId3"/>
          <a:stretch>
            <a:fillRect/>
          </a:stretch>
        </p:blipFill>
        <p:spPr>
          <a:xfrm>
            <a:off x="3316791" y="590802"/>
            <a:ext cx="5855745" cy="4390501"/>
          </a:xfrm>
          <a:prstGeom prst="rect">
            <a:avLst/>
          </a:prstGeom>
        </p:spPr>
      </p:pic>
      <p:sp>
        <p:nvSpPr>
          <p:cNvPr id="16" name="标题 1">
            <a:extLst>
              <a:ext uri="{FF2B5EF4-FFF2-40B4-BE49-F238E27FC236}">
                <a16:creationId xmlns:a16="http://schemas.microsoft.com/office/drawing/2014/main" id="{032E9043-7AD7-4CDE-957F-ABCD5C8F39E4}"/>
              </a:ext>
            </a:extLst>
          </p:cNvPr>
          <p:cNvSpPr txBox="1">
            <a:spLocks/>
          </p:cNvSpPr>
          <p:nvPr/>
        </p:nvSpPr>
        <p:spPr>
          <a:xfrm>
            <a:off x="357458" y="3370093"/>
            <a:ext cx="3137346" cy="114988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 RGB</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即是代表红、绿、蓝三个通道的颜色</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lnSpc>
                <a:spcPct val="150000"/>
              </a:lnSpc>
            </a:pP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- 256</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级的</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RGB</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色彩总共能组 合出约</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1678</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万种色彩</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 RGB</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是从颜色发光的原理来设计定的亮度等于三者亮度之总和，越混合亮度越高，即加法混合</a:t>
            </a:r>
          </a:p>
        </p:txBody>
      </p:sp>
    </p:spTree>
    <p:extLst>
      <p:ext uri="{BB962C8B-B14F-4D97-AF65-F5344CB8AC3E}">
        <p14:creationId xmlns:p14="http://schemas.microsoft.com/office/powerpoint/2010/main" val="2638861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animEffect transition="in" filter="fade">
                                      <p:cBhvr>
                                        <p:cTn id="15" dur="500"/>
                                        <p:tgtEl>
                                          <p:spTgt spid="16">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xEl>
                                              <p:pRg st="2" end="2"/>
                                            </p:txEl>
                                          </p:spTgt>
                                        </p:tgtEl>
                                        <p:attrNameLst>
                                          <p:attrName>style.visibility</p:attrName>
                                        </p:attrNameLst>
                                      </p:cBhvr>
                                      <p:to>
                                        <p:strVal val="visible"/>
                                      </p:to>
                                    </p:set>
                                    <p:animEffect transition="in" filter="fade">
                                      <p:cBhvr>
                                        <p:cTn id="18" dur="500"/>
                                        <p:tgtEl>
                                          <p:spTgt spid="1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色彩模式</a:t>
            </a:r>
          </a:p>
        </p:txBody>
      </p:sp>
      <p:grpSp>
        <p:nvGrpSpPr>
          <p:cNvPr id="2" name="组合 1">
            <a:extLst>
              <a:ext uri="{FF2B5EF4-FFF2-40B4-BE49-F238E27FC236}">
                <a16:creationId xmlns:a16="http://schemas.microsoft.com/office/drawing/2014/main" id="{C1099BA6-CD02-4BAB-96C7-282BCC6322F4}"/>
              </a:ext>
            </a:extLst>
          </p:cNvPr>
          <p:cNvGrpSpPr/>
          <p:nvPr/>
        </p:nvGrpSpPr>
        <p:grpSpPr>
          <a:xfrm>
            <a:off x="376643" y="1562966"/>
            <a:ext cx="2235312" cy="673243"/>
            <a:chOff x="376643" y="1562966"/>
            <a:chExt cx="2235312" cy="673243"/>
          </a:xfrm>
        </p:grpSpPr>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CMYK</a:t>
              </a:r>
              <a:endParaRPr kumimoji="1" lang="zh-CN" altLang="en-US" sz="2000" b="1" dirty="0">
                <a:latin typeface="Microsoft YaHei" panose="020B0503020204020204" pitchFamily="34" charset="-122"/>
                <a:ea typeface="Microsoft YaHei" panose="020B0503020204020204" pitchFamily="34" charset="-122"/>
              </a:endParaRP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a:extLst>
              <a:ext uri="{FF2B5EF4-FFF2-40B4-BE49-F238E27FC236}">
                <a16:creationId xmlns:a16="http://schemas.microsoft.com/office/drawing/2014/main" id="{EBF2315E-3838-4D1C-BE64-9A5BE9C5D2EE}"/>
              </a:ext>
            </a:extLst>
          </p:cNvPr>
          <p:cNvPicPr>
            <a:picLocks noChangeAspect="1"/>
          </p:cNvPicPr>
          <p:nvPr/>
        </p:nvPicPr>
        <p:blipFill>
          <a:blip r:embed="rId3"/>
          <a:stretch>
            <a:fillRect/>
          </a:stretch>
        </p:blipFill>
        <p:spPr>
          <a:xfrm>
            <a:off x="4251564" y="396429"/>
            <a:ext cx="4334256" cy="4466844"/>
          </a:xfrm>
          <a:prstGeom prst="rect">
            <a:avLst/>
          </a:prstGeom>
        </p:spPr>
      </p:pic>
      <p:sp>
        <p:nvSpPr>
          <p:cNvPr id="9" name="标题 1">
            <a:extLst>
              <a:ext uri="{FF2B5EF4-FFF2-40B4-BE49-F238E27FC236}">
                <a16:creationId xmlns:a16="http://schemas.microsoft.com/office/drawing/2014/main" id="{AA40FE3C-8369-47B4-8145-09E303BFD1C1}"/>
              </a:ext>
            </a:extLst>
          </p:cNvPr>
          <p:cNvSpPr txBox="1">
            <a:spLocks/>
          </p:cNvSpPr>
          <p:nvPr/>
        </p:nvSpPr>
        <p:spPr>
          <a:xfrm>
            <a:off x="376643" y="2907292"/>
            <a:ext cx="3137346" cy="114988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 CMYK</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即青、洋红（品红）、黄、黑四种色彩</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 CMYK</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模型针对印刷媒介，即基于油墨的光吸收</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反射特性，眼睛看到颜色实际上是物体吸收白光中特定频率的光而反射其余的光的颜色。</a:t>
            </a:r>
          </a:p>
        </p:txBody>
      </p:sp>
    </p:spTree>
    <p:extLst>
      <p:ext uri="{BB962C8B-B14F-4D97-AF65-F5344CB8AC3E}">
        <p14:creationId xmlns:p14="http://schemas.microsoft.com/office/powerpoint/2010/main" val="1005943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色彩模式</a:t>
            </a:r>
          </a:p>
        </p:txBody>
      </p:sp>
      <p:grpSp>
        <p:nvGrpSpPr>
          <p:cNvPr id="2" name="组合 1">
            <a:extLst>
              <a:ext uri="{FF2B5EF4-FFF2-40B4-BE49-F238E27FC236}">
                <a16:creationId xmlns:a16="http://schemas.microsoft.com/office/drawing/2014/main" id="{C1099BA6-CD02-4BAB-96C7-282BCC6322F4}"/>
              </a:ext>
            </a:extLst>
          </p:cNvPr>
          <p:cNvGrpSpPr/>
          <p:nvPr/>
        </p:nvGrpSpPr>
        <p:grpSpPr>
          <a:xfrm>
            <a:off x="376643" y="1562966"/>
            <a:ext cx="2235312" cy="673243"/>
            <a:chOff x="376643" y="1562966"/>
            <a:chExt cx="2235312" cy="673243"/>
          </a:xfrm>
        </p:grpSpPr>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CMYK</a:t>
              </a:r>
              <a:endParaRPr kumimoji="1" lang="zh-CN" altLang="en-US" sz="2000" b="1" dirty="0">
                <a:latin typeface="Microsoft YaHei" panose="020B0503020204020204" pitchFamily="34" charset="-122"/>
                <a:ea typeface="Microsoft YaHei" panose="020B0503020204020204" pitchFamily="34" charset="-122"/>
              </a:endParaRP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a:extLst>
              <a:ext uri="{FF2B5EF4-FFF2-40B4-BE49-F238E27FC236}">
                <a16:creationId xmlns:a16="http://schemas.microsoft.com/office/drawing/2014/main" id="{EBF2315E-3838-4D1C-BE64-9A5BE9C5D2EE}"/>
              </a:ext>
            </a:extLst>
          </p:cNvPr>
          <p:cNvPicPr>
            <a:picLocks noChangeAspect="1"/>
          </p:cNvPicPr>
          <p:nvPr/>
        </p:nvPicPr>
        <p:blipFill>
          <a:blip r:embed="rId3"/>
          <a:stretch>
            <a:fillRect/>
          </a:stretch>
        </p:blipFill>
        <p:spPr>
          <a:xfrm>
            <a:off x="4251564" y="396429"/>
            <a:ext cx="4334256" cy="4466844"/>
          </a:xfrm>
          <a:prstGeom prst="rect">
            <a:avLst/>
          </a:prstGeom>
        </p:spPr>
      </p:pic>
      <p:sp>
        <p:nvSpPr>
          <p:cNvPr id="9" name="标题 1">
            <a:extLst>
              <a:ext uri="{FF2B5EF4-FFF2-40B4-BE49-F238E27FC236}">
                <a16:creationId xmlns:a16="http://schemas.microsoft.com/office/drawing/2014/main" id="{AA40FE3C-8369-47B4-8145-09E303BFD1C1}"/>
              </a:ext>
            </a:extLst>
          </p:cNvPr>
          <p:cNvSpPr txBox="1">
            <a:spLocks/>
          </p:cNvSpPr>
          <p:nvPr/>
        </p:nvSpPr>
        <p:spPr>
          <a:xfrm>
            <a:off x="376643" y="2907292"/>
            <a:ext cx="3137346" cy="114988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 CMYK</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即青、洋红（品红）、黄、黑四种色彩</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 CMYK</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模型针对印刷媒介，即基于油墨的光吸收</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反射特性，眼睛看到颜色实际上是物体吸收白光中特定频率的光而反射其余的光的颜色。</a:t>
            </a:r>
          </a:p>
        </p:txBody>
      </p:sp>
    </p:spTree>
    <p:extLst>
      <p:ext uri="{BB962C8B-B14F-4D97-AF65-F5344CB8AC3E}">
        <p14:creationId xmlns:p14="http://schemas.microsoft.com/office/powerpoint/2010/main" val="270012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调节色彩</a:t>
            </a:r>
          </a:p>
        </p:txBody>
      </p:sp>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入口</a:t>
            </a: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id="{25C07622-E04D-4847-8782-0BED94B0F3A2}"/>
              </a:ext>
            </a:extLst>
          </p:cNvPr>
          <p:cNvPicPr>
            <a:picLocks noChangeAspect="1"/>
          </p:cNvPicPr>
          <p:nvPr/>
        </p:nvPicPr>
        <p:blipFill>
          <a:blip r:embed="rId3"/>
          <a:stretch>
            <a:fillRect/>
          </a:stretch>
        </p:blipFill>
        <p:spPr>
          <a:xfrm>
            <a:off x="2611955" y="1250328"/>
            <a:ext cx="1718888" cy="3590682"/>
          </a:xfrm>
          <a:prstGeom prst="rect">
            <a:avLst/>
          </a:prstGeom>
        </p:spPr>
      </p:pic>
      <p:pic>
        <p:nvPicPr>
          <p:cNvPr id="2" name="图片 1">
            <a:extLst>
              <a:ext uri="{FF2B5EF4-FFF2-40B4-BE49-F238E27FC236}">
                <a16:creationId xmlns:a16="http://schemas.microsoft.com/office/drawing/2014/main" id="{A0DE7CEF-C640-4632-B423-2C481EE5CD73}"/>
              </a:ext>
            </a:extLst>
          </p:cNvPr>
          <p:cNvPicPr>
            <a:picLocks noChangeAspect="1"/>
          </p:cNvPicPr>
          <p:nvPr/>
        </p:nvPicPr>
        <p:blipFill>
          <a:blip r:embed="rId4"/>
          <a:stretch>
            <a:fillRect/>
          </a:stretch>
        </p:blipFill>
        <p:spPr>
          <a:xfrm>
            <a:off x="4755861" y="1250328"/>
            <a:ext cx="3835760" cy="3590682"/>
          </a:xfrm>
          <a:prstGeom prst="rect">
            <a:avLst/>
          </a:prstGeom>
        </p:spPr>
      </p:pic>
    </p:spTree>
    <p:extLst>
      <p:ext uri="{BB962C8B-B14F-4D97-AF65-F5344CB8AC3E}">
        <p14:creationId xmlns:p14="http://schemas.microsoft.com/office/powerpoint/2010/main" val="3156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调节色彩</a:t>
            </a:r>
          </a:p>
        </p:txBody>
      </p:sp>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饱和度</a:t>
            </a:r>
            <a:r>
              <a:rPr kumimoji="1" lang="en-US" altLang="zh-CN" sz="2000" b="1" dirty="0">
                <a:latin typeface="Microsoft YaHei" panose="020B0503020204020204" pitchFamily="34" charset="-122"/>
                <a:ea typeface="Microsoft YaHei" panose="020B0503020204020204" pitchFamily="34" charset="-122"/>
              </a:rPr>
              <a:t>/</a:t>
            </a:r>
            <a:r>
              <a:rPr kumimoji="1" lang="zh-CN" altLang="en-US" sz="2000" b="1" dirty="0">
                <a:latin typeface="Microsoft YaHei" panose="020B0503020204020204" pitchFamily="34" charset="-122"/>
                <a:ea typeface="Microsoft YaHei" panose="020B0503020204020204" pitchFamily="34" charset="-122"/>
              </a:rPr>
              <a:t>自然饱和度</a:t>
            </a: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50689EE9-B2CA-4E4B-8326-41C5D795244A}"/>
              </a:ext>
            </a:extLst>
          </p:cNvPr>
          <p:cNvSpPr/>
          <p:nvPr/>
        </p:nvSpPr>
        <p:spPr>
          <a:xfrm>
            <a:off x="376643" y="2537522"/>
            <a:ext cx="2672489" cy="2031325"/>
          </a:xfrm>
          <a:prstGeom prst="rect">
            <a:avLst/>
          </a:prstGeom>
        </p:spPr>
        <p:txBody>
          <a:bodyPr wrap="square">
            <a:spAutoFit/>
          </a:bodyPr>
          <a:lstStyle/>
          <a:p>
            <a:r>
              <a:rPr lang="zh-CN" altLang="en-US" dirty="0"/>
              <a:t>饱和度是指色彩的鲜艳程度</a:t>
            </a:r>
            <a:r>
              <a:rPr lang="en-US" altLang="zh-CN" dirty="0"/>
              <a:t>,</a:t>
            </a:r>
            <a:r>
              <a:rPr lang="zh-CN" altLang="en-US" sz="1400" dirty="0">
                <a:solidFill>
                  <a:srgbClr val="333333"/>
                </a:solidFill>
                <a:latin typeface="arial" panose="020B0604020202020204" pitchFamily="34" charset="0"/>
              </a:rPr>
              <a:t>可定义为彩度除以明度，与彩度同样表征彩色偏离同亮度灰色的程度</a:t>
            </a:r>
            <a:endParaRPr lang="en-US" altLang="zh-CN" sz="1400" dirty="0">
              <a:solidFill>
                <a:srgbClr val="333333"/>
              </a:solidFill>
              <a:latin typeface="arial" panose="020B0604020202020204" pitchFamily="34" charset="0"/>
            </a:endParaRPr>
          </a:p>
          <a:p>
            <a:endParaRPr lang="en-US" altLang="zh-CN" sz="1400" dirty="0">
              <a:solidFill>
                <a:srgbClr val="333333"/>
              </a:solidFill>
              <a:latin typeface="arial" panose="020B0604020202020204" pitchFamily="34" charset="0"/>
            </a:endParaRPr>
          </a:p>
          <a:p>
            <a:r>
              <a:rPr lang="zh-CN" altLang="en-US" sz="1400" dirty="0"/>
              <a:t>自然饱和度：调整画面色彩的鲜艳程度，它可以视为“智能饱和度”。即使我们把自然饱和度的数值提高到最大，画面也不会过度艳丽。</a:t>
            </a:r>
          </a:p>
        </p:txBody>
      </p:sp>
      <p:pic>
        <p:nvPicPr>
          <p:cNvPr id="4" name="图片 3">
            <a:extLst>
              <a:ext uri="{FF2B5EF4-FFF2-40B4-BE49-F238E27FC236}">
                <a16:creationId xmlns:a16="http://schemas.microsoft.com/office/drawing/2014/main" id="{75A4D4E3-73B0-4F20-BCFD-247BBC8F9C7F}"/>
              </a:ext>
            </a:extLst>
          </p:cNvPr>
          <p:cNvPicPr>
            <a:picLocks noChangeAspect="1"/>
          </p:cNvPicPr>
          <p:nvPr/>
        </p:nvPicPr>
        <p:blipFill>
          <a:blip r:embed="rId3"/>
          <a:stretch>
            <a:fillRect/>
          </a:stretch>
        </p:blipFill>
        <p:spPr>
          <a:xfrm>
            <a:off x="3132137" y="843872"/>
            <a:ext cx="3556347" cy="2559731"/>
          </a:xfrm>
          <a:prstGeom prst="rect">
            <a:avLst/>
          </a:prstGeom>
        </p:spPr>
      </p:pic>
      <p:pic>
        <p:nvPicPr>
          <p:cNvPr id="5" name="图片 4">
            <a:extLst>
              <a:ext uri="{FF2B5EF4-FFF2-40B4-BE49-F238E27FC236}">
                <a16:creationId xmlns:a16="http://schemas.microsoft.com/office/drawing/2014/main" id="{F474AA2F-26A4-4CCF-B5BB-45938764FD3B}"/>
              </a:ext>
            </a:extLst>
          </p:cNvPr>
          <p:cNvPicPr>
            <a:picLocks noChangeAspect="1"/>
          </p:cNvPicPr>
          <p:nvPr/>
        </p:nvPicPr>
        <p:blipFill>
          <a:blip r:embed="rId4"/>
          <a:stretch>
            <a:fillRect/>
          </a:stretch>
        </p:blipFill>
        <p:spPr>
          <a:xfrm>
            <a:off x="5366499" y="1562966"/>
            <a:ext cx="3556346" cy="2895682"/>
          </a:xfrm>
          <a:prstGeom prst="rect">
            <a:avLst/>
          </a:prstGeom>
        </p:spPr>
      </p:pic>
    </p:spTree>
    <p:extLst>
      <p:ext uri="{BB962C8B-B14F-4D97-AF65-F5344CB8AC3E}">
        <p14:creationId xmlns:p14="http://schemas.microsoft.com/office/powerpoint/2010/main" val="3890445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调节色彩</a:t>
            </a:r>
          </a:p>
        </p:txBody>
      </p:sp>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色相</a:t>
            </a: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50689EE9-B2CA-4E4B-8326-41C5D795244A}"/>
              </a:ext>
            </a:extLst>
          </p:cNvPr>
          <p:cNvSpPr/>
          <p:nvPr/>
        </p:nvSpPr>
        <p:spPr>
          <a:xfrm>
            <a:off x="376643" y="2537522"/>
            <a:ext cx="1467525" cy="923330"/>
          </a:xfrm>
          <a:prstGeom prst="rect">
            <a:avLst/>
          </a:prstGeom>
        </p:spPr>
        <p:txBody>
          <a:bodyPr wrap="square">
            <a:spAutoFit/>
          </a:bodyPr>
          <a:lstStyle/>
          <a:p>
            <a:r>
              <a:rPr lang="zh-CN" altLang="en-US" dirty="0"/>
              <a:t>色相是色彩的首要特征，是区别各种不同色彩的最准确的标准。</a:t>
            </a:r>
            <a:endParaRPr lang="zh-CN" altLang="en-US" sz="1400" dirty="0"/>
          </a:p>
        </p:txBody>
      </p:sp>
      <p:pic>
        <p:nvPicPr>
          <p:cNvPr id="2" name="图片 1">
            <a:extLst>
              <a:ext uri="{FF2B5EF4-FFF2-40B4-BE49-F238E27FC236}">
                <a16:creationId xmlns:a16="http://schemas.microsoft.com/office/drawing/2014/main" id="{114519E3-C1BE-49F5-BDA1-47A4D2EEFB89}"/>
              </a:ext>
            </a:extLst>
          </p:cNvPr>
          <p:cNvPicPr>
            <a:picLocks noChangeAspect="1"/>
          </p:cNvPicPr>
          <p:nvPr/>
        </p:nvPicPr>
        <p:blipFill>
          <a:blip r:embed="rId3"/>
          <a:stretch>
            <a:fillRect/>
          </a:stretch>
        </p:blipFill>
        <p:spPr>
          <a:xfrm>
            <a:off x="2901967" y="615220"/>
            <a:ext cx="4113297" cy="2445467"/>
          </a:xfrm>
          <a:prstGeom prst="rect">
            <a:avLst/>
          </a:prstGeom>
        </p:spPr>
      </p:pic>
      <p:pic>
        <p:nvPicPr>
          <p:cNvPr id="6" name="图片 5">
            <a:extLst>
              <a:ext uri="{FF2B5EF4-FFF2-40B4-BE49-F238E27FC236}">
                <a16:creationId xmlns:a16="http://schemas.microsoft.com/office/drawing/2014/main" id="{B2E74AB6-AABF-46E6-8B89-7004C6A65EC6}"/>
              </a:ext>
            </a:extLst>
          </p:cNvPr>
          <p:cNvPicPr>
            <a:picLocks noChangeAspect="1"/>
          </p:cNvPicPr>
          <p:nvPr/>
        </p:nvPicPr>
        <p:blipFill>
          <a:blip r:embed="rId4"/>
          <a:stretch>
            <a:fillRect/>
          </a:stretch>
        </p:blipFill>
        <p:spPr>
          <a:xfrm>
            <a:off x="4494993" y="1912278"/>
            <a:ext cx="4236081" cy="2616002"/>
          </a:xfrm>
          <a:prstGeom prst="rect">
            <a:avLst/>
          </a:prstGeom>
        </p:spPr>
      </p:pic>
    </p:spTree>
    <p:extLst>
      <p:ext uri="{BB962C8B-B14F-4D97-AF65-F5344CB8AC3E}">
        <p14:creationId xmlns:p14="http://schemas.microsoft.com/office/powerpoint/2010/main" val="1491435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调节色彩</a:t>
            </a:r>
          </a:p>
        </p:txBody>
      </p:sp>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色彩平衡</a:t>
            </a: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50689EE9-B2CA-4E4B-8326-41C5D795244A}"/>
              </a:ext>
            </a:extLst>
          </p:cNvPr>
          <p:cNvSpPr/>
          <p:nvPr/>
        </p:nvSpPr>
        <p:spPr>
          <a:xfrm>
            <a:off x="376643" y="2537522"/>
            <a:ext cx="1467525" cy="1754326"/>
          </a:xfrm>
          <a:prstGeom prst="rect">
            <a:avLst/>
          </a:prstGeom>
        </p:spPr>
        <p:txBody>
          <a:bodyPr wrap="square">
            <a:spAutoFit/>
          </a:bodyPr>
          <a:lstStyle/>
          <a:p>
            <a:r>
              <a:rPr lang="zh-CN" altLang="en-US" dirty="0"/>
              <a:t>通过对图像的色彩平衡处理，可以校正图像色偏，过饱和或饱和度不足的情况，也可以根据自己的喜好和制作需要，调制需要的色彩</a:t>
            </a:r>
            <a:endParaRPr lang="zh-CN" altLang="en-US" sz="1400" dirty="0"/>
          </a:p>
        </p:txBody>
      </p:sp>
      <p:pic>
        <p:nvPicPr>
          <p:cNvPr id="4" name="图片 3">
            <a:extLst>
              <a:ext uri="{FF2B5EF4-FFF2-40B4-BE49-F238E27FC236}">
                <a16:creationId xmlns:a16="http://schemas.microsoft.com/office/drawing/2014/main" id="{EDB978FF-9CB3-4C59-BA8D-B7AE31113505}"/>
              </a:ext>
            </a:extLst>
          </p:cNvPr>
          <p:cNvPicPr>
            <a:picLocks noChangeAspect="1"/>
          </p:cNvPicPr>
          <p:nvPr/>
        </p:nvPicPr>
        <p:blipFill>
          <a:blip r:embed="rId3"/>
          <a:stretch>
            <a:fillRect/>
          </a:stretch>
        </p:blipFill>
        <p:spPr>
          <a:xfrm>
            <a:off x="2212242" y="527661"/>
            <a:ext cx="4741739" cy="2933191"/>
          </a:xfrm>
          <a:prstGeom prst="rect">
            <a:avLst/>
          </a:prstGeom>
        </p:spPr>
      </p:pic>
      <p:pic>
        <p:nvPicPr>
          <p:cNvPr id="5" name="图片 4">
            <a:extLst>
              <a:ext uri="{FF2B5EF4-FFF2-40B4-BE49-F238E27FC236}">
                <a16:creationId xmlns:a16="http://schemas.microsoft.com/office/drawing/2014/main" id="{629E6ACC-35D5-4B67-B2D2-52E885330971}"/>
              </a:ext>
            </a:extLst>
          </p:cNvPr>
          <p:cNvPicPr>
            <a:picLocks noChangeAspect="1"/>
          </p:cNvPicPr>
          <p:nvPr/>
        </p:nvPicPr>
        <p:blipFill>
          <a:blip r:embed="rId4"/>
          <a:stretch>
            <a:fillRect/>
          </a:stretch>
        </p:blipFill>
        <p:spPr>
          <a:xfrm>
            <a:off x="3977169" y="1682648"/>
            <a:ext cx="4831596" cy="2933191"/>
          </a:xfrm>
          <a:prstGeom prst="rect">
            <a:avLst/>
          </a:prstGeom>
        </p:spPr>
      </p:pic>
    </p:spTree>
    <p:extLst>
      <p:ext uri="{BB962C8B-B14F-4D97-AF65-F5344CB8AC3E}">
        <p14:creationId xmlns:p14="http://schemas.microsoft.com/office/powerpoint/2010/main" val="311983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3433957"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调节色彩</a:t>
            </a:r>
          </a:p>
        </p:txBody>
      </p:sp>
      <p:sp>
        <p:nvSpPr>
          <p:cNvPr id="10" name="标题 1">
            <a:extLst>
              <a:ext uri="{FF2B5EF4-FFF2-40B4-BE49-F238E27FC236}">
                <a16:creationId xmlns:a16="http://schemas.microsoft.com/office/drawing/2014/main" id="{263D53A9-17B5-4EA8-ABCC-372048C61184}"/>
              </a:ext>
            </a:extLst>
          </p:cNvPr>
          <p:cNvSpPr txBox="1">
            <a:spLocks/>
          </p:cNvSpPr>
          <p:nvPr/>
        </p:nvSpPr>
        <p:spPr>
          <a:xfrm>
            <a:off x="376643" y="1562966"/>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实战</a:t>
            </a:r>
            <a:r>
              <a:rPr kumimoji="1" lang="en-US" altLang="zh-CN" sz="2000" b="1" dirty="0">
                <a:latin typeface="Microsoft YaHei" panose="020B0503020204020204" pitchFamily="34" charset="-122"/>
                <a:ea typeface="Microsoft YaHei" panose="020B0503020204020204" pitchFamily="34" charset="-122"/>
              </a:rPr>
              <a:t>2</a:t>
            </a:r>
            <a:endParaRPr kumimoji="1" lang="zh-CN" altLang="en-US" sz="2000" b="1" dirty="0">
              <a:latin typeface="Microsoft YaHei" panose="020B0503020204020204" pitchFamily="34" charset="-122"/>
              <a:ea typeface="Microsoft YaHei" panose="020B0503020204020204" pitchFamily="34" charset="-122"/>
            </a:endParaRPr>
          </a:p>
        </p:txBody>
      </p:sp>
      <p:cxnSp>
        <p:nvCxnSpPr>
          <p:cNvPr id="12" name="直线连接符 21">
            <a:extLst>
              <a:ext uri="{FF2B5EF4-FFF2-40B4-BE49-F238E27FC236}">
                <a16:creationId xmlns:a16="http://schemas.microsoft.com/office/drawing/2014/main" id="{5FACF8D7-E158-48FE-A615-8B9BC54AADC3}"/>
              </a:ext>
            </a:extLst>
          </p:cNvPr>
          <p:cNvCxnSpPr>
            <a:cxnSpLocks/>
          </p:cNvCxnSpPr>
          <p:nvPr/>
        </p:nvCxnSpPr>
        <p:spPr>
          <a:xfrm flipV="1">
            <a:off x="459649" y="2233559"/>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4705AB4E-DD27-4145-B5B1-A09B5F556FD4}"/>
              </a:ext>
            </a:extLst>
          </p:cNvPr>
          <p:cNvPicPr>
            <a:picLocks noChangeAspect="1"/>
          </p:cNvPicPr>
          <p:nvPr/>
        </p:nvPicPr>
        <p:blipFill>
          <a:blip r:embed="rId3"/>
          <a:stretch>
            <a:fillRect/>
          </a:stretch>
        </p:blipFill>
        <p:spPr>
          <a:xfrm>
            <a:off x="3876708" y="1102518"/>
            <a:ext cx="2270792" cy="3321618"/>
          </a:xfrm>
          <a:prstGeom prst="rect">
            <a:avLst/>
          </a:prstGeom>
        </p:spPr>
      </p:pic>
      <p:pic>
        <p:nvPicPr>
          <p:cNvPr id="4" name="图片 3">
            <a:extLst>
              <a:ext uri="{FF2B5EF4-FFF2-40B4-BE49-F238E27FC236}">
                <a16:creationId xmlns:a16="http://schemas.microsoft.com/office/drawing/2014/main" id="{5DE3C134-89C0-40C2-8797-5155D5F335D5}"/>
              </a:ext>
            </a:extLst>
          </p:cNvPr>
          <p:cNvPicPr>
            <a:picLocks noChangeAspect="1"/>
          </p:cNvPicPr>
          <p:nvPr/>
        </p:nvPicPr>
        <p:blipFill>
          <a:blip r:embed="rId4"/>
          <a:stretch>
            <a:fillRect/>
          </a:stretch>
        </p:blipFill>
        <p:spPr>
          <a:xfrm>
            <a:off x="6276857" y="1083241"/>
            <a:ext cx="2270792" cy="3340895"/>
          </a:xfrm>
          <a:prstGeom prst="rect">
            <a:avLst/>
          </a:prstGeom>
        </p:spPr>
      </p:pic>
      <p:sp>
        <p:nvSpPr>
          <p:cNvPr id="11" name="标题 1">
            <a:extLst>
              <a:ext uri="{FF2B5EF4-FFF2-40B4-BE49-F238E27FC236}">
                <a16:creationId xmlns:a16="http://schemas.microsoft.com/office/drawing/2014/main" id="{8D52251B-2DC6-49FA-BD54-DD6BE315C85C}"/>
              </a:ext>
            </a:extLst>
          </p:cNvPr>
          <p:cNvSpPr txBox="1">
            <a:spLocks/>
          </p:cNvSpPr>
          <p:nvPr/>
        </p:nvSpPr>
        <p:spPr>
          <a:xfrm>
            <a:off x="309257" y="2594927"/>
            <a:ext cx="3013328" cy="45719"/>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“赛博朋克”质感简易调色</a:t>
            </a:r>
          </a:p>
        </p:txBody>
      </p:sp>
    </p:spTree>
    <p:extLst>
      <p:ext uri="{BB962C8B-B14F-4D97-AF65-F5344CB8AC3E}">
        <p14:creationId xmlns:p14="http://schemas.microsoft.com/office/powerpoint/2010/main" val="10030518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E744701-2BCC-C946-AE43-94874D820EE7}"/>
              </a:ext>
            </a:extLst>
          </p:cNvPr>
          <p:cNvSpPr/>
          <p:nvPr/>
        </p:nvSpPr>
        <p:spPr>
          <a:xfrm>
            <a:off x="2929085" y="2039551"/>
            <a:ext cx="3057247" cy="584775"/>
          </a:xfrm>
          <a:prstGeom prst="rect">
            <a:avLst/>
          </a:prstGeom>
        </p:spPr>
        <p:txBody>
          <a:bodyPr wrap="none">
            <a:spAutoFit/>
          </a:body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调光的基础知识</a:t>
            </a:r>
          </a:p>
        </p:txBody>
      </p:sp>
    </p:spTree>
    <p:extLst>
      <p:ext uri="{BB962C8B-B14F-4D97-AF65-F5344CB8AC3E}">
        <p14:creationId xmlns:p14="http://schemas.microsoft.com/office/powerpoint/2010/main" val="32831048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调节光线</a:t>
            </a: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76643" y="1677793"/>
            <a:ext cx="223531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亮度</a:t>
            </a:r>
            <a:r>
              <a:rPr kumimoji="1" lang="en-US" altLang="zh-CN" sz="2000" b="1" dirty="0">
                <a:latin typeface="Microsoft YaHei" panose="020B0503020204020204" pitchFamily="34" charset="-122"/>
                <a:ea typeface="Microsoft YaHei" panose="020B0503020204020204" pitchFamily="34" charset="-122"/>
              </a:rPr>
              <a:t>/</a:t>
            </a:r>
            <a:r>
              <a:rPr kumimoji="1" lang="zh-CN" altLang="en-US" sz="2000" b="1" dirty="0">
                <a:latin typeface="Microsoft YaHei" panose="020B0503020204020204" pitchFamily="34" charset="-122"/>
                <a:ea typeface="Microsoft YaHei" panose="020B0503020204020204" pitchFamily="34" charset="-122"/>
              </a:rPr>
              <a:t>对比度</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376643" y="2866350"/>
            <a:ext cx="2019722"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优点：简便 </a:t>
            </a: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缺点：无法调节局部</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59649" y="2337637"/>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36E393E2-0663-4FF9-992C-CF2A96A4FD78}"/>
              </a:ext>
            </a:extLst>
          </p:cNvPr>
          <p:cNvPicPr>
            <a:picLocks noChangeAspect="1"/>
          </p:cNvPicPr>
          <p:nvPr/>
        </p:nvPicPr>
        <p:blipFill>
          <a:blip r:embed="rId3"/>
          <a:stretch>
            <a:fillRect/>
          </a:stretch>
        </p:blipFill>
        <p:spPr>
          <a:xfrm>
            <a:off x="3055768" y="1131888"/>
            <a:ext cx="5738828" cy="3290325"/>
          </a:xfrm>
          <a:prstGeom prst="rect">
            <a:avLst/>
          </a:prstGeom>
        </p:spPr>
      </p:pic>
      <p:pic>
        <p:nvPicPr>
          <p:cNvPr id="5" name="图片 4">
            <a:extLst>
              <a:ext uri="{FF2B5EF4-FFF2-40B4-BE49-F238E27FC236}">
                <a16:creationId xmlns:a16="http://schemas.microsoft.com/office/drawing/2014/main" id="{086A7C65-CC0A-4508-9698-7263CC242FB0}"/>
              </a:ext>
            </a:extLst>
          </p:cNvPr>
          <p:cNvPicPr>
            <a:picLocks noChangeAspect="1"/>
          </p:cNvPicPr>
          <p:nvPr/>
        </p:nvPicPr>
        <p:blipFill>
          <a:blip r:embed="rId4"/>
          <a:stretch>
            <a:fillRect/>
          </a:stretch>
        </p:blipFill>
        <p:spPr>
          <a:xfrm>
            <a:off x="2168141" y="3366550"/>
            <a:ext cx="1852828" cy="1055663"/>
          </a:xfrm>
          <a:prstGeom prst="rect">
            <a:avLst/>
          </a:prstGeom>
        </p:spPr>
      </p:pic>
      <p:pic>
        <p:nvPicPr>
          <p:cNvPr id="6" name="图片 5">
            <a:extLst>
              <a:ext uri="{FF2B5EF4-FFF2-40B4-BE49-F238E27FC236}">
                <a16:creationId xmlns:a16="http://schemas.microsoft.com/office/drawing/2014/main" id="{4BE06AF9-81AE-431F-A991-55E7A5DCB7F5}"/>
              </a:ext>
            </a:extLst>
          </p:cNvPr>
          <p:cNvPicPr>
            <a:picLocks noChangeAspect="1"/>
          </p:cNvPicPr>
          <p:nvPr/>
        </p:nvPicPr>
        <p:blipFill>
          <a:blip r:embed="rId5"/>
          <a:stretch>
            <a:fillRect/>
          </a:stretch>
        </p:blipFill>
        <p:spPr>
          <a:xfrm>
            <a:off x="3881681" y="3353274"/>
            <a:ext cx="1852828" cy="1068939"/>
          </a:xfrm>
          <a:prstGeom prst="rect">
            <a:avLst/>
          </a:prstGeom>
        </p:spPr>
      </p:pic>
    </p:spTree>
    <p:extLst>
      <p:ext uri="{BB962C8B-B14F-4D97-AF65-F5344CB8AC3E}">
        <p14:creationId xmlns:p14="http://schemas.microsoft.com/office/powerpoint/2010/main" val="2355371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E744701-2BCC-C946-AE43-94874D820EE7}"/>
              </a:ext>
            </a:extLst>
          </p:cNvPr>
          <p:cNvSpPr/>
          <p:nvPr/>
        </p:nvSpPr>
        <p:spPr>
          <a:xfrm>
            <a:off x="3544631" y="2039551"/>
            <a:ext cx="1826142" cy="584775"/>
          </a:xfrm>
          <a:prstGeom prst="rect">
            <a:avLst/>
          </a:prstGeom>
        </p:spPr>
        <p:txBody>
          <a:bodyPr wrap="none">
            <a:spAutoFit/>
          </a:body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spTree>
    <p:extLst>
      <p:ext uri="{BB962C8B-B14F-4D97-AF65-F5344CB8AC3E}">
        <p14:creationId xmlns:p14="http://schemas.microsoft.com/office/powerpoint/2010/main" val="37327476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57458" y="1766898"/>
            <a:ext cx="1217531" cy="40273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色阶</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357458" y="4189407"/>
            <a:ext cx="1719726"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优点：灵活将图象分为高光中灰     低光区域 可独立调节。                     缺点</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同曲线相比  区域式的调整与曲线的点对点调整灵活性还要受到些限制</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31800" y="2237694"/>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433DB327-C999-4ED1-A683-6B511094F35B}"/>
              </a:ext>
            </a:extLst>
          </p:cNvPr>
          <p:cNvPicPr>
            <a:picLocks noChangeAspect="1"/>
          </p:cNvPicPr>
          <p:nvPr/>
        </p:nvPicPr>
        <p:blipFill>
          <a:blip r:embed="rId3"/>
          <a:stretch>
            <a:fillRect/>
          </a:stretch>
        </p:blipFill>
        <p:spPr>
          <a:xfrm>
            <a:off x="2993014" y="1131888"/>
            <a:ext cx="5787643" cy="3301740"/>
          </a:xfrm>
          <a:prstGeom prst="rect">
            <a:avLst/>
          </a:prstGeom>
        </p:spPr>
      </p:pic>
      <p:pic>
        <p:nvPicPr>
          <p:cNvPr id="3" name="图片 2">
            <a:extLst>
              <a:ext uri="{FF2B5EF4-FFF2-40B4-BE49-F238E27FC236}">
                <a16:creationId xmlns:a16="http://schemas.microsoft.com/office/drawing/2014/main" id="{93E6ECA2-C108-4C0C-8C55-91F1FF0E802F}"/>
              </a:ext>
            </a:extLst>
          </p:cNvPr>
          <p:cNvPicPr>
            <a:picLocks noChangeAspect="1"/>
          </p:cNvPicPr>
          <p:nvPr/>
        </p:nvPicPr>
        <p:blipFill>
          <a:blip r:embed="rId4"/>
          <a:stretch>
            <a:fillRect/>
          </a:stretch>
        </p:blipFill>
        <p:spPr>
          <a:xfrm>
            <a:off x="2355910" y="3402689"/>
            <a:ext cx="1810540" cy="1030939"/>
          </a:xfrm>
          <a:prstGeom prst="rect">
            <a:avLst/>
          </a:prstGeom>
        </p:spPr>
      </p:pic>
      <p:sp>
        <p:nvSpPr>
          <p:cNvPr id="9" name="标题 1">
            <a:extLst>
              <a:ext uri="{FF2B5EF4-FFF2-40B4-BE49-F238E27FC236}">
                <a16:creationId xmlns:a16="http://schemas.microsoft.com/office/drawing/2014/main" id="{3F772BE7-8C35-4D93-8139-5D0C24493EA9}"/>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调节光线</a:t>
            </a:r>
          </a:p>
        </p:txBody>
      </p:sp>
      <p:pic>
        <p:nvPicPr>
          <p:cNvPr id="5" name="图片 4">
            <a:extLst>
              <a:ext uri="{FF2B5EF4-FFF2-40B4-BE49-F238E27FC236}">
                <a16:creationId xmlns:a16="http://schemas.microsoft.com/office/drawing/2014/main" id="{96B9E488-64DD-477D-A1F9-BC39143D01C2}"/>
              </a:ext>
            </a:extLst>
          </p:cNvPr>
          <p:cNvPicPr>
            <a:picLocks noChangeAspect="1"/>
          </p:cNvPicPr>
          <p:nvPr/>
        </p:nvPicPr>
        <p:blipFill>
          <a:blip r:embed="rId5"/>
          <a:stretch>
            <a:fillRect/>
          </a:stretch>
        </p:blipFill>
        <p:spPr>
          <a:xfrm>
            <a:off x="5527428" y="103909"/>
            <a:ext cx="3229290" cy="4820359"/>
          </a:xfrm>
          <a:prstGeom prst="rect">
            <a:avLst/>
          </a:prstGeom>
        </p:spPr>
      </p:pic>
    </p:spTree>
    <p:extLst>
      <p:ext uri="{BB962C8B-B14F-4D97-AF65-F5344CB8AC3E}">
        <p14:creationId xmlns:p14="http://schemas.microsoft.com/office/powerpoint/2010/main" val="50624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57458" y="1766898"/>
            <a:ext cx="1217531" cy="40273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曲线</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357458" y="3664152"/>
            <a:ext cx="1719726"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优点：点对点的调整让使用者何以任意改变每个像素的亮度值</a:t>
            </a: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                            缺点：不能声控</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31800" y="2237694"/>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8CF444E8-3A1B-46E1-8DD0-AE93D80A1B9A}"/>
              </a:ext>
            </a:extLst>
          </p:cNvPr>
          <p:cNvPicPr>
            <a:picLocks noChangeAspect="1"/>
          </p:cNvPicPr>
          <p:nvPr/>
        </p:nvPicPr>
        <p:blipFill>
          <a:blip r:embed="rId3"/>
          <a:stretch>
            <a:fillRect/>
          </a:stretch>
        </p:blipFill>
        <p:spPr>
          <a:xfrm>
            <a:off x="2884449" y="931063"/>
            <a:ext cx="5813463" cy="3535085"/>
          </a:xfrm>
          <a:prstGeom prst="rect">
            <a:avLst/>
          </a:prstGeom>
        </p:spPr>
      </p:pic>
      <p:pic>
        <p:nvPicPr>
          <p:cNvPr id="5" name="图片 4">
            <a:extLst>
              <a:ext uri="{FF2B5EF4-FFF2-40B4-BE49-F238E27FC236}">
                <a16:creationId xmlns:a16="http://schemas.microsoft.com/office/drawing/2014/main" id="{94061C06-0A98-401E-A5F3-F5B97E881A47}"/>
              </a:ext>
            </a:extLst>
          </p:cNvPr>
          <p:cNvPicPr>
            <a:picLocks noChangeAspect="1"/>
          </p:cNvPicPr>
          <p:nvPr/>
        </p:nvPicPr>
        <p:blipFill>
          <a:blip r:embed="rId4"/>
          <a:stretch>
            <a:fillRect/>
          </a:stretch>
        </p:blipFill>
        <p:spPr>
          <a:xfrm>
            <a:off x="2306343" y="3466567"/>
            <a:ext cx="1648624" cy="999581"/>
          </a:xfrm>
          <a:prstGeom prst="rect">
            <a:avLst/>
          </a:prstGeom>
        </p:spPr>
      </p:pic>
      <p:sp>
        <p:nvSpPr>
          <p:cNvPr id="9" name="标题 1">
            <a:extLst>
              <a:ext uri="{FF2B5EF4-FFF2-40B4-BE49-F238E27FC236}">
                <a16:creationId xmlns:a16="http://schemas.microsoft.com/office/drawing/2014/main" id="{BE0E013F-8401-4860-B59F-A0C734998E53}"/>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调节光线</a:t>
            </a:r>
          </a:p>
        </p:txBody>
      </p:sp>
    </p:spTree>
    <p:extLst>
      <p:ext uri="{BB962C8B-B14F-4D97-AF65-F5344CB8AC3E}">
        <p14:creationId xmlns:p14="http://schemas.microsoft.com/office/powerpoint/2010/main" val="17034116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概念回顾</a:t>
            </a: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57458" y="1766898"/>
            <a:ext cx="1217531" cy="40273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曝光度</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400703" y="3743432"/>
            <a:ext cx="2348571" cy="71780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曝光度 滑杆用来调整色调范围的高光端，对特别重的阴影的影响不大</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位移”滑杆可以调节阴影和中间调的明暗，对高光的影响不大</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灰度系数校正”我们可以简单的理解为调整整体照片光影的灰度。</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31800" y="2237694"/>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4FFF467C-CA1F-4EC0-BBBC-D0EBEAF82A0C}"/>
              </a:ext>
            </a:extLst>
          </p:cNvPr>
          <p:cNvPicPr>
            <a:picLocks noChangeAspect="1"/>
          </p:cNvPicPr>
          <p:nvPr/>
        </p:nvPicPr>
        <p:blipFill>
          <a:blip r:embed="rId3"/>
          <a:stretch>
            <a:fillRect/>
          </a:stretch>
        </p:blipFill>
        <p:spPr>
          <a:xfrm>
            <a:off x="3202349" y="1139951"/>
            <a:ext cx="4908305" cy="3321286"/>
          </a:xfrm>
          <a:prstGeom prst="rect">
            <a:avLst/>
          </a:prstGeom>
        </p:spPr>
      </p:pic>
      <p:pic>
        <p:nvPicPr>
          <p:cNvPr id="3" name="图片 2">
            <a:extLst>
              <a:ext uri="{FF2B5EF4-FFF2-40B4-BE49-F238E27FC236}">
                <a16:creationId xmlns:a16="http://schemas.microsoft.com/office/drawing/2014/main" id="{72C7C0DB-66F3-4ACC-A418-77F2276E649C}"/>
              </a:ext>
            </a:extLst>
          </p:cNvPr>
          <p:cNvPicPr>
            <a:picLocks noChangeAspect="1"/>
          </p:cNvPicPr>
          <p:nvPr/>
        </p:nvPicPr>
        <p:blipFill>
          <a:blip r:embed="rId4"/>
          <a:stretch>
            <a:fillRect/>
          </a:stretch>
        </p:blipFill>
        <p:spPr>
          <a:xfrm>
            <a:off x="2888978" y="2695101"/>
            <a:ext cx="2634593" cy="1748312"/>
          </a:xfrm>
          <a:prstGeom prst="rect">
            <a:avLst/>
          </a:prstGeom>
        </p:spPr>
      </p:pic>
    </p:spTree>
    <p:extLst>
      <p:ext uri="{BB962C8B-B14F-4D97-AF65-F5344CB8AC3E}">
        <p14:creationId xmlns:p14="http://schemas.microsoft.com/office/powerpoint/2010/main" val="39290433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57458" y="1766898"/>
            <a:ext cx="1217531" cy="40273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实战</a:t>
            </a:r>
            <a:r>
              <a:rPr kumimoji="1" lang="en-US" altLang="zh-CN" sz="2000" b="1" dirty="0">
                <a:latin typeface="Microsoft YaHei" panose="020B0503020204020204" pitchFamily="34" charset="-122"/>
                <a:ea typeface="Microsoft YaHei" panose="020B0503020204020204" pitchFamily="34" charset="-122"/>
              </a:rPr>
              <a:t>3</a:t>
            </a:r>
            <a:endParaRPr kumimoji="1" lang="zh-CN" altLang="en-US" sz="2000" b="1" dirty="0">
              <a:latin typeface="Microsoft YaHei" panose="020B0503020204020204" pitchFamily="34" charset="-122"/>
              <a:ea typeface="Microsoft YaHei" panose="020B0503020204020204" pitchFamily="34" charset="-122"/>
            </a:endParaRP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400703" y="2285373"/>
            <a:ext cx="2348571" cy="71780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利用“色阶”让灰蒙蒙的画面变得更多细节</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31800" y="2237694"/>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101F19BA-1E10-43D8-871F-3F884B1C33D5}"/>
              </a:ext>
            </a:extLst>
          </p:cNvPr>
          <p:cNvPicPr>
            <a:picLocks noChangeAspect="1"/>
          </p:cNvPicPr>
          <p:nvPr/>
        </p:nvPicPr>
        <p:blipFill>
          <a:blip r:embed="rId3"/>
          <a:stretch>
            <a:fillRect/>
          </a:stretch>
        </p:blipFill>
        <p:spPr>
          <a:xfrm>
            <a:off x="3029831" y="1131888"/>
            <a:ext cx="3761695" cy="2482781"/>
          </a:xfrm>
          <a:prstGeom prst="rect">
            <a:avLst/>
          </a:prstGeom>
        </p:spPr>
      </p:pic>
      <p:pic>
        <p:nvPicPr>
          <p:cNvPr id="6" name="图片 5">
            <a:extLst>
              <a:ext uri="{FF2B5EF4-FFF2-40B4-BE49-F238E27FC236}">
                <a16:creationId xmlns:a16="http://schemas.microsoft.com/office/drawing/2014/main" id="{8DA283E7-AC26-48F9-B511-0DA794C9F4B5}"/>
              </a:ext>
            </a:extLst>
          </p:cNvPr>
          <p:cNvPicPr>
            <a:picLocks noChangeAspect="1"/>
          </p:cNvPicPr>
          <p:nvPr/>
        </p:nvPicPr>
        <p:blipFill>
          <a:blip r:embed="rId4"/>
          <a:stretch>
            <a:fillRect/>
          </a:stretch>
        </p:blipFill>
        <p:spPr>
          <a:xfrm>
            <a:off x="4842739" y="1948319"/>
            <a:ext cx="3758568" cy="2498416"/>
          </a:xfrm>
          <a:prstGeom prst="rect">
            <a:avLst/>
          </a:prstGeom>
        </p:spPr>
      </p:pic>
      <p:sp>
        <p:nvSpPr>
          <p:cNvPr id="9" name="标题 1">
            <a:extLst>
              <a:ext uri="{FF2B5EF4-FFF2-40B4-BE49-F238E27FC236}">
                <a16:creationId xmlns:a16="http://schemas.microsoft.com/office/drawing/2014/main" id="{49785960-DC5C-438B-87A5-82AA0A0A3FAB}"/>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调节光线</a:t>
            </a:r>
          </a:p>
        </p:txBody>
      </p:sp>
    </p:spTree>
    <p:extLst>
      <p:ext uri="{BB962C8B-B14F-4D97-AF65-F5344CB8AC3E}">
        <p14:creationId xmlns:p14="http://schemas.microsoft.com/office/powerpoint/2010/main" val="707268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概念回顾</a:t>
            </a: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357458" y="1766898"/>
            <a:ext cx="2214757" cy="4654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实战</a:t>
            </a:r>
            <a:r>
              <a:rPr kumimoji="1" lang="en-US" altLang="zh-CN" sz="2000" b="1" dirty="0">
                <a:latin typeface="Microsoft YaHei" panose="020B0503020204020204" pitchFamily="34" charset="-122"/>
                <a:ea typeface="Microsoft YaHei" panose="020B0503020204020204" pitchFamily="34" charset="-122"/>
              </a:rPr>
              <a:t>4</a:t>
            </a:r>
            <a:endParaRPr kumimoji="1" lang="zh-CN" altLang="en-US" sz="2000" b="1" dirty="0">
              <a:latin typeface="Microsoft YaHei" panose="020B0503020204020204" pitchFamily="34" charset="-122"/>
              <a:ea typeface="Microsoft YaHei" panose="020B0503020204020204" pitchFamily="34" charset="-122"/>
            </a:endParaRP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400703" y="3211242"/>
            <a:ext cx="2348571" cy="71780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431800" y="2237694"/>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8DA283E7-AC26-48F9-B511-0DA794C9F4B5}"/>
              </a:ext>
            </a:extLst>
          </p:cNvPr>
          <p:cNvPicPr>
            <a:picLocks noChangeAspect="1"/>
          </p:cNvPicPr>
          <p:nvPr/>
        </p:nvPicPr>
        <p:blipFill>
          <a:blip r:embed="rId3"/>
          <a:stretch>
            <a:fillRect/>
          </a:stretch>
        </p:blipFill>
        <p:spPr>
          <a:xfrm>
            <a:off x="3031205" y="1131887"/>
            <a:ext cx="3721189" cy="2473569"/>
          </a:xfrm>
          <a:prstGeom prst="rect">
            <a:avLst/>
          </a:prstGeom>
        </p:spPr>
      </p:pic>
      <p:pic>
        <p:nvPicPr>
          <p:cNvPr id="4" name="图片 3">
            <a:extLst>
              <a:ext uri="{FF2B5EF4-FFF2-40B4-BE49-F238E27FC236}">
                <a16:creationId xmlns:a16="http://schemas.microsoft.com/office/drawing/2014/main" id="{CF292912-DDB4-4880-AEA2-3234176748C2}"/>
              </a:ext>
            </a:extLst>
          </p:cNvPr>
          <p:cNvPicPr>
            <a:picLocks noChangeAspect="1"/>
          </p:cNvPicPr>
          <p:nvPr/>
        </p:nvPicPr>
        <p:blipFill>
          <a:blip r:embed="rId4"/>
          <a:stretch>
            <a:fillRect/>
          </a:stretch>
        </p:blipFill>
        <p:spPr>
          <a:xfrm>
            <a:off x="4893348" y="1968266"/>
            <a:ext cx="3718092" cy="2485952"/>
          </a:xfrm>
          <a:prstGeom prst="rect">
            <a:avLst/>
          </a:prstGeom>
        </p:spPr>
      </p:pic>
      <p:sp>
        <p:nvSpPr>
          <p:cNvPr id="9" name="标题 1">
            <a:extLst>
              <a:ext uri="{FF2B5EF4-FFF2-40B4-BE49-F238E27FC236}">
                <a16:creationId xmlns:a16="http://schemas.microsoft.com/office/drawing/2014/main" id="{060F9A85-862B-4048-B510-8C3F440DCCDE}"/>
              </a:ext>
            </a:extLst>
          </p:cNvPr>
          <p:cNvSpPr txBox="1">
            <a:spLocks/>
          </p:cNvSpPr>
          <p:nvPr/>
        </p:nvSpPr>
        <p:spPr>
          <a:xfrm>
            <a:off x="309257" y="2594927"/>
            <a:ext cx="3013328" cy="45719"/>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牛奶曲线的熟练运用</a:t>
            </a:r>
          </a:p>
        </p:txBody>
      </p:sp>
    </p:spTree>
    <p:extLst>
      <p:ext uri="{BB962C8B-B14F-4D97-AF65-F5344CB8AC3E}">
        <p14:creationId xmlns:p14="http://schemas.microsoft.com/office/powerpoint/2010/main" val="2761846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E744701-2BCC-C946-AE43-94874D820EE7}"/>
              </a:ext>
            </a:extLst>
          </p:cNvPr>
          <p:cNvSpPr/>
          <p:nvPr/>
        </p:nvSpPr>
        <p:spPr>
          <a:xfrm>
            <a:off x="3544634" y="2039551"/>
            <a:ext cx="1826142" cy="584775"/>
          </a:xfrm>
          <a:prstGeom prst="rect">
            <a:avLst/>
          </a:prstGeom>
        </p:spPr>
        <p:txBody>
          <a:bodyPr wrap="none">
            <a:spAutoFit/>
          </a:bodyPr>
          <a:lstStyle/>
          <a:p>
            <a:pPr algn="ctr"/>
            <a:r>
              <a:rPr kumimoji="1" lang="zh-CN" altLang="en-US" sz="3200" b="1" dirty="0">
                <a:solidFill>
                  <a:srgbClr val="000000"/>
                </a:solidFill>
                <a:latin typeface="Microsoft YaHei" panose="020B0503020204020204" pitchFamily="34" charset="-122"/>
                <a:ea typeface="Microsoft YaHei" panose="020B0503020204020204" pitchFamily="34" charset="-122"/>
              </a:rPr>
              <a:t>知识提纲</a:t>
            </a:r>
            <a:endParaRPr lang="zh-CN" altLang="en-US" sz="3200" b="1" dirty="0">
              <a:solidFill>
                <a:srgbClr val="00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4319801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kumimoji="1" lang="zh-CN" altLang="en-US" sz="3200" b="1" dirty="0">
                <a:latin typeface="Microsoft YaHei" panose="020B0503020204020204" pitchFamily="34" charset="-122"/>
                <a:ea typeface="Microsoft YaHei" panose="020B0503020204020204" pitchFamily="34" charset="-122"/>
              </a:rPr>
              <a:t>知识提纲</a:t>
            </a:r>
          </a:p>
        </p:txBody>
      </p:sp>
      <p:grpSp>
        <p:nvGrpSpPr>
          <p:cNvPr id="3" name="组合 2">
            <a:extLst>
              <a:ext uri="{FF2B5EF4-FFF2-40B4-BE49-F238E27FC236}">
                <a16:creationId xmlns:a16="http://schemas.microsoft.com/office/drawing/2014/main" id="{F2A1EEDF-7A4D-4E8A-A053-716FEA96AA7A}"/>
              </a:ext>
            </a:extLst>
          </p:cNvPr>
          <p:cNvGrpSpPr/>
          <p:nvPr/>
        </p:nvGrpSpPr>
        <p:grpSpPr>
          <a:xfrm>
            <a:off x="431800" y="1374096"/>
            <a:ext cx="7478132" cy="2172445"/>
            <a:chOff x="1699921" y="1374096"/>
            <a:chExt cx="7478132" cy="2172445"/>
          </a:xfrm>
        </p:grpSpPr>
        <p:sp>
          <p:nvSpPr>
            <p:cNvPr id="9" name="标题 1">
              <a:extLst>
                <a:ext uri="{FF2B5EF4-FFF2-40B4-BE49-F238E27FC236}">
                  <a16:creationId xmlns:a16="http://schemas.microsoft.com/office/drawing/2014/main" id="{5AC11E72-3672-43F1-99DA-CD0B9ACFAD69}"/>
                </a:ext>
              </a:extLst>
            </p:cNvPr>
            <p:cNvSpPr txBox="1">
              <a:spLocks/>
            </p:cNvSpPr>
            <p:nvPr/>
          </p:nvSpPr>
          <p:spPr>
            <a:xfrm>
              <a:off x="1699921" y="1374096"/>
              <a:ext cx="7478132" cy="513570"/>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第一部分：图层</a:t>
              </a:r>
              <a:r>
                <a:rPr kumimoji="1" lang="en-US" altLang="zh-CN" sz="2000" b="1" dirty="0">
                  <a:latin typeface="Microsoft YaHei" panose="020B0503020204020204" pitchFamily="34" charset="-122"/>
                  <a:ea typeface="Microsoft YaHei" panose="020B0503020204020204" pitchFamily="34" charset="-122"/>
                </a:rPr>
                <a:t>&amp;</a:t>
              </a:r>
              <a:r>
                <a:rPr kumimoji="1" lang="zh-CN" altLang="en-US" sz="2000" b="1" dirty="0">
                  <a:latin typeface="Microsoft YaHei" panose="020B0503020204020204" pitchFamily="34" charset="-122"/>
                  <a:ea typeface="Microsoft YaHei" panose="020B0503020204020204" pitchFamily="34" charset="-122"/>
                </a:rPr>
                <a:t>蒙版</a:t>
              </a:r>
              <a:r>
                <a:rPr kumimoji="1" lang="en-US" altLang="zh-CN" sz="2000" b="1" dirty="0">
                  <a:latin typeface="Microsoft YaHei" panose="020B0503020204020204" pitchFamily="34" charset="-122"/>
                  <a:ea typeface="Microsoft YaHei" panose="020B0503020204020204" pitchFamily="34" charset="-122"/>
                </a:rPr>
                <a:t>&amp;</a:t>
              </a:r>
              <a:r>
                <a:rPr kumimoji="1" lang="zh-CN" altLang="en-US" sz="2000" b="1" dirty="0">
                  <a:latin typeface="Microsoft YaHei" panose="020B0503020204020204" pitchFamily="34" charset="-122"/>
                  <a:ea typeface="Microsoft YaHei" panose="020B0503020204020204" pitchFamily="34" charset="-122"/>
                </a:rPr>
                <a:t>羽化概念  （实战</a:t>
              </a:r>
              <a:r>
                <a:rPr kumimoji="1" lang="en-US" altLang="zh-CN" sz="2000" b="1" dirty="0">
                  <a:latin typeface="Microsoft YaHei" panose="020B0503020204020204" pitchFamily="34" charset="-122"/>
                  <a:ea typeface="Microsoft YaHei" panose="020B0503020204020204" pitchFamily="34" charset="-122"/>
                </a:rPr>
                <a:t>1</a:t>
              </a:r>
              <a:r>
                <a:rPr kumimoji="1" lang="zh-CN" altLang="en-US" sz="2000" b="1" dirty="0">
                  <a:latin typeface="Microsoft YaHei" panose="020B0503020204020204" pitchFamily="34" charset="-122"/>
                  <a:ea typeface="Microsoft YaHei" panose="020B0503020204020204" pitchFamily="34" charset="-122"/>
                </a:rPr>
                <a:t>：</a:t>
              </a:r>
              <a:r>
                <a:rPr kumimoji="1" lang="en-US" altLang="zh-CN" sz="2000" b="1" dirty="0">
                  <a:latin typeface="Microsoft YaHei" panose="020B0503020204020204" pitchFamily="34" charset="-122"/>
                  <a:ea typeface="Microsoft YaHei" panose="020B0503020204020204" pitchFamily="34" charset="-122"/>
                </a:rPr>
                <a:t>DIY</a:t>
              </a:r>
              <a:r>
                <a:rPr kumimoji="1" lang="zh-CN" altLang="en-US" sz="2000" b="1" dirty="0">
                  <a:latin typeface="Microsoft YaHei" panose="020B0503020204020204" pitchFamily="34" charset="-122"/>
                  <a:ea typeface="Microsoft YaHei" panose="020B0503020204020204" pitchFamily="34" charset="-122"/>
                </a:rPr>
                <a:t>一款表情包）</a:t>
              </a:r>
            </a:p>
          </p:txBody>
        </p:sp>
        <p:grpSp>
          <p:nvGrpSpPr>
            <p:cNvPr id="2" name="组合 1">
              <a:extLst>
                <a:ext uri="{FF2B5EF4-FFF2-40B4-BE49-F238E27FC236}">
                  <a16:creationId xmlns:a16="http://schemas.microsoft.com/office/drawing/2014/main" id="{371409CC-CC90-49FA-AD7A-7910CE37853B}"/>
                </a:ext>
              </a:extLst>
            </p:cNvPr>
            <p:cNvGrpSpPr/>
            <p:nvPr/>
          </p:nvGrpSpPr>
          <p:grpSpPr>
            <a:xfrm>
              <a:off x="1708585" y="2033940"/>
              <a:ext cx="7194404" cy="1512601"/>
              <a:chOff x="1708585" y="2033940"/>
              <a:chExt cx="7194404" cy="1512601"/>
            </a:xfrm>
          </p:grpSpPr>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1782927" y="3543891"/>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线连接符 21">
                <a:extLst>
                  <a:ext uri="{FF2B5EF4-FFF2-40B4-BE49-F238E27FC236}">
                    <a16:creationId xmlns:a16="http://schemas.microsoft.com/office/drawing/2014/main" id="{0AB60107-3448-4BC9-95E0-49230E6E42DC}"/>
                  </a:ext>
                </a:extLst>
              </p:cNvPr>
              <p:cNvCxnSpPr>
                <a:cxnSpLocks/>
              </p:cNvCxnSpPr>
              <p:nvPr/>
            </p:nvCxnSpPr>
            <p:spPr>
              <a:xfrm flipV="1">
                <a:off x="1782927" y="2033940"/>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标题 1">
                <a:extLst>
                  <a:ext uri="{FF2B5EF4-FFF2-40B4-BE49-F238E27FC236}">
                    <a16:creationId xmlns:a16="http://schemas.microsoft.com/office/drawing/2014/main" id="{83003C8C-1E17-470D-9D29-B6D8B6256217}"/>
                  </a:ext>
                </a:extLst>
              </p:cNvPr>
              <p:cNvSpPr txBox="1">
                <a:spLocks/>
              </p:cNvSpPr>
              <p:nvPr/>
            </p:nvSpPr>
            <p:spPr>
              <a:xfrm>
                <a:off x="1708585" y="2304160"/>
                <a:ext cx="7194404" cy="40273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第二部分：色彩模式</a:t>
                </a:r>
                <a:r>
                  <a:rPr kumimoji="1" lang="en-US" altLang="zh-CN" sz="2000" b="1" dirty="0">
                    <a:latin typeface="Microsoft YaHei" panose="020B0503020204020204" pitchFamily="34" charset="-122"/>
                    <a:ea typeface="Microsoft YaHei" panose="020B0503020204020204" pitchFamily="34" charset="-122"/>
                  </a:rPr>
                  <a:t>RGB&amp;CMYK</a:t>
                </a:r>
                <a:r>
                  <a:rPr kumimoji="1" lang="zh-CN" altLang="en-US" sz="2000" b="1" dirty="0">
                    <a:latin typeface="Microsoft YaHei" panose="020B0503020204020204" pitchFamily="34" charset="-122"/>
                    <a:ea typeface="Microsoft YaHei" panose="020B0503020204020204" pitchFamily="34" charset="-122"/>
                  </a:rPr>
                  <a:t>及调色（实战</a:t>
                </a:r>
                <a:r>
                  <a:rPr kumimoji="1" lang="en-US" altLang="zh-CN" sz="2000" b="1" dirty="0">
                    <a:latin typeface="Microsoft YaHei" panose="020B0503020204020204" pitchFamily="34" charset="-122"/>
                    <a:ea typeface="Microsoft YaHei" panose="020B0503020204020204" pitchFamily="34" charset="-122"/>
                  </a:rPr>
                  <a:t>2</a:t>
                </a:r>
                <a:r>
                  <a:rPr kumimoji="1" lang="zh-CN" altLang="en-US" sz="2000" b="1" dirty="0">
                    <a:latin typeface="Microsoft YaHei" panose="020B0503020204020204" pitchFamily="34" charset="-122"/>
                    <a:ea typeface="Microsoft YaHei" panose="020B0503020204020204" pitchFamily="34" charset="-122"/>
                  </a:rPr>
                  <a:t>：赛博朋克）</a:t>
                </a:r>
              </a:p>
            </p:txBody>
          </p:sp>
          <p:cxnSp>
            <p:nvCxnSpPr>
              <p:cNvPr id="12" name="直线连接符 21">
                <a:extLst>
                  <a:ext uri="{FF2B5EF4-FFF2-40B4-BE49-F238E27FC236}">
                    <a16:creationId xmlns:a16="http://schemas.microsoft.com/office/drawing/2014/main" id="{7ABB8A59-A377-49C4-BAFD-1F5E45CF4B02}"/>
                  </a:ext>
                </a:extLst>
              </p:cNvPr>
              <p:cNvCxnSpPr>
                <a:cxnSpLocks/>
              </p:cNvCxnSpPr>
              <p:nvPr/>
            </p:nvCxnSpPr>
            <p:spPr>
              <a:xfrm flipV="1">
                <a:off x="1782927" y="2774956"/>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sp>
        <p:nvSpPr>
          <p:cNvPr id="17" name="标题 1">
            <a:extLst>
              <a:ext uri="{FF2B5EF4-FFF2-40B4-BE49-F238E27FC236}">
                <a16:creationId xmlns:a16="http://schemas.microsoft.com/office/drawing/2014/main" id="{A3000E42-05CB-420E-8E78-C0888AE27018}"/>
              </a:ext>
            </a:extLst>
          </p:cNvPr>
          <p:cNvSpPr txBox="1">
            <a:spLocks/>
          </p:cNvSpPr>
          <p:nvPr/>
        </p:nvSpPr>
        <p:spPr>
          <a:xfrm>
            <a:off x="428263" y="3054466"/>
            <a:ext cx="8061532" cy="402737"/>
          </a:xfrm>
          <a:prstGeom prst="rect">
            <a:avLst/>
          </a:prstGeom>
        </p:spPr>
        <p:txBody>
          <a:bodyPr vert="horz" lIns="68580" tIns="34290" rIns="68580" bIns="3429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第三部分：色阶</a:t>
            </a:r>
            <a:r>
              <a:rPr kumimoji="1" lang="en-US" altLang="zh-CN" sz="2000" b="1" dirty="0">
                <a:latin typeface="Microsoft YaHei" panose="020B0503020204020204" pitchFamily="34" charset="-122"/>
                <a:ea typeface="Microsoft YaHei" panose="020B0503020204020204" pitchFamily="34" charset="-122"/>
              </a:rPr>
              <a:t>\</a:t>
            </a:r>
            <a:r>
              <a:rPr kumimoji="1" lang="zh-CN" altLang="en-US" sz="2000" b="1" dirty="0">
                <a:latin typeface="Microsoft YaHei" panose="020B0503020204020204" pitchFamily="34" charset="-122"/>
                <a:ea typeface="Microsoft YaHei" panose="020B0503020204020204" pitchFamily="34" charset="-122"/>
              </a:rPr>
              <a:t>曲线等调光参数（实战</a:t>
            </a:r>
            <a:r>
              <a:rPr kumimoji="1" lang="en-US" altLang="zh-CN" sz="2000" b="1" dirty="0">
                <a:latin typeface="Microsoft YaHei" panose="020B0503020204020204" pitchFamily="34" charset="-122"/>
                <a:ea typeface="Microsoft YaHei" panose="020B0503020204020204" pitchFamily="34" charset="-122"/>
              </a:rPr>
              <a:t>3</a:t>
            </a:r>
            <a:r>
              <a:rPr kumimoji="1" lang="zh-CN" altLang="en-US" sz="2000" b="1" dirty="0">
                <a:latin typeface="Microsoft YaHei" panose="020B0503020204020204" pitchFamily="34" charset="-122"/>
                <a:ea typeface="Microsoft YaHei" panose="020B0503020204020204" pitchFamily="34" charset="-122"/>
              </a:rPr>
              <a:t>：色阶去灰</a:t>
            </a:r>
            <a:r>
              <a:rPr kumimoji="1" lang="en-US" altLang="zh-CN" sz="2000" b="1" dirty="0">
                <a:latin typeface="Microsoft YaHei" panose="020B0503020204020204" pitchFamily="34" charset="-122"/>
                <a:ea typeface="Microsoft YaHei" panose="020B0503020204020204" pitchFamily="34" charset="-122"/>
              </a:rPr>
              <a:t>&amp;</a:t>
            </a:r>
            <a:r>
              <a:rPr kumimoji="1" lang="zh-CN" altLang="en-US" sz="2000" b="1" dirty="0">
                <a:latin typeface="Microsoft YaHei" panose="020B0503020204020204" pitchFamily="34" charset="-122"/>
                <a:ea typeface="Microsoft YaHei" panose="020B0503020204020204" pitchFamily="34" charset="-122"/>
              </a:rPr>
              <a:t>实战</a:t>
            </a:r>
            <a:r>
              <a:rPr kumimoji="1" lang="en-US" altLang="zh-CN" sz="2000" b="1" dirty="0">
                <a:latin typeface="Microsoft YaHei" panose="020B0503020204020204" pitchFamily="34" charset="-122"/>
                <a:ea typeface="Microsoft YaHei" panose="020B0503020204020204" pitchFamily="34" charset="-122"/>
              </a:rPr>
              <a:t>4</a:t>
            </a:r>
            <a:r>
              <a:rPr kumimoji="1" lang="zh-CN" altLang="en-US" sz="2000" b="1" dirty="0">
                <a:latin typeface="Microsoft YaHei" panose="020B0503020204020204" pitchFamily="34" charset="-122"/>
                <a:ea typeface="Microsoft YaHei" panose="020B0503020204020204" pitchFamily="34" charset="-122"/>
              </a:rPr>
              <a:t>：牛奶曲线）</a:t>
            </a:r>
          </a:p>
        </p:txBody>
      </p:sp>
      <p:sp>
        <p:nvSpPr>
          <p:cNvPr id="13" name="标题 1">
            <a:extLst>
              <a:ext uri="{FF2B5EF4-FFF2-40B4-BE49-F238E27FC236}">
                <a16:creationId xmlns:a16="http://schemas.microsoft.com/office/drawing/2014/main" id="{EE3C7F5B-D59A-46B2-A982-C9CF8650DA70}"/>
              </a:ext>
            </a:extLst>
          </p:cNvPr>
          <p:cNvSpPr txBox="1">
            <a:spLocks/>
          </p:cNvSpPr>
          <p:nvPr/>
        </p:nvSpPr>
        <p:spPr>
          <a:xfrm>
            <a:off x="428263" y="3672328"/>
            <a:ext cx="8061532" cy="402737"/>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latin typeface="Microsoft YaHei" panose="020B0503020204020204" pitchFamily="34" charset="-122"/>
                <a:ea typeface="Microsoft YaHei" panose="020B0503020204020204" pitchFamily="34" charset="-122"/>
              </a:rPr>
              <a:t>作业：通过曲线工具完成“风光片调色”及“日系小清新”练习</a:t>
            </a:r>
          </a:p>
        </p:txBody>
      </p:sp>
    </p:spTree>
    <p:extLst>
      <p:ext uri="{BB962C8B-B14F-4D97-AF65-F5344CB8AC3E}">
        <p14:creationId xmlns:p14="http://schemas.microsoft.com/office/powerpoint/2010/main" val="313916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468312" y="3819288"/>
            <a:ext cx="8455742" cy="110448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全称：</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Adobe Photoshop</a:t>
            </a:r>
          </a:p>
          <a:p>
            <a:pPr algn="l"/>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主要用途：处理以像素所构成的数字图像。使用其众多的编修与绘图工具，可以有效地进行图片编辑工作。</a:t>
            </a:r>
            <a:r>
              <a:rPr kumimoji="1" lang="en-US" altLang="zh-CN" sz="1600" dirty="0" err="1">
                <a:solidFill>
                  <a:schemeClr val="tx1">
                    <a:lumMod val="50000"/>
                    <a:lumOff val="50000"/>
                  </a:schemeClr>
                </a:solidFill>
                <a:latin typeface="Microsoft YaHei" panose="020B0503020204020204" pitchFamily="34" charset="-122"/>
                <a:ea typeface="Microsoft YaHei" panose="020B0503020204020204" pitchFamily="34" charset="-122"/>
              </a:rPr>
              <a:t>ps</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有很多功能，在图像、图形、文字、视频、出版等各方面都有涉及。</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en-US" altLang="zh-CN" sz="1600" dirty="0" err="1">
                <a:solidFill>
                  <a:schemeClr val="tx1">
                    <a:lumMod val="50000"/>
                    <a:lumOff val="50000"/>
                  </a:schemeClr>
                </a:solidFill>
                <a:latin typeface="Microsoft YaHei" panose="020B0503020204020204" pitchFamily="34" charset="-122"/>
                <a:ea typeface="Microsoft YaHei" panose="020B0503020204020204" pitchFamily="34" charset="-122"/>
              </a:rPr>
              <a:t>ps</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用途的广泛，所以就业前景很好，现在市场对优秀</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PS</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设计者的需求日益增加。而又因为它的技术性非常强，特别是优秀</a:t>
            </a:r>
            <a:r>
              <a:rPr kumimoji="1" lang="en-US" altLang="zh-CN" sz="1600" dirty="0" err="1">
                <a:solidFill>
                  <a:schemeClr val="tx1">
                    <a:lumMod val="50000"/>
                    <a:lumOff val="50000"/>
                  </a:schemeClr>
                </a:solidFill>
                <a:latin typeface="Microsoft YaHei" panose="020B0503020204020204" pitchFamily="34" charset="-122"/>
                <a:ea typeface="Microsoft YaHei" panose="020B0503020204020204" pitchFamily="34" charset="-122"/>
              </a:rPr>
              <a:t>ps</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设计者，更能够抢占就业市场的先机</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,Ps</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也渐渐成为许多行业的隐性需求</a:t>
            </a:r>
          </a:p>
        </p:txBody>
      </p:sp>
      <p:grpSp>
        <p:nvGrpSpPr>
          <p:cNvPr id="5" name="组合 4">
            <a:extLst>
              <a:ext uri="{FF2B5EF4-FFF2-40B4-BE49-F238E27FC236}">
                <a16:creationId xmlns:a16="http://schemas.microsoft.com/office/drawing/2014/main" id="{8814F47C-4D13-4882-A70E-221155697CE2}"/>
              </a:ext>
            </a:extLst>
          </p:cNvPr>
          <p:cNvGrpSpPr/>
          <p:nvPr/>
        </p:nvGrpSpPr>
        <p:grpSpPr>
          <a:xfrm>
            <a:off x="448415" y="-1606903"/>
            <a:ext cx="6215081" cy="3819436"/>
            <a:chOff x="448415" y="-1606903"/>
            <a:chExt cx="6215081" cy="3819436"/>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448415" y="-1606903"/>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为什么要学</a:t>
              </a:r>
              <a:r>
                <a:rPr kumimoji="1" lang="en-US" altLang="zh-CN" sz="2000" b="1" dirty="0">
                  <a:latin typeface="Microsoft YaHei" panose="020B0503020204020204" pitchFamily="34" charset="-122"/>
                  <a:ea typeface="Microsoft YaHei" panose="020B0503020204020204" pitchFamily="34" charset="-122"/>
                </a:rPr>
                <a:t>Photoshop</a:t>
              </a:r>
              <a:endParaRPr kumimoji="1" lang="zh-CN" altLang="en-US" sz="2000" b="1" dirty="0">
                <a:latin typeface="Microsoft YaHei" panose="020B0503020204020204" pitchFamily="34" charset="-122"/>
                <a:ea typeface="Microsoft YaHei" panose="020B0503020204020204" pitchFamily="34" charset="-122"/>
              </a:endParaRP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531421" y="2209883"/>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 name="矩形 1">
            <a:extLst>
              <a:ext uri="{FF2B5EF4-FFF2-40B4-BE49-F238E27FC236}">
                <a16:creationId xmlns:a16="http://schemas.microsoft.com/office/drawing/2014/main" id="{D4C53F84-C891-4AF2-903F-0099F2276B8A}"/>
              </a:ext>
            </a:extLst>
          </p:cNvPr>
          <p:cNvSpPr/>
          <p:nvPr/>
        </p:nvSpPr>
        <p:spPr>
          <a:xfrm>
            <a:off x="269835" y="2583059"/>
            <a:ext cx="1467068" cy="400110"/>
          </a:xfrm>
          <a:prstGeom prst="rect">
            <a:avLst/>
          </a:prstGeom>
        </p:spPr>
        <p:txBody>
          <a:bodyPr wrap="none">
            <a:spAutoFit/>
          </a:bodyPr>
          <a:lstStyle/>
          <a:p>
            <a:r>
              <a:rPr kumimoji="1" lang="zh-CN" altLang="en-US" sz="2000" b="1" dirty="0">
                <a:latin typeface="Microsoft YaHei" panose="020B0503020204020204" pitchFamily="34" charset="-122"/>
                <a:ea typeface="Microsoft YaHei" panose="020B0503020204020204" pitchFamily="34" charset="-122"/>
              </a:rPr>
              <a:t>“硬技能”</a:t>
            </a:r>
            <a:endParaRPr lang="zh-CN" altLang="en-US" dirty="0"/>
          </a:p>
        </p:txBody>
      </p:sp>
      <p:pic>
        <p:nvPicPr>
          <p:cNvPr id="3" name="图片 2">
            <a:extLst>
              <a:ext uri="{FF2B5EF4-FFF2-40B4-BE49-F238E27FC236}">
                <a16:creationId xmlns:a16="http://schemas.microsoft.com/office/drawing/2014/main" id="{4A6096D7-4CCC-4B4D-9214-66E27F3EAEE4}"/>
              </a:ext>
            </a:extLst>
          </p:cNvPr>
          <p:cNvPicPr>
            <a:picLocks noChangeAspect="1"/>
          </p:cNvPicPr>
          <p:nvPr/>
        </p:nvPicPr>
        <p:blipFill>
          <a:blip r:embed="rId3"/>
          <a:stretch>
            <a:fillRect/>
          </a:stretch>
        </p:blipFill>
        <p:spPr>
          <a:xfrm>
            <a:off x="7629058" y="1879565"/>
            <a:ext cx="883089" cy="1355728"/>
          </a:xfrm>
          <a:prstGeom prst="rect">
            <a:avLst/>
          </a:prstGeom>
        </p:spPr>
      </p:pic>
      <p:pic>
        <p:nvPicPr>
          <p:cNvPr id="4" name="图片 3">
            <a:extLst>
              <a:ext uri="{FF2B5EF4-FFF2-40B4-BE49-F238E27FC236}">
                <a16:creationId xmlns:a16="http://schemas.microsoft.com/office/drawing/2014/main" id="{C6EC2C22-4EAF-46DB-8BFA-6A4A508959E7}"/>
              </a:ext>
            </a:extLst>
          </p:cNvPr>
          <p:cNvPicPr>
            <a:picLocks noChangeAspect="1"/>
          </p:cNvPicPr>
          <p:nvPr/>
        </p:nvPicPr>
        <p:blipFill>
          <a:blip r:embed="rId4"/>
          <a:stretch>
            <a:fillRect/>
          </a:stretch>
        </p:blipFill>
        <p:spPr>
          <a:xfrm>
            <a:off x="6444651" y="1879564"/>
            <a:ext cx="901746" cy="1355728"/>
          </a:xfrm>
          <a:prstGeom prst="rect">
            <a:avLst/>
          </a:prstGeom>
        </p:spPr>
      </p:pic>
    </p:spTree>
    <p:extLst>
      <p:ext uri="{BB962C8B-B14F-4D97-AF65-F5344CB8AC3E}">
        <p14:creationId xmlns:p14="http://schemas.microsoft.com/office/powerpoint/2010/main" val="84325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448415" y="3559944"/>
            <a:ext cx="7301500"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平面设计、影楼后期、广告摄影、</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网页制作、视觉创意、界面设计</a:t>
            </a:r>
          </a:p>
        </p:txBody>
      </p:sp>
      <p:grpSp>
        <p:nvGrpSpPr>
          <p:cNvPr id="2" name="组合 1">
            <a:extLst>
              <a:ext uri="{FF2B5EF4-FFF2-40B4-BE49-F238E27FC236}">
                <a16:creationId xmlns:a16="http://schemas.microsoft.com/office/drawing/2014/main" id="{B50E3CB2-C77C-4E83-AA79-025FEFF466EA}"/>
              </a:ext>
            </a:extLst>
          </p:cNvPr>
          <p:cNvGrpSpPr/>
          <p:nvPr/>
        </p:nvGrpSpPr>
        <p:grpSpPr>
          <a:xfrm>
            <a:off x="448415" y="-1419676"/>
            <a:ext cx="6215081" cy="3857381"/>
            <a:chOff x="448415" y="-1419676"/>
            <a:chExt cx="6215081" cy="3857381"/>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448415" y="-1419676"/>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常见应用场景</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531421" y="2435055"/>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a:extLst>
              <a:ext uri="{FF2B5EF4-FFF2-40B4-BE49-F238E27FC236}">
                <a16:creationId xmlns:a16="http://schemas.microsoft.com/office/drawing/2014/main" id="{813EAE26-1111-44B6-8D7E-AEE4C32F3280}"/>
              </a:ext>
            </a:extLst>
          </p:cNvPr>
          <p:cNvPicPr>
            <a:picLocks noChangeAspect="1"/>
          </p:cNvPicPr>
          <p:nvPr/>
        </p:nvPicPr>
        <p:blipFill>
          <a:blip r:embed="rId3"/>
          <a:stretch>
            <a:fillRect/>
          </a:stretch>
        </p:blipFill>
        <p:spPr>
          <a:xfrm>
            <a:off x="3713774" y="791778"/>
            <a:ext cx="5166827" cy="3559944"/>
          </a:xfrm>
          <a:prstGeom prst="rect">
            <a:avLst/>
          </a:prstGeom>
        </p:spPr>
      </p:pic>
    </p:spTree>
    <p:extLst>
      <p:ext uri="{BB962C8B-B14F-4D97-AF65-F5344CB8AC3E}">
        <p14:creationId xmlns:p14="http://schemas.microsoft.com/office/powerpoint/2010/main" val="2141210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sp>
        <p:nvSpPr>
          <p:cNvPr id="24" name="标题 1">
            <a:extLst>
              <a:ext uri="{FF2B5EF4-FFF2-40B4-BE49-F238E27FC236}">
                <a16:creationId xmlns:a16="http://schemas.microsoft.com/office/drawing/2014/main" id="{17360791-A428-44B6-9DCC-7E4A4D395510}"/>
              </a:ext>
            </a:extLst>
          </p:cNvPr>
          <p:cNvSpPr txBox="1">
            <a:spLocks/>
          </p:cNvSpPr>
          <p:nvPr/>
        </p:nvSpPr>
        <p:spPr>
          <a:xfrm>
            <a:off x="448415" y="-1419676"/>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常见应用场景</a:t>
            </a:r>
          </a:p>
        </p:txBody>
      </p:sp>
      <p:sp>
        <p:nvSpPr>
          <p:cNvPr id="26" name="标题 1">
            <a:extLst>
              <a:ext uri="{FF2B5EF4-FFF2-40B4-BE49-F238E27FC236}">
                <a16:creationId xmlns:a16="http://schemas.microsoft.com/office/drawing/2014/main" id="{91423A67-922B-47E9-88DD-D4ABB788C9C6}"/>
              </a:ext>
            </a:extLst>
          </p:cNvPr>
          <p:cNvSpPr txBox="1">
            <a:spLocks/>
          </p:cNvSpPr>
          <p:nvPr/>
        </p:nvSpPr>
        <p:spPr>
          <a:xfrm>
            <a:off x="448415" y="3559944"/>
            <a:ext cx="7301500" cy="2540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平面设计、影楼后期、广告摄影、</a:t>
            </a:r>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网页制作、视觉创意、界面设计</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531421" y="2435055"/>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EEC9E589-99E5-4157-8015-C2A7236D9D66}"/>
              </a:ext>
            </a:extLst>
          </p:cNvPr>
          <p:cNvPicPr>
            <a:picLocks noChangeAspect="1"/>
          </p:cNvPicPr>
          <p:nvPr/>
        </p:nvPicPr>
        <p:blipFill>
          <a:blip r:embed="rId3"/>
          <a:stretch>
            <a:fillRect/>
          </a:stretch>
        </p:blipFill>
        <p:spPr>
          <a:xfrm>
            <a:off x="3593038" y="1131888"/>
            <a:ext cx="5219173" cy="3026215"/>
          </a:xfrm>
          <a:prstGeom prst="rect">
            <a:avLst/>
          </a:prstGeom>
        </p:spPr>
      </p:pic>
    </p:spTree>
    <p:extLst>
      <p:ext uri="{BB962C8B-B14F-4D97-AF65-F5344CB8AC3E}">
        <p14:creationId xmlns:p14="http://schemas.microsoft.com/office/powerpoint/2010/main" val="127583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grpSp>
        <p:nvGrpSpPr>
          <p:cNvPr id="3" name="组合 2">
            <a:extLst>
              <a:ext uri="{FF2B5EF4-FFF2-40B4-BE49-F238E27FC236}">
                <a16:creationId xmlns:a16="http://schemas.microsoft.com/office/drawing/2014/main" id="{203A814F-4026-4A6E-A019-B3A0FBCC5AC4}"/>
              </a:ext>
            </a:extLst>
          </p:cNvPr>
          <p:cNvGrpSpPr/>
          <p:nvPr/>
        </p:nvGrpSpPr>
        <p:grpSpPr>
          <a:xfrm>
            <a:off x="448415" y="-1419676"/>
            <a:ext cx="6215081" cy="3819436"/>
            <a:chOff x="448415" y="-1419676"/>
            <a:chExt cx="6215081" cy="3819436"/>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448415" y="-1419676"/>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学习指南</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531421" y="2397110"/>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D0043C0D-D1A0-4198-A80C-21EF7F99235A}"/>
              </a:ext>
            </a:extLst>
          </p:cNvPr>
          <p:cNvGrpSpPr/>
          <p:nvPr/>
        </p:nvGrpSpPr>
        <p:grpSpPr>
          <a:xfrm>
            <a:off x="431800" y="-306907"/>
            <a:ext cx="8254999" cy="5012643"/>
            <a:chOff x="431800" y="-306907"/>
            <a:chExt cx="8254999" cy="5012643"/>
          </a:xfrm>
        </p:grpSpPr>
        <p:sp>
          <p:nvSpPr>
            <p:cNvPr id="7" name="标题 1">
              <a:extLst>
                <a:ext uri="{FF2B5EF4-FFF2-40B4-BE49-F238E27FC236}">
                  <a16:creationId xmlns:a16="http://schemas.microsoft.com/office/drawing/2014/main" id="{626DA59A-20EC-4F95-BF4E-13D49158F520}"/>
                </a:ext>
              </a:extLst>
            </p:cNvPr>
            <p:cNvSpPr txBox="1">
              <a:spLocks/>
            </p:cNvSpPr>
            <p:nvPr/>
          </p:nvSpPr>
          <p:spPr>
            <a:xfrm>
              <a:off x="431800" y="-306907"/>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2000" b="1" dirty="0">
                  <a:latin typeface="Microsoft YaHei" panose="020B0503020204020204" pitchFamily="34" charset="-122"/>
                  <a:ea typeface="Microsoft YaHei" panose="020B0503020204020204" pitchFamily="34" charset="-122"/>
                </a:rPr>
                <a:t>场景化学习（基础知识</a:t>
              </a:r>
              <a:r>
                <a:rPr kumimoji="1" lang="en-US" altLang="zh-CN" sz="2000" b="1" dirty="0">
                  <a:latin typeface="Microsoft YaHei" panose="020B0503020204020204" pitchFamily="34" charset="-122"/>
                  <a:ea typeface="Microsoft YaHei" panose="020B0503020204020204" pitchFamily="34" charset="-122"/>
                </a:rPr>
                <a:t>+</a:t>
              </a:r>
              <a:r>
                <a:rPr kumimoji="1" lang="zh-CN" altLang="en-US" sz="2000" b="1" dirty="0">
                  <a:latin typeface="Microsoft YaHei" panose="020B0503020204020204" pitchFamily="34" charset="-122"/>
                  <a:ea typeface="Microsoft YaHei" panose="020B0503020204020204" pitchFamily="34" charset="-122"/>
                </a:rPr>
                <a:t>实战</a:t>
              </a:r>
              <a:r>
                <a:rPr kumimoji="1" lang="en-US" altLang="zh-CN" sz="2000" b="1" dirty="0">
                  <a:latin typeface="Microsoft YaHei" panose="020B0503020204020204" pitchFamily="34" charset="-122"/>
                  <a:ea typeface="Microsoft YaHei" panose="020B0503020204020204" pitchFamily="34" charset="-122"/>
                </a:rPr>
                <a:t>+</a:t>
              </a:r>
              <a:r>
                <a:rPr kumimoji="1" lang="zh-CN" altLang="en-US" sz="2000" b="1" dirty="0">
                  <a:latin typeface="Microsoft YaHei" panose="020B0503020204020204" pitchFamily="34" charset="-122"/>
                  <a:ea typeface="Microsoft YaHei" panose="020B0503020204020204" pitchFamily="34" charset="-122"/>
                </a:rPr>
                <a:t>场景总结）</a:t>
              </a:r>
              <a:endParaRPr kumimoji="1" lang="en-US" altLang="zh-CN" sz="2000" b="1" dirty="0">
                <a:latin typeface="Microsoft YaHei" panose="020B0503020204020204" pitchFamily="34" charset="-122"/>
                <a:ea typeface="Microsoft YaHei" panose="020B0503020204020204" pitchFamily="34" charset="-122"/>
              </a:endParaRPr>
            </a:p>
            <a:p>
              <a:pPr algn="l"/>
              <a:endParaRPr kumimoji="1" lang="zh-CN" altLang="en-US" sz="2000" b="1" dirty="0">
                <a:latin typeface="Microsoft YaHei" panose="020B0503020204020204" pitchFamily="34" charset="-122"/>
                <a:ea typeface="Microsoft YaHei" panose="020B0503020204020204" pitchFamily="34" charset="-122"/>
              </a:endParaRPr>
            </a:p>
          </p:txBody>
        </p:sp>
        <p:sp>
          <p:nvSpPr>
            <p:cNvPr id="8" name="标题 1">
              <a:extLst>
                <a:ext uri="{FF2B5EF4-FFF2-40B4-BE49-F238E27FC236}">
                  <a16:creationId xmlns:a16="http://schemas.microsoft.com/office/drawing/2014/main" id="{17BDAA1C-084B-4768-BEA1-68911943A539}"/>
                </a:ext>
              </a:extLst>
            </p:cNvPr>
            <p:cNvSpPr txBox="1">
              <a:spLocks/>
            </p:cNvSpPr>
            <p:nvPr/>
          </p:nvSpPr>
          <p:spPr>
            <a:xfrm>
              <a:off x="457200" y="590802"/>
              <a:ext cx="8229599" cy="3155497"/>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每一个应用场景（如图像调光调色）我们会引入简单易懂基础知识（光线、色彩学理论）的同时把实战技巧融会贯通</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调节操作及参数设置等</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，和大家一起完成当红视觉风格作品。</a:t>
              </a:r>
            </a:p>
          </p:txBody>
        </p:sp>
        <p:pic>
          <p:nvPicPr>
            <p:cNvPr id="2" name="图片 1">
              <a:extLst>
                <a:ext uri="{FF2B5EF4-FFF2-40B4-BE49-F238E27FC236}">
                  <a16:creationId xmlns:a16="http://schemas.microsoft.com/office/drawing/2014/main" id="{FA90C87F-79E2-4DA3-9D1D-069902446439}"/>
                </a:ext>
              </a:extLst>
            </p:cNvPr>
            <p:cNvPicPr>
              <a:picLocks noChangeAspect="1"/>
            </p:cNvPicPr>
            <p:nvPr/>
          </p:nvPicPr>
          <p:blipFill>
            <a:blip r:embed="rId3"/>
            <a:stretch>
              <a:fillRect/>
            </a:stretch>
          </p:blipFill>
          <p:spPr>
            <a:xfrm>
              <a:off x="457200" y="3940672"/>
              <a:ext cx="7872751" cy="765064"/>
            </a:xfrm>
            <a:prstGeom prst="rect">
              <a:avLst/>
            </a:prstGeom>
          </p:spPr>
        </p:pic>
      </p:grpSp>
    </p:spTree>
    <p:extLst>
      <p:ext uri="{BB962C8B-B14F-4D97-AF65-F5344CB8AC3E}">
        <p14:creationId xmlns:p14="http://schemas.microsoft.com/office/powerpoint/2010/main" val="1720327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grpSp>
        <p:nvGrpSpPr>
          <p:cNvPr id="2" name="组合 1">
            <a:extLst>
              <a:ext uri="{FF2B5EF4-FFF2-40B4-BE49-F238E27FC236}">
                <a16:creationId xmlns:a16="http://schemas.microsoft.com/office/drawing/2014/main" id="{1F11D6C9-C5B0-4EF8-9FC0-9F18C034431E}"/>
              </a:ext>
            </a:extLst>
          </p:cNvPr>
          <p:cNvGrpSpPr/>
          <p:nvPr/>
        </p:nvGrpSpPr>
        <p:grpSpPr>
          <a:xfrm>
            <a:off x="448415" y="-1419676"/>
            <a:ext cx="6215081" cy="3819436"/>
            <a:chOff x="448415" y="-1419676"/>
            <a:chExt cx="6215081" cy="3819436"/>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448415" y="-1419676"/>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版本选择</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531421" y="2397110"/>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9" name="标题 1">
            <a:extLst>
              <a:ext uri="{FF2B5EF4-FFF2-40B4-BE49-F238E27FC236}">
                <a16:creationId xmlns:a16="http://schemas.microsoft.com/office/drawing/2014/main" id="{A6A7B854-AF7A-426B-AA34-1E0FA34D68EB}"/>
              </a:ext>
            </a:extLst>
          </p:cNvPr>
          <p:cNvSpPr txBox="1">
            <a:spLocks/>
          </p:cNvSpPr>
          <p:nvPr/>
        </p:nvSpPr>
        <p:spPr>
          <a:xfrm>
            <a:off x="457200" y="4028638"/>
            <a:ext cx="8229599" cy="80840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1</a:t>
            </a:r>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Photoshop CS3</a:t>
            </a:r>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：删除了众多无关的组件以及性能消耗的功能（展示使用</a:t>
            </a:r>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CS6</a:t>
            </a:r>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a:t>
            </a:r>
            <a:endPar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endPar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优点：一个非常简洁的轻量版，文件大小才</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50M</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，基本只要你电脑能正常开机，并且可以正常使用</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office</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软件，就可以使用此版本。</a:t>
            </a:r>
          </a:p>
          <a:p>
            <a:pPr algn="l"/>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缺点：该版本过于早期，虽然基础功能绝大部分都有，但许多省力的现代功能并没有。</a:t>
            </a:r>
          </a:p>
          <a:p>
            <a:pPr algn="l"/>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机器配置要求：最低</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CUP:I3</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，内存：</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1G</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，显存：</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256M</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就可以跑的动。</a:t>
            </a:r>
          </a:p>
        </p:txBody>
      </p:sp>
      <p:pic>
        <p:nvPicPr>
          <p:cNvPr id="3" name="图片 2">
            <a:extLst>
              <a:ext uri="{FF2B5EF4-FFF2-40B4-BE49-F238E27FC236}">
                <a16:creationId xmlns:a16="http://schemas.microsoft.com/office/drawing/2014/main" id="{D1793D2E-3AED-4305-A5E7-38E654B5BFD7}"/>
              </a:ext>
            </a:extLst>
          </p:cNvPr>
          <p:cNvPicPr>
            <a:picLocks noChangeAspect="1"/>
          </p:cNvPicPr>
          <p:nvPr/>
        </p:nvPicPr>
        <p:blipFill>
          <a:blip r:embed="rId3"/>
          <a:stretch>
            <a:fillRect/>
          </a:stretch>
        </p:blipFill>
        <p:spPr>
          <a:xfrm>
            <a:off x="5431471" y="352734"/>
            <a:ext cx="3121748" cy="2247073"/>
          </a:xfrm>
          <a:prstGeom prst="rect">
            <a:avLst/>
          </a:prstGeom>
        </p:spPr>
      </p:pic>
    </p:spTree>
    <p:extLst>
      <p:ext uri="{BB962C8B-B14F-4D97-AF65-F5344CB8AC3E}">
        <p14:creationId xmlns:p14="http://schemas.microsoft.com/office/powerpoint/2010/main" val="250004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p:cNvSpPr>
            <a:spLocks/>
          </p:cNvSpPr>
          <p:nvPr/>
        </p:nvSpPr>
        <p:spPr>
          <a:xfrm>
            <a:off x="468312" y="396429"/>
            <a:ext cx="8229600" cy="576262"/>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0" indent="0" eaLnBrk="0" fontAlgn="base" hangingPunct="0">
              <a:lnSpc>
                <a:spcPct val="100000"/>
              </a:lnSpc>
              <a:spcBef>
                <a:spcPts val="0"/>
              </a:spcBef>
              <a:spcAft>
                <a:spcPts val="0"/>
              </a:spcAft>
              <a:buNone/>
            </a:pPr>
            <a:endParaRPr lang="zh-CN" altLang="en-US" sz="2800" b="1" u="none" strike="noStrike" kern="0" cap="none" spc="0" baseline="0" dirty="0">
              <a:latin typeface="微软雅黑" charset="0"/>
              <a:ea typeface="微软雅黑" charset="0"/>
              <a:cs typeface="微软雅黑" charset="0"/>
              <a:sym typeface="Calibri" pitchFamily="34" charset="0"/>
            </a:endParaRPr>
          </a:p>
        </p:txBody>
      </p:sp>
      <p:sp>
        <p:nvSpPr>
          <p:cNvPr id="23" name="标题 1">
            <a:extLst>
              <a:ext uri="{FF2B5EF4-FFF2-40B4-BE49-F238E27FC236}">
                <a16:creationId xmlns:a16="http://schemas.microsoft.com/office/drawing/2014/main" id="{E74456B5-6E05-474E-BA89-76736AAFD82F}"/>
              </a:ext>
            </a:extLst>
          </p:cNvPr>
          <p:cNvSpPr txBox="1">
            <a:spLocks/>
          </p:cNvSpPr>
          <p:nvPr/>
        </p:nvSpPr>
        <p:spPr>
          <a:xfrm>
            <a:off x="357458" y="590802"/>
            <a:ext cx="1930671" cy="49949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200" b="1" dirty="0">
                <a:solidFill>
                  <a:srgbClr val="000000"/>
                </a:solidFill>
                <a:latin typeface="Microsoft YaHei" panose="020B0503020204020204" pitchFamily="34" charset="-122"/>
                <a:ea typeface="Microsoft YaHei" panose="020B0503020204020204" pitchFamily="34" charset="-122"/>
              </a:rPr>
              <a:t>课程介绍</a:t>
            </a:r>
          </a:p>
        </p:txBody>
      </p:sp>
      <p:grpSp>
        <p:nvGrpSpPr>
          <p:cNvPr id="3" name="组合 2">
            <a:extLst>
              <a:ext uri="{FF2B5EF4-FFF2-40B4-BE49-F238E27FC236}">
                <a16:creationId xmlns:a16="http://schemas.microsoft.com/office/drawing/2014/main" id="{0969B1EB-0446-4B4A-B89E-FB74F5A1F6B0}"/>
              </a:ext>
            </a:extLst>
          </p:cNvPr>
          <p:cNvGrpSpPr/>
          <p:nvPr/>
        </p:nvGrpSpPr>
        <p:grpSpPr>
          <a:xfrm>
            <a:off x="448415" y="-1419676"/>
            <a:ext cx="6215081" cy="3819436"/>
            <a:chOff x="448415" y="-1419676"/>
            <a:chExt cx="6215081" cy="3819436"/>
          </a:xfrm>
        </p:grpSpPr>
        <p:sp>
          <p:nvSpPr>
            <p:cNvPr id="24" name="标题 1">
              <a:extLst>
                <a:ext uri="{FF2B5EF4-FFF2-40B4-BE49-F238E27FC236}">
                  <a16:creationId xmlns:a16="http://schemas.microsoft.com/office/drawing/2014/main" id="{17360791-A428-44B6-9DCC-7E4A4D395510}"/>
                </a:ext>
              </a:extLst>
            </p:cNvPr>
            <p:cNvSpPr txBox="1">
              <a:spLocks/>
            </p:cNvSpPr>
            <p:nvPr/>
          </p:nvSpPr>
          <p:spPr>
            <a:xfrm>
              <a:off x="448415" y="-1419676"/>
              <a:ext cx="6215081" cy="3632209"/>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000" b="1" dirty="0">
                  <a:latin typeface="Microsoft YaHei" panose="020B0503020204020204" pitchFamily="34" charset="-122"/>
                  <a:ea typeface="Microsoft YaHei" panose="020B0503020204020204" pitchFamily="34" charset="-122"/>
                </a:rPr>
                <a:t>Photoshop</a:t>
              </a:r>
              <a:r>
                <a:rPr kumimoji="1" lang="zh-CN" altLang="en-US" sz="2000" b="1" dirty="0">
                  <a:latin typeface="Microsoft YaHei" panose="020B0503020204020204" pitchFamily="34" charset="-122"/>
                  <a:ea typeface="Microsoft YaHei" panose="020B0503020204020204" pitchFamily="34" charset="-122"/>
                </a:rPr>
                <a:t>版本选择</a:t>
              </a:r>
            </a:p>
          </p:txBody>
        </p:sp>
        <p:cxnSp>
          <p:nvCxnSpPr>
            <p:cNvPr id="27" name="直线连接符 21">
              <a:extLst>
                <a:ext uri="{FF2B5EF4-FFF2-40B4-BE49-F238E27FC236}">
                  <a16:creationId xmlns:a16="http://schemas.microsoft.com/office/drawing/2014/main" id="{E392A898-D6A6-450A-A16A-B245D3F59244}"/>
                </a:ext>
              </a:extLst>
            </p:cNvPr>
            <p:cNvCxnSpPr>
              <a:cxnSpLocks/>
            </p:cNvCxnSpPr>
            <p:nvPr/>
          </p:nvCxnSpPr>
          <p:spPr>
            <a:xfrm flipV="1">
              <a:off x="531421" y="2397110"/>
              <a:ext cx="471948" cy="265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2064DA7E-99D4-4021-817E-158C5F93B4B3}"/>
              </a:ext>
            </a:extLst>
          </p:cNvPr>
          <p:cNvGrpSpPr/>
          <p:nvPr/>
        </p:nvGrpSpPr>
        <p:grpSpPr>
          <a:xfrm>
            <a:off x="431800" y="686474"/>
            <a:ext cx="8436122" cy="4053406"/>
            <a:chOff x="431800" y="686474"/>
            <a:chExt cx="8436122" cy="4053406"/>
          </a:xfrm>
        </p:grpSpPr>
        <p:sp>
          <p:nvSpPr>
            <p:cNvPr id="9" name="标题 1">
              <a:extLst>
                <a:ext uri="{FF2B5EF4-FFF2-40B4-BE49-F238E27FC236}">
                  <a16:creationId xmlns:a16="http://schemas.microsoft.com/office/drawing/2014/main" id="{A6A7B854-AF7A-426B-AA34-1E0FA34D68EB}"/>
                </a:ext>
              </a:extLst>
            </p:cNvPr>
            <p:cNvSpPr txBox="1">
              <a:spLocks/>
            </p:cNvSpPr>
            <p:nvPr/>
          </p:nvSpPr>
          <p:spPr>
            <a:xfrm>
              <a:off x="431800" y="3931479"/>
              <a:ext cx="8229599" cy="80840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2</a:t>
              </a:r>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en-US" altLang="zh-CN" sz="1600" b="1" dirty="0">
                  <a:solidFill>
                    <a:schemeClr val="tx1">
                      <a:lumMod val="50000"/>
                      <a:lumOff val="50000"/>
                    </a:schemeClr>
                  </a:solidFill>
                  <a:latin typeface="Microsoft YaHei" panose="020B0503020204020204" pitchFamily="34" charset="-122"/>
                  <a:ea typeface="Microsoft YaHei" panose="020B0503020204020204" pitchFamily="34" charset="-122"/>
                </a:rPr>
                <a:t>Photoshop CC2018</a:t>
              </a:r>
              <a:r>
                <a:rPr kumimoji="1" lang="zh-CN" altLang="en-US" sz="1600" b="1" dirty="0">
                  <a:solidFill>
                    <a:schemeClr val="tx1">
                      <a:lumMod val="50000"/>
                      <a:lumOff val="50000"/>
                    </a:schemeClr>
                  </a:solidFill>
                  <a:latin typeface="Microsoft YaHei" panose="020B0503020204020204" pitchFamily="34" charset="-122"/>
                  <a:ea typeface="Microsoft YaHei" panose="020B0503020204020204" pitchFamily="34" charset="-122"/>
                </a:rPr>
                <a:t>：目前表现最为优秀的一代版本。</a:t>
              </a:r>
            </a:p>
            <a:p>
              <a:pPr algn="l"/>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优点：虽然不是最新的</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2020</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版本，但稳定是这个版本最强王道，对比最新的</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2020</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版本性能消耗方面也节约了不少。</a:t>
              </a:r>
            </a:p>
            <a:p>
              <a:pPr algn="l"/>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缺点：功能也没缺几个，作为日常和工作中的需求使用已经足够，文件大小</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1.51G</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，以现今中国的网络环境来说并不算大。</a:t>
              </a:r>
            </a:p>
            <a:p>
              <a:pPr algn="l"/>
              <a:endPar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endParaRPr>
            </a:p>
            <a:p>
              <a:pPr algn="l"/>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机器配置要求：建议</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CPU</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I5-7</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，内存：</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4-8G</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，显存：</a:t>
              </a:r>
              <a:r>
                <a:rPr kumimoji="1" lang="en-US" altLang="zh-CN" sz="1600" dirty="0">
                  <a:solidFill>
                    <a:schemeClr val="tx1">
                      <a:lumMod val="50000"/>
                      <a:lumOff val="50000"/>
                    </a:schemeClr>
                  </a:solidFill>
                  <a:latin typeface="Microsoft YaHei" panose="020B0503020204020204" pitchFamily="34" charset="-122"/>
                  <a:ea typeface="Microsoft YaHei" panose="020B0503020204020204" pitchFamily="34" charset="-122"/>
                </a:rPr>
                <a:t>1-2G</a:t>
              </a:r>
              <a:r>
                <a:rPr kumimoji="1" lang="zh-CN" altLang="en-US" sz="1600" dirty="0">
                  <a:solidFill>
                    <a:schemeClr val="tx1">
                      <a:lumMod val="50000"/>
                      <a:lumOff val="50000"/>
                    </a:schemeClr>
                  </a:solidFill>
                  <a:latin typeface="Microsoft YaHei" panose="020B0503020204020204" pitchFamily="34" charset="-122"/>
                  <a:ea typeface="Microsoft YaHei" panose="020B0503020204020204" pitchFamily="34" charset="-122"/>
                </a:rPr>
                <a:t>以上，参数越高跑效果越好。</a:t>
              </a:r>
            </a:p>
          </p:txBody>
        </p:sp>
        <p:pic>
          <p:nvPicPr>
            <p:cNvPr id="2" name="图片 1">
              <a:extLst>
                <a:ext uri="{FF2B5EF4-FFF2-40B4-BE49-F238E27FC236}">
                  <a16:creationId xmlns:a16="http://schemas.microsoft.com/office/drawing/2014/main" id="{02F14249-7CB2-49F1-8ACA-DD3EFE6F36F7}"/>
                </a:ext>
              </a:extLst>
            </p:cNvPr>
            <p:cNvPicPr>
              <a:picLocks noChangeAspect="1"/>
            </p:cNvPicPr>
            <p:nvPr/>
          </p:nvPicPr>
          <p:blipFill>
            <a:blip r:embed="rId3"/>
            <a:stretch>
              <a:fillRect/>
            </a:stretch>
          </p:blipFill>
          <p:spPr>
            <a:xfrm>
              <a:off x="5884391" y="686474"/>
              <a:ext cx="2983531" cy="2189240"/>
            </a:xfrm>
            <a:prstGeom prst="rect">
              <a:avLst/>
            </a:prstGeom>
          </p:spPr>
        </p:pic>
      </p:grpSp>
    </p:spTree>
    <p:extLst>
      <p:ext uri="{BB962C8B-B14F-4D97-AF65-F5344CB8AC3E}">
        <p14:creationId xmlns:p14="http://schemas.microsoft.com/office/powerpoint/2010/main" val="2835082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6423</TotalTime>
  <Words>1410</Words>
  <Application>Microsoft Office PowerPoint</Application>
  <PresentationFormat>全屏显示(16:9)</PresentationFormat>
  <Paragraphs>175</Paragraphs>
  <Slides>36</Slides>
  <Notes>34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36</vt:i4>
      </vt:variant>
    </vt:vector>
  </HeadingPairs>
  <TitlesOfParts>
    <vt:vector size="44" baseType="lpstr">
      <vt:lpstr>等线</vt:lpstr>
      <vt:lpstr>微软雅黑</vt:lpstr>
      <vt:lpstr>微软雅黑</vt:lpstr>
      <vt:lpstr>Arial</vt:lpstr>
      <vt:lpstr>Arial</vt:lpstr>
      <vt:lpstr>Calibri</vt:lpstr>
      <vt:lpstr>Calibri Light</vt:lpstr>
      <vt:lpstr>Office 主题​​</vt:lpstr>
      <vt:lpstr>试听课-90分钟Ps基础知识课程</vt:lpstr>
      <vt:lpstr>课程目录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NEXT课程PPT规范</dc:title>
  <dc:creator>T116417</dc:creator>
  <cp:lastModifiedBy>li genji</cp:lastModifiedBy>
  <cp:revision>323</cp:revision>
  <dcterms:created xsi:type="dcterms:W3CDTF">2018-09-19T08:42:40Z</dcterms:created>
  <dcterms:modified xsi:type="dcterms:W3CDTF">2020-05-18T14:57:17Z</dcterms:modified>
</cp:coreProperties>
</file>