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50"/>
  </p:notesMasterIdLst>
  <p:sldIdLst>
    <p:sldId id="323" r:id="rId3"/>
    <p:sldId id="324" r:id="rId4"/>
    <p:sldId id="325" r:id="rId5"/>
    <p:sldId id="326" r:id="rId6"/>
    <p:sldId id="327" r:id="rId7"/>
    <p:sldId id="328" r:id="rId8"/>
    <p:sldId id="348" r:id="rId9"/>
    <p:sldId id="329" r:id="rId10"/>
    <p:sldId id="330" r:id="rId11"/>
    <p:sldId id="331" r:id="rId12"/>
    <p:sldId id="332" r:id="rId13"/>
    <p:sldId id="333" r:id="rId14"/>
    <p:sldId id="334" r:id="rId15"/>
    <p:sldId id="335" r:id="rId16"/>
    <p:sldId id="349" r:id="rId17"/>
    <p:sldId id="336" r:id="rId18"/>
    <p:sldId id="337" r:id="rId19"/>
    <p:sldId id="338" r:id="rId20"/>
    <p:sldId id="339" r:id="rId21"/>
    <p:sldId id="340" r:id="rId22"/>
    <p:sldId id="342" r:id="rId23"/>
    <p:sldId id="341" r:id="rId24"/>
    <p:sldId id="343" r:id="rId25"/>
    <p:sldId id="352" r:id="rId26"/>
    <p:sldId id="344" r:id="rId27"/>
    <p:sldId id="345" r:id="rId28"/>
    <p:sldId id="346" r:id="rId29"/>
    <p:sldId id="350" r:id="rId30"/>
    <p:sldId id="351" r:id="rId31"/>
    <p:sldId id="353" r:id="rId32"/>
    <p:sldId id="354" r:id="rId33"/>
    <p:sldId id="355" r:id="rId34"/>
    <p:sldId id="356" r:id="rId35"/>
    <p:sldId id="357" r:id="rId36"/>
    <p:sldId id="358" r:id="rId37"/>
    <p:sldId id="359" r:id="rId38"/>
    <p:sldId id="360" r:id="rId39"/>
    <p:sldId id="361" r:id="rId40"/>
    <p:sldId id="368" r:id="rId41"/>
    <p:sldId id="362" r:id="rId42"/>
    <p:sldId id="363" r:id="rId43"/>
    <p:sldId id="364" r:id="rId44"/>
    <p:sldId id="365" r:id="rId45"/>
    <p:sldId id="366" r:id="rId46"/>
    <p:sldId id="367" r:id="rId47"/>
    <p:sldId id="388" r:id="rId48"/>
    <p:sldId id="309" r:id="rId49"/>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4EEC182A-4538-C048-AE53-FC9D8A6301BE}">
          <p14:sldIdLst>
            <p14:sldId id="331"/>
            <p14:sldId id="349"/>
            <p14:sldId id="339"/>
            <p14:sldId id="340"/>
            <p14:sldId id="342"/>
            <p14:sldId id="341"/>
            <p14:sldId id="344"/>
            <p14:sldId id="345"/>
            <p14:sldId id="350"/>
            <p14:sldId id="354"/>
            <p14:sldId id="355"/>
            <p14:sldId id="356"/>
            <p14:sldId id="358"/>
            <p14:sldId id="360"/>
            <p14:sldId id="361"/>
            <p14:sldId id="368"/>
            <p14:sldId id="362"/>
            <p14:sldId id="363"/>
            <p14:sldId id="364"/>
            <p14:sldId id="365"/>
            <p14:sldId id="366"/>
            <p14:sldId id="367"/>
            <p14:sldId id="388"/>
            <p14:sldId id="309"/>
            <p14:sldId id="343"/>
            <p14:sldId id="330"/>
            <p14:sldId id="332"/>
            <p14:sldId id="333"/>
            <p14:sldId id="334"/>
            <p14:sldId id="335"/>
            <p14:sldId id="337"/>
            <p14:sldId id="351"/>
            <p14:sldId id="353"/>
            <p14:sldId id="357"/>
            <p14:sldId id="324"/>
            <p14:sldId id="325"/>
            <p14:sldId id="323"/>
            <p14:sldId id="327"/>
            <p14:sldId id="326"/>
            <p14:sldId id="328"/>
            <p14:sldId id="338"/>
            <p14:sldId id="348"/>
            <p14:sldId id="329"/>
            <p14:sldId id="352"/>
            <p14:sldId id="359"/>
            <p14:sldId id="346"/>
            <p14:sldId id="336"/>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80FF"/>
    <a:srgbClr val="33CAFF"/>
    <a:srgbClr val="33C9FF"/>
    <a:srgbClr val="B9C5FF"/>
    <a:srgbClr val="1D2BD9"/>
    <a:srgbClr val="536497"/>
    <a:srgbClr val="797EC0"/>
    <a:srgbClr val="616BC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314"/>
    <p:restoredTop sz="94593"/>
  </p:normalViewPr>
  <p:slideViewPr>
    <p:cSldViewPr snapToGrid="0" snapToObjects="1">
      <p:cViewPr varScale="1">
        <p:scale>
          <a:sx n="156" d="100"/>
          <a:sy n="156" d="100"/>
        </p:scale>
        <p:origin x="472" y="168"/>
      </p:cViewPr>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3" Type="http://schemas.openxmlformats.org/officeDocument/2006/relationships/tableStyles" Target="tableStyles.xml"/><Relationship Id="rId52" Type="http://schemas.openxmlformats.org/officeDocument/2006/relationships/viewProps" Target="viewProps.xml"/><Relationship Id="rId51" Type="http://schemas.openxmlformats.org/officeDocument/2006/relationships/presProps" Target="presProps.xml"/><Relationship Id="rId50" Type="http://schemas.openxmlformats.org/officeDocument/2006/relationships/notesMaster" Target="notesMasters/notesMaster1.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F3EFD7D-B38E-DF46-A28E-651C72079A54}" type="datetimeFigureOut">
              <a:rPr kumimoji="1" lang="zh-CN" altLang="en-US" smtClean="0"/>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r>
              <a:rPr kumimoji="1" lang="zh-CN" altLang="en-US"/>
              <a:t>编辑母版文本样式
第二级
第三级
第四级
第五级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2C9E998-47EC-4346-8346-2FAAD9517AAC}"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254000" y="4539769"/>
            <a:ext cx="876300" cy="438631"/>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p:txBody>
          <a:bodyPr vert="eaVert"/>
          <a:lstStyle/>
          <a:p>
            <a:pPr lvl="0"/>
            <a:r>
              <a:rPr lang="zh-CN" altLang="en-US"/>
              <a:t>编辑母版文本样式
第二级
第三级
第四级
第五级</a:t>
            </a:r>
            <a:endParaRPr lang="en-US" dirty="0"/>
          </a:p>
        </p:txBody>
      </p:sp>
      <p:sp>
        <p:nvSpPr>
          <p:cNvPr id="4" name="Date Placeholder 3"/>
          <p:cNvSpPr>
            <a:spLocks noGrp="1"/>
          </p:cNvSpPr>
          <p:nvPr>
            <p:ph type="dt" sz="half" idx="10"/>
          </p:nvPr>
        </p:nvSpPr>
        <p:spPr/>
        <p:txBody>
          <a:bodyPr/>
          <a:lstStyle/>
          <a:p>
            <a:fld id="{51F648B3-D535-3941-83F1-255C6C7DFDD1}" type="datetimeFigureOut">
              <a:rPr kumimoji="1" lang="zh-CN" altLang="en-US" smtClean="0"/>
            </a:fld>
            <a:endParaRPr kumimoji="1" lang="zh-CN" altLang="en-US"/>
          </a:p>
        </p:txBody>
      </p:sp>
      <p:sp>
        <p:nvSpPr>
          <p:cNvPr id="5" name="Footer Placeholder 4"/>
          <p:cNvSpPr>
            <a:spLocks noGrp="1"/>
          </p:cNvSpPr>
          <p:nvPr>
            <p:ph type="ftr" sz="quarter" idx="11"/>
          </p:nvPr>
        </p:nvSpPr>
        <p:spPr/>
        <p:txBody>
          <a:bodyPr/>
          <a:lstStyle/>
          <a:p>
            <a:endParaRPr kumimoji="1" lang="zh-CN" altLang="en-US"/>
          </a:p>
        </p:txBody>
      </p:sp>
      <p:sp>
        <p:nvSpPr>
          <p:cNvPr id="6" name="Slide Number Placeholder 5"/>
          <p:cNvSpPr>
            <a:spLocks noGrp="1"/>
          </p:cNvSpPr>
          <p:nvPr>
            <p:ph type="sldNum" sz="quarter" idx="12"/>
          </p:nvPr>
        </p:nvSpPr>
        <p:spPr/>
        <p:txBody>
          <a:bodyPr/>
          <a:lstStyle/>
          <a:p>
            <a:fld id="{A0BF7668-5A17-3843-BEAA-EACA719F5CF0}" type="slidenum">
              <a:rPr kumimoji="1" lang="zh-CN" altLang="en-US" smtClean="0"/>
            </a:fld>
            <a:endParaRPr kumimoji="1"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a:xfrm>
            <a:off x="628650" y="273844"/>
            <a:ext cx="5800725" cy="4358879"/>
          </a:xfrm>
        </p:spPr>
        <p:txBody>
          <a:bodyPr vert="eaVert"/>
          <a:lstStyle/>
          <a:p>
            <a:pPr lvl="0"/>
            <a:r>
              <a:rPr lang="zh-CN" altLang="en-US"/>
              <a:t>编辑母版文本样式
第二级
第三级
第四级
第五级</a:t>
            </a:r>
            <a:endParaRPr lang="en-US" dirty="0"/>
          </a:p>
        </p:txBody>
      </p:sp>
      <p:sp>
        <p:nvSpPr>
          <p:cNvPr id="4" name="Date Placeholder 3"/>
          <p:cNvSpPr>
            <a:spLocks noGrp="1"/>
          </p:cNvSpPr>
          <p:nvPr>
            <p:ph type="dt" sz="half" idx="10"/>
          </p:nvPr>
        </p:nvSpPr>
        <p:spPr/>
        <p:txBody>
          <a:bodyPr/>
          <a:lstStyle/>
          <a:p>
            <a:fld id="{51F648B3-D535-3941-83F1-255C6C7DFDD1}" type="datetimeFigureOut">
              <a:rPr kumimoji="1" lang="zh-CN" altLang="en-US" smtClean="0"/>
            </a:fld>
            <a:endParaRPr kumimoji="1" lang="zh-CN" altLang="en-US"/>
          </a:p>
        </p:txBody>
      </p:sp>
      <p:sp>
        <p:nvSpPr>
          <p:cNvPr id="5" name="Footer Placeholder 4"/>
          <p:cNvSpPr>
            <a:spLocks noGrp="1"/>
          </p:cNvSpPr>
          <p:nvPr>
            <p:ph type="ftr" sz="quarter" idx="11"/>
          </p:nvPr>
        </p:nvSpPr>
        <p:spPr/>
        <p:txBody>
          <a:bodyPr/>
          <a:lstStyle/>
          <a:p>
            <a:endParaRPr kumimoji="1" lang="zh-CN" altLang="en-US"/>
          </a:p>
        </p:txBody>
      </p:sp>
      <p:sp>
        <p:nvSpPr>
          <p:cNvPr id="6" name="Slide Number Placeholder 5"/>
          <p:cNvSpPr>
            <a:spLocks noGrp="1"/>
          </p:cNvSpPr>
          <p:nvPr>
            <p:ph type="sldNum" sz="quarter" idx="12"/>
          </p:nvPr>
        </p:nvSpPr>
        <p:spPr/>
        <p:txBody>
          <a:bodyPr/>
          <a:lstStyle/>
          <a:p>
            <a:fld id="{A0BF7668-5A17-3843-BEAA-EACA719F5CF0}" type="slidenum">
              <a:rPr kumimoji="1" lang="zh-CN" altLang="en-US" smtClean="0"/>
            </a:fld>
            <a:endParaRPr kumimoji="1"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a:t>编辑母版文本样式
第二级
第三级
第四级
第五级</a:t>
            </a:r>
            <a:endParaRPr lang="en-US" dirty="0"/>
          </a:p>
        </p:txBody>
      </p:sp>
      <p:sp>
        <p:nvSpPr>
          <p:cNvPr id="4" name="Date Placeholder 3"/>
          <p:cNvSpPr>
            <a:spLocks noGrp="1"/>
          </p:cNvSpPr>
          <p:nvPr>
            <p:ph type="dt" sz="half" idx="10"/>
          </p:nvPr>
        </p:nvSpPr>
        <p:spPr/>
        <p:txBody>
          <a:bodyPr/>
          <a:lstStyle/>
          <a:p>
            <a:fld id="{51F648B3-D535-3941-83F1-255C6C7DFDD1}" type="datetimeFigureOut">
              <a:rPr kumimoji="1" lang="zh-CN" altLang="en-US" smtClean="0"/>
            </a:fld>
            <a:endParaRPr kumimoji="1" lang="zh-CN" altLang="en-US"/>
          </a:p>
        </p:txBody>
      </p:sp>
      <p:sp>
        <p:nvSpPr>
          <p:cNvPr id="5" name="Footer Placeholder 4"/>
          <p:cNvSpPr>
            <a:spLocks noGrp="1"/>
          </p:cNvSpPr>
          <p:nvPr>
            <p:ph type="ftr" sz="quarter" idx="11"/>
          </p:nvPr>
        </p:nvSpPr>
        <p:spPr/>
        <p:txBody>
          <a:bodyPr/>
          <a:lstStyle/>
          <a:p>
            <a:endParaRPr kumimoji="1" lang="zh-CN" altLang="en-US"/>
          </a:p>
        </p:txBody>
      </p:sp>
      <p:sp>
        <p:nvSpPr>
          <p:cNvPr id="6" name="Slide Number Placeholder 5"/>
          <p:cNvSpPr>
            <a:spLocks noGrp="1"/>
          </p:cNvSpPr>
          <p:nvPr>
            <p:ph type="sldNum" sz="quarter" idx="12"/>
          </p:nvPr>
        </p:nvSpPr>
        <p:spPr/>
        <p:txBody>
          <a:bodyPr/>
          <a:lstStyle/>
          <a:p>
            <a:fld id="{A0BF7668-5A17-3843-BEAA-EACA719F5CF0}" type="slidenum">
              <a:rPr kumimoji="1" lang="zh-CN" altLang="en-US" smtClean="0"/>
            </a:fld>
            <a:endParaRPr kumimoji="1"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
第二级
第三级
第四级
第五级</a:t>
            </a:r>
            <a:endParaRPr lang="en-US" dirty="0"/>
          </a:p>
        </p:txBody>
      </p:sp>
      <p:sp>
        <p:nvSpPr>
          <p:cNvPr id="4" name="Date Placeholder 3"/>
          <p:cNvSpPr>
            <a:spLocks noGrp="1"/>
          </p:cNvSpPr>
          <p:nvPr>
            <p:ph type="dt" sz="half" idx="10"/>
          </p:nvPr>
        </p:nvSpPr>
        <p:spPr/>
        <p:txBody>
          <a:bodyPr/>
          <a:lstStyle/>
          <a:p>
            <a:fld id="{51F648B3-D535-3941-83F1-255C6C7DFDD1}" type="datetimeFigureOut">
              <a:rPr kumimoji="1" lang="zh-CN" altLang="en-US" smtClean="0"/>
            </a:fld>
            <a:endParaRPr kumimoji="1" lang="zh-CN" altLang="en-US"/>
          </a:p>
        </p:txBody>
      </p:sp>
      <p:sp>
        <p:nvSpPr>
          <p:cNvPr id="5" name="Footer Placeholder 4"/>
          <p:cNvSpPr>
            <a:spLocks noGrp="1"/>
          </p:cNvSpPr>
          <p:nvPr>
            <p:ph type="ftr" sz="quarter" idx="11"/>
          </p:nvPr>
        </p:nvSpPr>
        <p:spPr/>
        <p:txBody>
          <a:bodyPr/>
          <a:lstStyle/>
          <a:p>
            <a:endParaRPr kumimoji="1" lang="zh-CN" altLang="en-US"/>
          </a:p>
        </p:txBody>
      </p:sp>
      <p:sp>
        <p:nvSpPr>
          <p:cNvPr id="6" name="Slide Number Placeholder 5"/>
          <p:cNvSpPr>
            <a:spLocks noGrp="1"/>
          </p:cNvSpPr>
          <p:nvPr>
            <p:ph type="sldNum" sz="quarter" idx="12"/>
          </p:nvPr>
        </p:nvSpPr>
        <p:spPr/>
        <p:txBody>
          <a:bodyPr/>
          <a:lstStyle/>
          <a:p>
            <a:fld id="{A0BF7668-5A17-3843-BEAA-EACA719F5CF0}" type="slidenum">
              <a:rPr kumimoji="1" lang="zh-CN" altLang="en-US" smtClean="0"/>
            </a:fld>
            <a:endParaRPr kumimoji="1"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hasCustomPrompt="1"/>
          </p:nvPr>
        </p:nvSpPr>
        <p:spPr>
          <a:xfrm>
            <a:off x="628650" y="1369219"/>
            <a:ext cx="3886200" cy="3263504"/>
          </a:xfrm>
        </p:spPr>
        <p:txBody>
          <a:bodyPr/>
          <a:lstStyle/>
          <a:p>
            <a:pPr lvl="0"/>
            <a:r>
              <a:rPr lang="zh-CN" altLang="en-US"/>
              <a:t>编辑母版文本样式
第二级
第三级
第四级
第五级</a:t>
            </a:r>
            <a:endParaRPr lang="en-US" dirty="0"/>
          </a:p>
        </p:txBody>
      </p:sp>
      <p:sp>
        <p:nvSpPr>
          <p:cNvPr id="4" name="Content Placeholder 3"/>
          <p:cNvSpPr>
            <a:spLocks noGrp="1"/>
          </p:cNvSpPr>
          <p:nvPr>
            <p:ph sz="half" idx="2" hasCustomPrompt="1"/>
          </p:nvPr>
        </p:nvSpPr>
        <p:spPr>
          <a:xfrm>
            <a:off x="4629150" y="1369219"/>
            <a:ext cx="3886200" cy="3263504"/>
          </a:xfrm>
        </p:spPr>
        <p:txBody>
          <a:bodyPr/>
          <a:lstStyle/>
          <a:p>
            <a:pPr lvl="0"/>
            <a:r>
              <a:rPr lang="zh-CN" altLang="en-US"/>
              <a:t>编辑母版文本样式
第二级
第三级
第四级
第五级</a:t>
            </a:r>
            <a:endParaRPr lang="en-US" dirty="0"/>
          </a:p>
        </p:txBody>
      </p:sp>
      <p:sp>
        <p:nvSpPr>
          <p:cNvPr id="5" name="Date Placeholder 4"/>
          <p:cNvSpPr>
            <a:spLocks noGrp="1"/>
          </p:cNvSpPr>
          <p:nvPr>
            <p:ph type="dt" sz="half" idx="10"/>
          </p:nvPr>
        </p:nvSpPr>
        <p:spPr/>
        <p:txBody>
          <a:bodyPr/>
          <a:lstStyle/>
          <a:p>
            <a:fld id="{51F648B3-D535-3941-83F1-255C6C7DFDD1}" type="datetimeFigureOut">
              <a:rPr kumimoji="1" lang="zh-CN" altLang="en-US" smtClean="0"/>
            </a:fld>
            <a:endParaRPr kumimoji="1" lang="zh-CN" altLang="en-US"/>
          </a:p>
        </p:txBody>
      </p:sp>
      <p:sp>
        <p:nvSpPr>
          <p:cNvPr id="6" name="Footer Placeholder 5"/>
          <p:cNvSpPr>
            <a:spLocks noGrp="1"/>
          </p:cNvSpPr>
          <p:nvPr>
            <p:ph type="ftr" sz="quarter" idx="11"/>
          </p:nvPr>
        </p:nvSpPr>
        <p:spPr/>
        <p:txBody>
          <a:bodyPr/>
          <a:lstStyle/>
          <a:p>
            <a:endParaRPr kumimoji="1" lang="zh-CN" altLang="en-US"/>
          </a:p>
        </p:txBody>
      </p:sp>
      <p:sp>
        <p:nvSpPr>
          <p:cNvPr id="7" name="Slide Number Placeholder 6"/>
          <p:cNvSpPr>
            <a:spLocks noGrp="1"/>
          </p:cNvSpPr>
          <p:nvPr>
            <p:ph type="sldNum" sz="quarter" idx="12"/>
          </p:nvPr>
        </p:nvSpPr>
        <p:spPr/>
        <p:txBody>
          <a:bodyPr/>
          <a:lstStyle/>
          <a:p>
            <a:fld id="{A0BF7668-5A17-3843-BEAA-EACA719F5CF0}" type="slidenum">
              <a:rPr kumimoji="1" lang="zh-CN" altLang="en-US" smtClean="0"/>
            </a:fld>
            <a:endParaRPr kumimoji="1"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
第二级
第三级
第四级
第五级</a:t>
            </a:r>
            <a:endParaRPr lang="en-US" dirty="0"/>
          </a:p>
        </p:txBody>
      </p:sp>
      <p:sp>
        <p:nvSpPr>
          <p:cNvPr id="4" name="Content Placeholder 3"/>
          <p:cNvSpPr>
            <a:spLocks noGrp="1"/>
          </p:cNvSpPr>
          <p:nvPr>
            <p:ph sz="half" idx="2" hasCustomPrompt="1"/>
          </p:nvPr>
        </p:nvSpPr>
        <p:spPr>
          <a:xfrm>
            <a:off x="629842" y="1878806"/>
            <a:ext cx="3868340" cy="2763441"/>
          </a:xfrm>
        </p:spPr>
        <p:txBody>
          <a:bodyPr/>
          <a:lstStyle/>
          <a:p>
            <a:pPr lvl="0"/>
            <a:r>
              <a:rPr lang="zh-CN" altLang="en-US"/>
              <a:t>编辑母版文本样式
第二级
第三级
第四级
第五级</a:t>
            </a:r>
            <a:endParaRPr lang="en-US" dirty="0"/>
          </a:p>
        </p:txBody>
      </p:sp>
      <p:sp>
        <p:nvSpPr>
          <p:cNvPr id="5" name="Text Placeholder 4"/>
          <p:cNvSpPr>
            <a:spLocks noGrp="1"/>
          </p:cNvSpPr>
          <p:nvPr>
            <p:ph type="body" sz="quarter" idx="3" hasCustomPrompt="1"/>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
第二级
第三级
第四级
第五级</a:t>
            </a:r>
            <a:endParaRPr lang="en-US" dirty="0"/>
          </a:p>
        </p:txBody>
      </p:sp>
      <p:sp>
        <p:nvSpPr>
          <p:cNvPr id="6" name="Content Placeholder 5"/>
          <p:cNvSpPr>
            <a:spLocks noGrp="1"/>
          </p:cNvSpPr>
          <p:nvPr>
            <p:ph sz="quarter" idx="4" hasCustomPrompt="1"/>
          </p:nvPr>
        </p:nvSpPr>
        <p:spPr>
          <a:xfrm>
            <a:off x="4629150" y="1878806"/>
            <a:ext cx="3887391" cy="2763441"/>
          </a:xfrm>
        </p:spPr>
        <p:txBody>
          <a:bodyPr/>
          <a:lstStyle/>
          <a:p>
            <a:pPr lvl="0"/>
            <a:r>
              <a:rPr lang="zh-CN" altLang="en-US"/>
              <a:t>编辑母版文本样式
第二级
第三级
第四级
第五级</a:t>
            </a:r>
            <a:endParaRPr lang="en-US" dirty="0"/>
          </a:p>
        </p:txBody>
      </p:sp>
      <p:sp>
        <p:nvSpPr>
          <p:cNvPr id="7" name="Date Placeholder 6"/>
          <p:cNvSpPr>
            <a:spLocks noGrp="1"/>
          </p:cNvSpPr>
          <p:nvPr>
            <p:ph type="dt" sz="half" idx="10"/>
          </p:nvPr>
        </p:nvSpPr>
        <p:spPr/>
        <p:txBody>
          <a:bodyPr/>
          <a:lstStyle/>
          <a:p>
            <a:fld id="{51F648B3-D535-3941-83F1-255C6C7DFDD1}" type="datetimeFigureOut">
              <a:rPr kumimoji="1" lang="zh-CN" altLang="en-US" smtClean="0"/>
            </a:fld>
            <a:endParaRPr kumimoji="1" lang="zh-CN" altLang="en-US"/>
          </a:p>
        </p:txBody>
      </p:sp>
      <p:sp>
        <p:nvSpPr>
          <p:cNvPr id="8" name="Footer Placeholder 7"/>
          <p:cNvSpPr>
            <a:spLocks noGrp="1"/>
          </p:cNvSpPr>
          <p:nvPr>
            <p:ph type="ftr" sz="quarter" idx="11"/>
          </p:nvPr>
        </p:nvSpPr>
        <p:spPr/>
        <p:txBody>
          <a:bodyPr/>
          <a:lstStyle/>
          <a:p>
            <a:endParaRPr kumimoji="1" lang="zh-CN" altLang="en-US"/>
          </a:p>
        </p:txBody>
      </p:sp>
      <p:sp>
        <p:nvSpPr>
          <p:cNvPr id="9" name="Slide Number Placeholder 8"/>
          <p:cNvSpPr>
            <a:spLocks noGrp="1"/>
          </p:cNvSpPr>
          <p:nvPr>
            <p:ph type="sldNum" sz="quarter" idx="12"/>
          </p:nvPr>
        </p:nvSpPr>
        <p:spPr/>
        <p:txBody>
          <a:bodyPr/>
          <a:lstStyle/>
          <a:p>
            <a:fld id="{A0BF7668-5A17-3843-BEAA-EACA719F5CF0}" type="slidenum">
              <a:rPr kumimoji="1" lang="zh-CN" altLang="en-US" smtClean="0"/>
            </a:fld>
            <a:endParaRPr kumimoji="1"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51F648B3-D535-3941-83F1-255C6C7DFDD1}" type="datetimeFigureOut">
              <a:rPr kumimoji="1" lang="zh-CN" altLang="en-US" smtClean="0"/>
            </a:fld>
            <a:endParaRPr kumimoji="1" lang="zh-CN" altLang="en-US"/>
          </a:p>
        </p:txBody>
      </p:sp>
      <p:sp>
        <p:nvSpPr>
          <p:cNvPr id="4" name="Footer Placeholder 3"/>
          <p:cNvSpPr>
            <a:spLocks noGrp="1"/>
          </p:cNvSpPr>
          <p:nvPr>
            <p:ph type="ftr" sz="quarter" idx="11"/>
          </p:nvPr>
        </p:nvSpPr>
        <p:spPr/>
        <p:txBody>
          <a:bodyPr/>
          <a:lstStyle/>
          <a:p>
            <a:endParaRPr kumimoji="1" lang="zh-CN" altLang="en-US"/>
          </a:p>
        </p:txBody>
      </p:sp>
      <p:sp>
        <p:nvSpPr>
          <p:cNvPr id="5" name="Slide Number Placeholder 4"/>
          <p:cNvSpPr>
            <a:spLocks noGrp="1"/>
          </p:cNvSpPr>
          <p:nvPr>
            <p:ph type="sldNum" sz="quarter" idx="12"/>
          </p:nvPr>
        </p:nvSpPr>
        <p:spPr/>
        <p:txBody>
          <a:bodyPr/>
          <a:lstStyle/>
          <a:p>
            <a:fld id="{A0BF7668-5A17-3843-BEAA-EACA719F5CF0}" type="slidenum">
              <a:rPr kumimoji="1" lang="zh-CN" altLang="en-US" smtClean="0"/>
            </a:fld>
            <a:endParaRPr kumimoji="1"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1F648B3-D535-3941-83F1-255C6C7DFDD1}" type="datetimeFigureOut">
              <a:rPr kumimoji="1" lang="zh-CN" altLang="en-US" smtClean="0"/>
            </a:fld>
            <a:endParaRPr kumimoji="1" lang="zh-CN" altLang="en-US"/>
          </a:p>
        </p:txBody>
      </p:sp>
      <p:sp>
        <p:nvSpPr>
          <p:cNvPr id="3" name="Footer Placeholder 2"/>
          <p:cNvSpPr>
            <a:spLocks noGrp="1"/>
          </p:cNvSpPr>
          <p:nvPr>
            <p:ph type="ftr" sz="quarter" idx="11"/>
          </p:nvPr>
        </p:nvSpPr>
        <p:spPr/>
        <p:txBody>
          <a:bodyPr/>
          <a:lstStyle/>
          <a:p>
            <a:endParaRPr kumimoji="1" lang="zh-CN" altLang="en-US"/>
          </a:p>
        </p:txBody>
      </p:sp>
      <p:sp>
        <p:nvSpPr>
          <p:cNvPr id="4" name="Slide Number Placeholder 3"/>
          <p:cNvSpPr>
            <a:spLocks noGrp="1"/>
          </p:cNvSpPr>
          <p:nvPr>
            <p:ph type="sldNum" sz="quarter" idx="12"/>
          </p:nvPr>
        </p:nvSpPr>
        <p:spPr/>
        <p:txBody>
          <a:bodyPr/>
          <a:lstStyle/>
          <a:p>
            <a:fld id="{A0BF7668-5A17-3843-BEAA-EACA719F5CF0}" type="slidenum">
              <a:rPr kumimoji="1" lang="zh-CN" altLang="en-US" smtClean="0"/>
            </a:fld>
            <a:endParaRPr kumimoji="1"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hasCustomPrompt="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
第二级
第三级
第四级
第五级</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
第二级
第三级
第四级
第五级</a:t>
            </a:r>
            <a:endParaRPr lang="en-US" dirty="0"/>
          </a:p>
        </p:txBody>
      </p:sp>
      <p:sp>
        <p:nvSpPr>
          <p:cNvPr id="5" name="Date Placeholder 4"/>
          <p:cNvSpPr>
            <a:spLocks noGrp="1"/>
          </p:cNvSpPr>
          <p:nvPr>
            <p:ph type="dt" sz="half" idx="10"/>
          </p:nvPr>
        </p:nvSpPr>
        <p:spPr/>
        <p:txBody>
          <a:bodyPr/>
          <a:lstStyle/>
          <a:p>
            <a:fld id="{51F648B3-D535-3941-83F1-255C6C7DFDD1}" type="datetimeFigureOut">
              <a:rPr kumimoji="1" lang="zh-CN" altLang="en-US" smtClean="0"/>
            </a:fld>
            <a:endParaRPr kumimoji="1" lang="zh-CN" altLang="en-US"/>
          </a:p>
        </p:txBody>
      </p:sp>
      <p:sp>
        <p:nvSpPr>
          <p:cNvPr id="6" name="Footer Placeholder 5"/>
          <p:cNvSpPr>
            <a:spLocks noGrp="1"/>
          </p:cNvSpPr>
          <p:nvPr>
            <p:ph type="ftr" sz="quarter" idx="11"/>
          </p:nvPr>
        </p:nvSpPr>
        <p:spPr/>
        <p:txBody>
          <a:bodyPr/>
          <a:lstStyle/>
          <a:p>
            <a:endParaRPr kumimoji="1" lang="zh-CN" altLang="en-US"/>
          </a:p>
        </p:txBody>
      </p:sp>
      <p:sp>
        <p:nvSpPr>
          <p:cNvPr id="7" name="Slide Number Placeholder 6"/>
          <p:cNvSpPr>
            <a:spLocks noGrp="1"/>
          </p:cNvSpPr>
          <p:nvPr>
            <p:ph type="sldNum" sz="quarter" idx="12"/>
          </p:nvPr>
        </p:nvSpPr>
        <p:spPr/>
        <p:txBody>
          <a:bodyPr/>
          <a:lstStyle/>
          <a:p>
            <a:fld id="{A0BF7668-5A17-3843-BEAA-EACA719F5CF0}" type="slidenum">
              <a:rPr kumimoji="1" lang="zh-CN" altLang="en-US" smtClean="0"/>
            </a:fld>
            <a:endParaRPr kumimoji="1"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
第二级
第三级
第四级
第五级</a:t>
            </a:r>
            <a:endParaRPr lang="en-US" dirty="0"/>
          </a:p>
        </p:txBody>
      </p:sp>
      <p:sp>
        <p:nvSpPr>
          <p:cNvPr id="5" name="Date Placeholder 4"/>
          <p:cNvSpPr>
            <a:spLocks noGrp="1"/>
          </p:cNvSpPr>
          <p:nvPr>
            <p:ph type="dt" sz="half" idx="10"/>
          </p:nvPr>
        </p:nvSpPr>
        <p:spPr/>
        <p:txBody>
          <a:bodyPr/>
          <a:lstStyle/>
          <a:p>
            <a:fld id="{51F648B3-D535-3941-83F1-255C6C7DFDD1}" type="datetimeFigureOut">
              <a:rPr kumimoji="1" lang="zh-CN" altLang="en-US" smtClean="0"/>
            </a:fld>
            <a:endParaRPr kumimoji="1" lang="zh-CN" altLang="en-US"/>
          </a:p>
        </p:txBody>
      </p:sp>
      <p:sp>
        <p:nvSpPr>
          <p:cNvPr id="6" name="Footer Placeholder 5"/>
          <p:cNvSpPr>
            <a:spLocks noGrp="1"/>
          </p:cNvSpPr>
          <p:nvPr>
            <p:ph type="ftr" sz="quarter" idx="11"/>
          </p:nvPr>
        </p:nvSpPr>
        <p:spPr/>
        <p:txBody>
          <a:bodyPr/>
          <a:lstStyle/>
          <a:p>
            <a:endParaRPr kumimoji="1" lang="zh-CN" altLang="en-US"/>
          </a:p>
        </p:txBody>
      </p:sp>
      <p:sp>
        <p:nvSpPr>
          <p:cNvPr id="7" name="Slide Number Placeholder 6"/>
          <p:cNvSpPr>
            <a:spLocks noGrp="1"/>
          </p:cNvSpPr>
          <p:nvPr>
            <p:ph type="sldNum" sz="quarter" idx="12"/>
          </p:nvPr>
        </p:nvSpPr>
        <p:spPr/>
        <p:txBody>
          <a:bodyPr/>
          <a:lstStyle/>
          <a:p>
            <a:fld id="{A0BF7668-5A17-3843-BEAA-EACA719F5CF0}" type="slidenum">
              <a:rPr kumimoji="1" lang="zh-CN" altLang="en-US" smtClean="0"/>
            </a:fld>
            <a:endParaRPr kumimoji="1"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编辑母版文本样式
第二级
第三级
第四级
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51F648B3-D535-3941-83F1-255C6C7DFDD1}" type="datetimeFigureOut">
              <a:rPr kumimoji="1" lang="zh-CN" altLang="en-US" smtClean="0"/>
            </a:fld>
            <a:endParaRPr kumimoji="1"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kumimoji="1"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0BF7668-5A17-3843-BEAA-EACA719F5CF0}"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70402020209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70402020209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70402020209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70402020209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70402020209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70402020209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70402020209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70402020209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70402020209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7.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png"/></Relationships>
</file>

<file path=ppt/slides/_rels/slide24.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9.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4.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xml"/><Relationship Id="rId1" Type="http://schemas.openxmlformats.org/officeDocument/2006/relationships/image" Target="../media/image15.pn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7.png"/><Relationship Id="rId1" Type="http://schemas.openxmlformats.org/officeDocument/2006/relationships/image" Target="../media/image16.pn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8.pn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9.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0.pn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1.pn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2.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3.pn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4.png"/></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5.pn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6.pn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7.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
          <p:cNvSpPr txBox="1"/>
          <p:nvPr/>
        </p:nvSpPr>
        <p:spPr>
          <a:xfrm>
            <a:off x="2392782" y="1923877"/>
            <a:ext cx="4734346" cy="513654"/>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kumimoji="1" lang="en-US" sz="3200" b="1" dirty="0">
                <a:latin typeface="微软雅黑" panose="020B0703020204020201" pitchFamily="34" charset="-122"/>
                <a:ea typeface="微软雅黑" panose="020B0703020204020201" pitchFamily="34" charset="-122"/>
              </a:rPr>
              <a:t>180</a:t>
            </a:r>
            <a:r>
              <a:rPr kumimoji="1" lang="zh-CN" altLang="en-US" sz="3200" b="1" dirty="0">
                <a:latin typeface="微软雅黑" panose="020B0703020204020201" pitchFamily="34" charset="-122"/>
                <a:ea typeface="微软雅黑" panose="020B0703020204020201" pitchFamily="34" charset="-122"/>
              </a:rPr>
              <a:t>分钟入门交互设计</a:t>
            </a:r>
            <a:endParaRPr kumimoji="1" lang="zh-CN" altLang="en-US" sz="3200" b="1" dirty="0">
              <a:latin typeface="微软雅黑" panose="020B0703020204020201" pitchFamily="34" charset="-122"/>
              <a:ea typeface="微软雅黑" panose="020B0703020204020201" pitchFamily="34"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
          <p:cNvSpPr txBox="1"/>
          <p:nvPr/>
        </p:nvSpPr>
        <p:spPr>
          <a:xfrm>
            <a:off x="312420" y="1361440"/>
            <a:ext cx="8686800" cy="469265"/>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r>
              <a:rPr lang="zh-CN" sz="2800">
                <a:solidFill>
                  <a:srgbClr val="6680FF"/>
                </a:solidFill>
                <a:latin typeface="微软雅黑" panose="020B0703020204020201" pitchFamily="34" charset="-122"/>
                <a:ea typeface="微软雅黑" panose="020B0703020204020201" pitchFamily="34" charset="-122"/>
                <a:sym typeface="+mn-ea"/>
              </a:rPr>
              <a:t>什么是场景？</a:t>
            </a:r>
            <a:endParaRPr kumimoji="1" lang="zh-CN" altLang="en-US" sz="2800" b="1" dirty="0">
              <a:solidFill>
                <a:srgbClr val="6680FF"/>
              </a:solidFill>
              <a:latin typeface="微软雅黑" panose="020B0703020204020201" pitchFamily="34" charset="-122"/>
              <a:ea typeface="微软雅黑" panose="020B0703020204020201" pitchFamily="34" charset="-122"/>
              <a:sym typeface="+mn-ea"/>
            </a:endParaRPr>
          </a:p>
        </p:txBody>
      </p:sp>
      <p:sp>
        <p:nvSpPr>
          <p:cNvPr id="2" name="标题 1"/>
          <p:cNvSpPr txBox="1"/>
          <p:nvPr/>
        </p:nvSpPr>
        <p:spPr>
          <a:xfrm>
            <a:off x="267970" y="314960"/>
            <a:ext cx="6476365" cy="469265"/>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kumimoji="1" lang="en-US" altLang="zh-CN" sz="2800" b="1" dirty="0">
                <a:latin typeface="微软雅黑" panose="020B0703020204020201" pitchFamily="34" charset="-122"/>
                <a:ea typeface="微软雅黑" panose="020B0703020204020201" pitchFamily="34" charset="-122"/>
              </a:rPr>
              <a:t>2.1</a:t>
            </a:r>
            <a:r>
              <a:rPr kumimoji="1" lang="zh-CN" altLang="en-US" sz="2800" b="1" dirty="0">
                <a:latin typeface="微软雅黑" panose="020B0703020204020201" pitchFamily="34" charset="-122"/>
                <a:ea typeface="微软雅黑" panose="020B0703020204020201" pitchFamily="34" charset="-122"/>
              </a:rPr>
              <a:t>：用户研究</a:t>
            </a:r>
            <a:endParaRPr kumimoji="1" lang="zh-CN" altLang="en-US" sz="2800" b="1" dirty="0">
              <a:latin typeface="微软雅黑" panose="020B0703020204020201" pitchFamily="34" charset="-122"/>
              <a:ea typeface="微软雅黑" panose="020B0703020204020201" pitchFamily="34" charset="-122"/>
            </a:endParaRPr>
          </a:p>
        </p:txBody>
      </p:sp>
      <p:sp>
        <p:nvSpPr>
          <p:cNvPr id="8" name="标题 1"/>
          <p:cNvSpPr txBox="1"/>
          <p:nvPr/>
        </p:nvSpPr>
        <p:spPr>
          <a:xfrm>
            <a:off x="267970" y="2158365"/>
            <a:ext cx="8686800" cy="469265"/>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r>
              <a:rPr lang="zh-CN" sz="1600">
                <a:solidFill>
                  <a:schemeClr val="tx1"/>
                </a:solidFill>
                <a:latin typeface="微软雅黑" panose="020B0703020204020201" pitchFamily="34" charset="-122"/>
                <a:ea typeface="微软雅黑" panose="020B0703020204020201" pitchFamily="34" charset="-122"/>
                <a:sym typeface="+mn-ea"/>
              </a:rPr>
              <a:t>交互</a:t>
            </a:r>
            <a:r>
              <a:rPr sz="1600">
                <a:solidFill>
                  <a:schemeClr val="tx1"/>
                </a:solidFill>
                <a:latin typeface="微软雅黑" panose="020B0703020204020201" pitchFamily="34" charset="-122"/>
                <a:ea typeface="微软雅黑" panose="020B0703020204020201" pitchFamily="34" charset="-122"/>
                <a:sym typeface="+mn-ea"/>
              </a:rPr>
              <a:t>设计</a:t>
            </a:r>
            <a:r>
              <a:rPr lang="zh-CN" sz="1600">
                <a:solidFill>
                  <a:schemeClr val="tx1"/>
                </a:solidFill>
                <a:latin typeface="微软雅黑" panose="020B0703020204020201" pitchFamily="34" charset="-122"/>
                <a:ea typeface="微软雅黑" panose="020B0703020204020201" pitchFamily="34" charset="-122"/>
                <a:sym typeface="+mn-ea"/>
              </a:rPr>
              <a:t>就</a:t>
            </a:r>
            <a:r>
              <a:rPr sz="1600">
                <a:solidFill>
                  <a:schemeClr val="tx1"/>
                </a:solidFill>
                <a:latin typeface="微软雅黑" panose="020B0703020204020201" pitchFamily="34" charset="-122"/>
                <a:ea typeface="微软雅黑" panose="020B0703020204020201" pitchFamily="34" charset="-122"/>
                <a:sym typeface="+mn-ea"/>
              </a:rPr>
              <a:t>是解决用户在具体场景下遇到的问题，这里的“场景”有两层指向，一种是用户在现实生活中的真实场景，另外一种是用户使用某产品时的场景</a:t>
            </a:r>
            <a:endParaRPr kumimoji="1" lang="zh-CN" altLang="en-US" sz="1600" b="1" dirty="0">
              <a:solidFill>
                <a:schemeClr val="tx1"/>
              </a:solidFill>
              <a:latin typeface="微软雅黑" panose="020B0703020204020201" pitchFamily="34" charset="-122"/>
              <a:ea typeface="微软雅黑" panose="020B0703020204020201" pitchFamily="34" charset="-122"/>
              <a:sym typeface="+mn-ea"/>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
          <p:cNvSpPr txBox="1"/>
          <p:nvPr/>
        </p:nvSpPr>
        <p:spPr>
          <a:xfrm>
            <a:off x="3068955" y="1143635"/>
            <a:ext cx="8686800" cy="469265"/>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r>
              <a:rPr lang="zh-CN" altLang="en-US" sz="2000" b="1" dirty="0">
                <a:solidFill>
                  <a:srgbClr val="6680FF"/>
                </a:solidFill>
                <a:latin typeface="微软雅黑" panose="020B0703020204020201" pitchFamily="34" charset="-122"/>
                <a:ea typeface="微软雅黑" panose="020B0703020204020201" pitchFamily="34" charset="-122"/>
                <a:sym typeface="+mn-ea"/>
              </a:rPr>
              <a:t>用户在真实场景下的设计思考</a:t>
            </a:r>
            <a:r>
              <a:rPr sz="2800">
                <a:solidFill>
                  <a:srgbClr val="6680FF"/>
                </a:solidFill>
                <a:latin typeface="微软雅黑" panose="020B0703020204020201" pitchFamily="34" charset="-122"/>
                <a:ea typeface="微软雅黑" panose="020B0703020204020201" pitchFamily="34" charset="-122"/>
                <a:sym typeface="+mn-ea"/>
              </a:rPr>
              <a:t> </a:t>
            </a:r>
            <a:endParaRPr kumimoji="1" lang="zh-CN" altLang="en-US" sz="2800" b="1" dirty="0">
              <a:solidFill>
                <a:srgbClr val="6680FF"/>
              </a:solidFill>
              <a:latin typeface="微软雅黑" panose="020B0703020204020201" pitchFamily="34" charset="-122"/>
              <a:ea typeface="微软雅黑" panose="020B0703020204020201" pitchFamily="34" charset="-122"/>
              <a:sym typeface="+mn-ea"/>
            </a:endParaRPr>
          </a:p>
        </p:txBody>
      </p:sp>
      <p:sp>
        <p:nvSpPr>
          <p:cNvPr id="2" name="标题 1"/>
          <p:cNvSpPr txBox="1"/>
          <p:nvPr/>
        </p:nvSpPr>
        <p:spPr>
          <a:xfrm>
            <a:off x="267970" y="314960"/>
            <a:ext cx="6476365" cy="469265"/>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kumimoji="1" lang="en-US" altLang="zh-CN" sz="2800" b="1" dirty="0">
                <a:latin typeface="微软雅黑" panose="020B0703020204020201" pitchFamily="34" charset="-122"/>
                <a:ea typeface="微软雅黑" panose="020B0703020204020201" pitchFamily="34" charset="-122"/>
              </a:rPr>
              <a:t>2.1</a:t>
            </a:r>
            <a:r>
              <a:rPr kumimoji="1" lang="zh-CN" altLang="en-US" sz="2800" b="1" dirty="0">
                <a:latin typeface="微软雅黑" panose="020B0703020204020201" pitchFamily="34" charset="-122"/>
                <a:ea typeface="微软雅黑" panose="020B0703020204020201" pitchFamily="34" charset="-122"/>
              </a:rPr>
              <a:t>：用户研究</a:t>
            </a:r>
            <a:endParaRPr kumimoji="1" lang="zh-CN" altLang="en-US" sz="2800" b="1" dirty="0">
              <a:latin typeface="微软雅黑" panose="020B0703020204020201" pitchFamily="34" charset="-122"/>
              <a:ea typeface="微软雅黑" panose="020B0703020204020201" pitchFamily="34" charset="-122"/>
            </a:endParaRPr>
          </a:p>
        </p:txBody>
      </p:sp>
      <p:sp>
        <p:nvSpPr>
          <p:cNvPr id="8" name="标题 1"/>
          <p:cNvSpPr txBox="1"/>
          <p:nvPr/>
        </p:nvSpPr>
        <p:spPr>
          <a:xfrm>
            <a:off x="3068955" y="3592195"/>
            <a:ext cx="5564505" cy="469265"/>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200000"/>
              </a:lnSpc>
            </a:pPr>
            <a:r>
              <a:rPr lang="zh-CN" altLang="en-US" sz="1600" dirty="0">
                <a:solidFill>
                  <a:schemeClr val="tx1"/>
                </a:solidFill>
                <a:latin typeface="微软雅黑" panose="020B0703020204020201" pitchFamily="34" charset="-122"/>
                <a:ea typeface="微软雅黑" panose="020B0703020204020201" pitchFamily="34" charset="-122"/>
                <a:sym typeface="+mn-ea"/>
              </a:rPr>
              <a:t>比如用户在昏暗环境下使用摩拜 APP 扫码用车，摩拜 APP 提供手电筒功能会根据环境光线强弱自动开启手电筒，考虑的是用户真实使用场景比如用户在昏暗环境下使用摩拜 APP 扫码用车，摩拜 APP 提供手电筒功能会根据环境光线强弱自动开启手电筒，考虑的是用户真实使用场景</a:t>
            </a:r>
            <a:endParaRPr kumimoji="1" lang="zh-CN" altLang="en-US" sz="1600" b="1" dirty="0">
              <a:solidFill>
                <a:schemeClr val="tx1"/>
              </a:solidFill>
              <a:latin typeface="微软雅黑" panose="020B0703020204020201" pitchFamily="34" charset="-122"/>
              <a:ea typeface="微软雅黑" panose="020B0703020204020201" pitchFamily="34" charset="-122"/>
              <a:sym typeface="+mn-ea"/>
            </a:endParaRPr>
          </a:p>
        </p:txBody>
      </p:sp>
      <p:pic>
        <p:nvPicPr>
          <p:cNvPr id="5" name="图片 4"/>
          <p:cNvPicPr>
            <a:picLocks noChangeAspect="1"/>
          </p:cNvPicPr>
          <p:nvPr/>
        </p:nvPicPr>
        <p:blipFill>
          <a:blip r:embed="rId1"/>
          <a:stretch>
            <a:fillRect/>
          </a:stretch>
        </p:blipFill>
        <p:spPr>
          <a:xfrm>
            <a:off x="386715" y="941070"/>
            <a:ext cx="2059305" cy="350520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
          <p:cNvSpPr txBox="1"/>
          <p:nvPr/>
        </p:nvSpPr>
        <p:spPr>
          <a:xfrm>
            <a:off x="4229100" y="1252855"/>
            <a:ext cx="8686800" cy="469265"/>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r>
              <a:rPr lang="zh-CN" altLang="en-US" sz="2000" b="1" dirty="0">
                <a:solidFill>
                  <a:srgbClr val="6680FF"/>
                </a:solidFill>
                <a:latin typeface="微软雅黑" panose="020B0703020204020201" pitchFamily="34" charset="-122"/>
                <a:ea typeface="微软雅黑" panose="020B0703020204020201" pitchFamily="34" charset="-122"/>
                <a:sym typeface="+mn-ea"/>
              </a:rPr>
              <a:t>用户使用产品时的场景设计</a:t>
            </a:r>
            <a:endParaRPr lang="zh-CN" altLang="en-US" sz="1800" b="1" dirty="0">
              <a:solidFill>
                <a:srgbClr val="6680FF"/>
              </a:solidFill>
              <a:latin typeface="微软雅黑" panose="020B0703020204020201" pitchFamily="34" charset="-122"/>
              <a:ea typeface="微软雅黑" panose="020B0703020204020201" pitchFamily="34" charset="-122"/>
              <a:sym typeface="+mn-ea"/>
            </a:endParaRPr>
          </a:p>
          <a:p>
            <a:pPr algn="l">
              <a:lnSpc>
                <a:spcPct val="150000"/>
              </a:lnSpc>
            </a:pPr>
            <a:endParaRPr kumimoji="1" lang="zh-CN" altLang="en-US" sz="1800" b="1" dirty="0">
              <a:solidFill>
                <a:srgbClr val="6680FF"/>
              </a:solidFill>
              <a:latin typeface="微软雅黑" panose="020B0703020204020201" pitchFamily="34" charset="-122"/>
              <a:ea typeface="微软雅黑" panose="020B0703020204020201" pitchFamily="34" charset="-122"/>
              <a:sym typeface="+mn-ea"/>
            </a:endParaRPr>
          </a:p>
        </p:txBody>
      </p:sp>
      <p:sp>
        <p:nvSpPr>
          <p:cNvPr id="2" name="标题 1"/>
          <p:cNvSpPr txBox="1"/>
          <p:nvPr/>
        </p:nvSpPr>
        <p:spPr>
          <a:xfrm>
            <a:off x="267970" y="314960"/>
            <a:ext cx="6476365" cy="469265"/>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kumimoji="1" lang="en-US" altLang="zh-CN" sz="2800" b="1" dirty="0">
                <a:latin typeface="微软雅黑" panose="020B0703020204020201" pitchFamily="34" charset="-122"/>
                <a:ea typeface="微软雅黑" panose="020B0703020204020201" pitchFamily="34" charset="-122"/>
              </a:rPr>
              <a:t>2.1</a:t>
            </a:r>
            <a:r>
              <a:rPr kumimoji="1" lang="zh-CN" altLang="en-US" sz="2800" b="1" dirty="0">
                <a:latin typeface="微软雅黑" panose="020B0703020204020201" pitchFamily="34" charset="-122"/>
                <a:ea typeface="微软雅黑" panose="020B0703020204020201" pitchFamily="34" charset="-122"/>
              </a:rPr>
              <a:t>：用户研究</a:t>
            </a:r>
            <a:endParaRPr kumimoji="1" lang="zh-CN" altLang="en-US" sz="2800" b="1" dirty="0">
              <a:latin typeface="微软雅黑" panose="020B0703020204020201" pitchFamily="34" charset="-122"/>
              <a:ea typeface="微软雅黑" panose="020B0703020204020201" pitchFamily="34" charset="-122"/>
            </a:endParaRPr>
          </a:p>
        </p:txBody>
      </p:sp>
      <p:sp>
        <p:nvSpPr>
          <p:cNvPr id="8" name="标题 1"/>
          <p:cNvSpPr txBox="1"/>
          <p:nvPr/>
        </p:nvSpPr>
        <p:spPr>
          <a:xfrm>
            <a:off x="4229100" y="4312920"/>
            <a:ext cx="4599305" cy="469265"/>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200000"/>
              </a:lnSpc>
            </a:pPr>
            <a:r>
              <a:rPr lang="zh-CN" altLang="en-US" sz="1600" dirty="0">
                <a:solidFill>
                  <a:schemeClr val="tx1"/>
                </a:solidFill>
                <a:latin typeface="微软雅黑" panose="020B0703020204020201" pitchFamily="34" charset="-122"/>
                <a:ea typeface="微软雅黑" panose="020B0703020204020201" pitchFamily="34" charset="-122"/>
                <a:sym typeface="+mn-ea"/>
              </a:rPr>
              <a:t>假设我们在 APP 首页首屏里，要插入登录领新人礼包的活动卡片。那么已登录的用户自动判断为老用户，不显示新人礼包活动，避免打扰用户产生落差，未登录的用户则会显示立即登录浮窗和按钮，并重点展示新人礼包活动，吸引用户进行登录和注册。引导未注册的用户领取新人红包。</a:t>
            </a:r>
            <a:endParaRPr lang="zh-CN" altLang="en-US" sz="1600" dirty="0">
              <a:solidFill>
                <a:schemeClr val="tx1"/>
              </a:solidFill>
              <a:latin typeface="微软雅黑" panose="020B0703020204020201" pitchFamily="34" charset="-122"/>
              <a:ea typeface="微软雅黑" panose="020B0703020204020201" pitchFamily="34" charset="-122"/>
              <a:sym typeface="+mn-ea"/>
            </a:endParaRPr>
          </a:p>
          <a:p>
            <a:pPr algn="l">
              <a:lnSpc>
                <a:spcPct val="200000"/>
              </a:lnSpc>
            </a:pPr>
            <a:endParaRPr lang="zh-CN" altLang="en-US" sz="1600" dirty="0">
              <a:solidFill>
                <a:schemeClr val="tx1"/>
              </a:solidFill>
              <a:latin typeface="微软雅黑" panose="020B0703020204020201" pitchFamily="34" charset="-122"/>
              <a:ea typeface="微软雅黑" panose="020B0703020204020201" pitchFamily="34" charset="-122"/>
              <a:sym typeface="+mn-ea"/>
            </a:endParaRPr>
          </a:p>
        </p:txBody>
      </p:sp>
      <p:sp>
        <p:nvSpPr>
          <p:cNvPr id="7" name="标题 1"/>
          <p:cNvSpPr txBox="1"/>
          <p:nvPr/>
        </p:nvSpPr>
        <p:spPr>
          <a:xfrm>
            <a:off x="720090" y="3902075"/>
            <a:ext cx="774065" cy="469265"/>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200000"/>
              </a:lnSpc>
            </a:pPr>
            <a:r>
              <a:rPr kumimoji="1" lang="zh-CN" altLang="en-US" sz="1600" b="1" dirty="0">
                <a:solidFill>
                  <a:schemeClr val="tx1">
                    <a:lumMod val="50000"/>
                    <a:lumOff val="50000"/>
                  </a:schemeClr>
                </a:solidFill>
                <a:latin typeface="微软雅黑" panose="020B0703020204020201" pitchFamily="34" charset="-122"/>
                <a:ea typeface="微软雅黑" panose="020B0703020204020201" pitchFamily="34" charset="-122"/>
                <a:sym typeface="+mn-ea"/>
              </a:rPr>
              <a:t>已登录</a:t>
            </a:r>
            <a:endParaRPr kumimoji="1" lang="zh-CN" altLang="en-US" sz="1600" b="1" dirty="0">
              <a:solidFill>
                <a:schemeClr val="tx1">
                  <a:lumMod val="50000"/>
                  <a:lumOff val="50000"/>
                </a:schemeClr>
              </a:solidFill>
              <a:latin typeface="微软雅黑" panose="020B0703020204020201" pitchFamily="34" charset="-122"/>
              <a:ea typeface="微软雅黑" panose="020B0703020204020201" pitchFamily="34" charset="-122"/>
              <a:sym typeface="+mn-ea"/>
            </a:endParaRPr>
          </a:p>
        </p:txBody>
      </p:sp>
      <p:sp>
        <p:nvSpPr>
          <p:cNvPr id="9" name="标题 1"/>
          <p:cNvSpPr txBox="1"/>
          <p:nvPr/>
        </p:nvSpPr>
        <p:spPr>
          <a:xfrm>
            <a:off x="2701290" y="3925570"/>
            <a:ext cx="774065" cy="469265"/>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200000"/>
              </a:lnSpc>
            </a:pPr>
            <a:r>
              <a:rPr kumimoji="1" lang="zh-CN" altLang="en-US" sz="1600" b="1" dirty="0">
                <a:solidFill>
                  <a:schemeClr val="tx1">
                    <a:lumMod val="50000"/>
                    <a:lumOff val="50000"/>
                  </a:schemeClr>
                </a:solidFill>
                <a:latin typeface="微软雅黑" panose="020B0703020204020201" pitchFamily="34" charset="-122"/>
                <a:ea typeface="微软雅黑" panose="020B0703020204020201" pitchFamily="34" charset="-122"/>
                <a:sym typeface="+mn-ea"/>
              </a:rPr>
              <a:t>未登录</a:t>
            </a:r>
            <a:endParaRPr kumimoji="1" lang="zh-CN" altLang="en-US" sz="1600" b="1" dirty="0">
              <a:solidFill>
                <a:schemeClr val="tx1">
                  <a:lumMod val="50000"/>
                  <a:lumOff val="50000"/>
                </a:schemeClr>
              </a:solidFill>
              <a:latin typeface="微软雅黑" panose="020B0703020204020201" pitchFamily="34" charset="-122"/>
              <a:ea typeface="微软雅黑" panose="020B0703020204020201" pitchFamily="34" charset="-122"/>
              <a:sym typeface="+mn-ea"/>
            </a:endParaRPr>
          </a:p>
        </p:txBody>
      </p:sp>
      <p:pic>
        <p:nvPicPr>
          <p:cNvPr id="10" name="图片 9"/>
          <p:cNvPicPr>
            <a:picLocks noChangeAspect="1"/>
          </p:cNvPicPr>
          <p:nvPr/>
        </p:nvPicPr>
        <p:blipFill>
          <a:blip r:embed="rId1"/>
          <a:stretch>
            <a:fillRect/>
          </a:stretch>
        </p:blipFill>
        <p:spPr>
          <a:xfrm>
            <a:off x="267970" y="966470"/>
            <a:ext cx="3816985" cy="2997835"/>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
          <p:cNvSpPr txBox="1"/>
          <p:nvPr/>
        </p:nvSpPr>
        <p:spPr>
          <a:xfrm>
            <a:off x="267970" y="1837690"/>
            <a:ext cx="8686800" cy="469265"/>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r>
              <a:rPr lang="zh-CN" altLang="en-US" sz="2000" b="1" dirty="0">
                <a:solidFill>
                  <a:srgbClr val="6680FF"/>
                </a:solidFill>
                <a:latin typeface="微软雅黑" panose="020B0703020204020201" pitchFamily="34" charset="-122"/>
                <a:ea typeface="微软雅黑" panose="020B0703020204020201" pitchFamily="34" charset="-122"/>
                <a:sym typeface="+mn-ea"/>
              </a:rPr>
              <a:t>目标导向的用户画像</a:t>
            </a:r>
            <a:endParaRPr lang="zh-CN" altLang="en-US" sz="2000" b="1" dirty="0">
              <a:solidFill>
                <a:srgbClr val="6680FF"/>
              </a:solidFill>
              <a:latin typeface="微软雅黑" panose="020B0703020204020201" pitchFamily="34" charset="-122"/>
              <a:ea typeface="微软雅黑" panose="020B0703020204020201" pitchFamily="34" charset="-122"/>
              <a:sym typeface="+mn-ea"/>
            </a:endParaRPr>
          </a:p>
          <a:p>
            <a:pPr algn="l">
              <a:lnSpc>
                <a:spcPct val="150000"/>
              </a:lnSpc>
            </a:pPr>
            <a:endParaRPr kumimoji="1" lang="zh-CN" altLang="en-US" sz="2000" b="1" dirty="0">
              <a:solidFill>
                <a:srgbClr val="6680FF"/>
              </a:solidFill>
              <a:latin typeface="微软雅黑" panose="020B0703020204020201" pitchFamily="34" charset="-122"/>
              <a:ea typeface="微软雅黑" panose="020B0703020204020201" pitchFamily="34" charset="-122"/>
              <a:sym typeface="+mn-ea"/>
            </a:endParaRPr>
          </a:p>
        </p:txBody>
      </p:sp>
      <p:sp>
        <p:nvSpPr>
          <p:cNvPr id="2" name="标题 1"/>
          <p:cNvSpPr txBox="1"/>
          <p:nvPr/>
        </p:nvSpPr>
        <p:spPr>
          <a:xfrm>
            <a:off x="267970" y="314960"/>
            <a:ext cx="6476365" cy="469265"/>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kumimoji="1" lang="en-US" altLang="zh-CN" sz="2800" b="1" dirty="0">
                <a:latin typeface="微软雅黑" panose="020B0703020204020201" pitchFamily="34" charset="-122"/>
                <a:ea typeface="微软雅黑" panose="020B0703020204020201" pitchFamily="34" charset="-122"/>
              </a:rPr>
              <a:t>2.2</a:t>
            </a:r>
            <a:r>
              <a:rPr kumimoji="1" lang="zh-CN" altLang="en-US" sz="2800" b="1" dirty="0">
                <a:latin typeface="微软雅黑" panose="020B0703020204020201" pitchFamily="34" charset="-122"/>
                <a:ea typeface="微软雅黑" panose="020B0703020204020201" pitchFamily="34" charset="-122"/>
              </a:rPr>
              <a:t>：用户画像</a:t>
            </a:r>
            <a:endParaRPr kumimoji="1" lang="zh-CN" altLang="en-US" sz="2800" b="1" dirty="0">
              <a:latin typeface="微软雅黑" panose="020B0703020204020201" pitchFamily="34" charset="-122"/>
              <a:ea typeface="微软雅黑" panose="020B0703020204020201" pitchFamily="34" charset="-122"/>
            </a:endParaRPr>
          </a:p>
        </p:txBody>
      </p:sp>
      <p:sp>
        <p:nvSpPr>
          <p:cNvPr id="8" name="标题 1"/>
          <p:cNvSpPr txBox="1"/>
          <p:nvPr/>
        </p:nvSpPr>
        <p:spPr>
          <a:xfrm>
            <a:off x="286385" y="2347595"/>
            <a:ext cx="8571230" cy="469265"/>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200000"/>
              </a:lnSpc>
            </a:pPr>
            <a:r>
              <a:rPr lang="zh-CN" sz="1600">
                <a:solidFill>
                  <a:schemeClr val="tx1"/>
                </a:solidFill>
                <a:latin typeface="微软雅黑" panose="020B0703020204020201" pitchFamily="34" charset="-122"/>
                <a:ea typeface="微软雅黑" panose="020B0703020204020201" pitchFamily="34" charset="-122"/>
                <a:sym typeface="+mn-ea"/>
              </a:rPr>
              <a:t>它的关注点在于「我的典型用户希望用产品做什么」。当用户为了实现自己的目标而使用你的产品和服务时，他们更喜欢怎样的流程。目标导向用户画像就是为了这个目标而创建。</a:t>
            </a:r>
            <a:endParaRPr kumimoji="1" lang="zh-CN" altLang="en-US" sz="1600" b="1" dirty="0">
              <a:solidFill>
                <a:schemeClr val="tx1"/>
              </a:solidFill>
              <a:latin typeface="微软雅黑" panose="020B0703020204020201" pitchFamily="34" charset="-122"/>
              <a:ea typeface="微软雅黑" panose="020B0703020204020201" pitchFamily="34" charset="-122"/>
              <a:sym typeface="+mn-ea"/>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
          <p:cNvSpPr txBox="1"/>
          <p:nvPr/>
        </p:nvSpPr>
        <p:spPr>
          <a:xfrm>
            <a:off x="267970" y="1588770"/>
            <a:ext cx="8686800" cy="469265"/>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r>
              <a:rPr lang="zh-CN" altLang="en-US" sz="2000" b="1" dirty="0">
                <a:solidFill>
                  <a:srgbClr val="6680FF"/>
                </a:solidFill>
                <a:latin typeface="微软雅黑" panose="020B0703020204020201" pitchFamily="34" charset="-122"/>
                <a:ea typeface="微软雅黑" panose="020B0703020204020201" pitchFamily="34" charset="-122"/>
                <a:sym typeface="+mn-ea"/>
              </a:rPr>
              <a:t>导向特征</a:t>
            </a:r>
            <a:endParaRPr lang="zh-CN" altLang="en-US" sz="2000" b="1" dirty="0">
              <a:solidFill>
                <a:schemeClr val="tx1">
                  <a:lumMod val="95000"/>
                  <a:lumOff val="5000"/>
                </a:schemeClr>
              </a:solidFill>
              <a:latin typeface="微软雅黑" panose="020B0703020204020201" pitchFamily="34" charset="-122"/>
              <a:ea typeface="微软雅黑" panose="020B0703020204020201" pitchFamily="34" charset="-122"/>
              <a:sym typeface="+mn-ea"/>
            </a:endParaRPr>
          </a:p>
          <a:p>
            <a:pPr algn="l">
              <a:lnSpc>
                <a:spcPct val="150000"/>
              </a:lnSpc>
            </a:pPr>
            <a:endParaRPr kumimoji="1" lang="zh-CN" altLang="en-US" sz="2000" b="1" dirty="0">
              <a:solidFill>
                <a:schemeClr val="tx1">
                  <a:lumMod val="50000"/>
                  <a:lumOff val="50000"/>
                </a:schemeClr>
              </a:solidFill>
              <a:latin typeface="微软雅黑" panose="020B0703020204020201" pitchFamily="34" charset="-122"/>
              <a:ea typeface="微软雅黑" panose="020B0703020204020201" pitchFamily="34" charset="-122"/>
              <a:sym typeface="+mn-ea"/>
            </a:endParaRPr>
          </a:p>
        </p:txBody>
      </p:sp>
      <p:sp>
        <p:nvSpPr>
          <p:cNvPr id="2" name="标题 1"/>
          <p:cNvSpPr txBox="1"/>
          <p:nvPr/>
        </p:nvSpPr>
        <p:spPr>
          <a:xfrm>
            <a:off x="267970" y="314960"/>
            <a:ext cx="6476365" cy="469265"/>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kumimoji="1" lang="en-US" altLang="zh-CN" sz="2800" b="1" dirty="0">
                <a:latin typeface="微软雅黑" panose="020B0703020204020201" pitchFamily="34" charset="-122"/>
                <a:ea typeface="微软雅黑" panose="020B0703020204020201" pitchFamily="34" charset="-122"/>
              </a:rPr>
              <a:t>2.2</a:t>
            </a:r>
            <a:r>
              <a:rPr kumimoji="1" lang="zh-CN" altLang="en-US" sz="2800" b="1" dirty="0">
                <a:latin typeface="微软雅黑" panose="020B0703020204020201" pitchFamily="34" charset="-122"/>
                <a:ea typeface="微软雅黑" panose="020B0703020204020201" pitchFamily="34" charset="-122"/>
              </a:rPr>
              <a:t>：用户画像</a:t>
            </a:r>
            <a:endParaRPr kumimoji="1" lang="zh-CN" altLang="en-US" sz="2800" b="1" dirty="0">
              <a:latin typeface="微软雅黑" panose="020B0703020204020201" pitchFamily="34" charset="-122"/>
              <a:ea typeface="微软雅黑" panose="020B0703020204020201" pitchFamily="34" charset="-122"/>
            </a:endParaRPr>
          </a:p>
        </p:txBody>
      </p:sp>
      <p:sp>
        <p:nvSpPr>
          <p:cNvPr id="9" name="文本框 8"/>
          <p:cNvSpPr txBox="1"/>
          <p:nvPr/>
        </p:nvSpPr>
        <p:spPr>
          <a:xfrm>
            <a:off x="250190" y="1570990"/>
            <a:ext cx="8759190" cy="2749550"/>
          </a:xfrm>
          <a:prstGeom prst="rect">
            <a:avLst/>
          </a:prstGeom>
          <a:noFill/>
        </p:spPr>
        <p:txBody>
          <a:bodyPr wrap="square" rtlCol="0">
            <a:spAutoFit/>
          </a:bodyPr>
          <a:p>
            <a:pPr>
              <a:lnSpc>
                <a:spcPct val="190000"/>
              </a:lnSpc>
            </a:pPr>
            <a:r>
              <a:rPr lang="zh-CN" sz="1600">
                <a:latin typeface="微软雅黑" panose="020B0703020204020201" pitchFamily="34" charset="-122"/>
                <a:ea typeface="微软雅黑" panose="020B0703020204020201" pitchFamily="34" charset="-122"/>
                <a:sym typeface="+mn-ea"/>
              </a:rPr>
              <a:t>1、这是关于谁的故事。核心角色具备态度，动机，目标和痛点等。</a:t>
            </a:r>
            <a:endParaRPr lang="zh-CN" sz="1600">
              <a:latin typeface="微软雅黑" panose="020B0703020204020201" pitchFamily="34" charset="-122"/>
              <a:ea typeface="微软雅黑" panose="020B0703020204020201" pitchFamily="34" charset="-122"/>
              <a:sym typeface="+mn-ea"/>
            </a:endParaRPr>
          </a:p>
          <a:p>
            <a:pPr>
              <a:lnSpc>
                <a:spcPct val="190000"/>
              </a:lnSpc>
            </a:pPr>
            <a:r>
              <a:rPr lang="zh-CN" sz="1600">
                <a:latin typeface="微软雅黑" panose="020B0703020204020201" pitchFamily="34" charset="-122"/>
                <a:ea typeface="微软雅黑" panose="020B0703020204020201" pitchFamily="34" charset="-122"/>
                <a:sym typeface="+mn-ea"/>
              </a:rPr>
              <a:t>2、定义时间，地点，以及角色的故事如何发生。情节叙述了角色的行为和事件的发生过程。</a:t>
            </a:r>
            <a:endParaRPr lang="zh-CN" sz="1600">
              <a:latin typeface="微软雅黑" panose="020B0703020204020201" pitchFamily="34" charset="-122"/>
              <a:ea typeface="微软雅黑" panose="020B0703020204020201" pitchFamily="34" charset="-122"/>
              <a:sym typeface="+mn-ea"/>
            </a:endParaRPr>
          </a:p>
          <a:p>
            <a:pPr>
              <a:lnSpc>
                <a:spcPct val="190000"/>
              </a:lnSpc>
            </a:pPr>
            <a:r>
              <a:rPr lang="zh-CN" sz="1600">
                <a:latin typeface="微软雅黑" panose="020B0703020204020201" pitchFamily="34" charset="-122"/>
                <a:ea typeface="微软雅黑" panose="020B0703020204020201" pitchFamily="34" charset="-122"/>
                <a:sym typeface="+mn-ea"/>
              </a:rPr>
              <a:t>3、描述角色需要被满足的需求和想法。目标即是角色采取行动的动机，当目标达成，故事结束。</a:t>
            </a:r>
            <a:endParaRPr lang="zh-CN" sz="1600">
              <a:latin typeface="微软雅黑" panose="020B0703020204020201" pitchFamily="34" charset="-122"/>
              <a:ea typeface="微软雅黑" panose="020B0703020204020201" pitchFamily="34" charset="-122"/>
              <a:sym typeface="+mn-ea"/>
            </a:endParaRPr>
          </a:p>
          <a:p>
            <a:pPr>
              <a:lnSpc>
                <a:spcPct val="190000"/>
              </a:lnSpc>
            </a:pPr>
            <a:r>
              <a:rPr lang="en-US" altLang="zh-CN" sz="1600">
                <a:latin typeface="微软雅黑" panose="020B0703020204020201" pitchFamily="34" charset="-122"/>
                <a:ea typeface="微软雅黑" panose="020B0703020204020201" pitchFamily="34" charset="-122"/>
                <a:sym typeface="+mn-ea"/>
              </a:rPr>
              <a:t>4</a:t>
            </a:r>
            <a:r>
              <a:rPr lang="zh-CN">
                <a:latin typeface="微软雅黑" panose="020B0703020204020201" pitchFamily="34" charset="-122"/>
                <a:ea typeface="微软雅黑" panose="020B0703020204020201" pitchFamily="34" charset="-122"/>
                <a:sym typeface="+mn-ea"/>
              </a:rPr>
              <a:t>、</a:t>
            </a:r>
            <a:r>
              <a:rPr lang="zh-CN" sz="1600">
                <a:latin typeface="微软雅黑" panose="020B0703020204020201" pitchFamily="34" charset="-122"/>
                <a:ea typeface="微软雅黑" panose="020B0703020204020201" pitchFamily="34" charset="-122"/>
                <a:sym typeface="+mn-ea"/>
              </a:rPr>
              <a:t>总结得到目标人群，行为特征，行为目的，确定模型</a:t>
            </a:r>
            <a:endParaRPr lang="zh-CN">
              <a:latin typeface="微软雅黑" panose="020B0703020204020201" pitchFamily="34" charset="-122"/>
              <a:ea typeface="微软雅黑" panose="020B0703020204020201" pitchFamily="34" charset="-122"/>
              <a:sym typeface="+mn-ea"/>
            </a:endParaRPr>
          </a:p>
          <a:p>
            <a:pPr>
              <a:lnSpc>
                <a:spcPct val="190000"/>
              </a:lnSpc>
            </a:pPr>
            <a:endParaRPr lang="zh-CN">
              <a:latin typeface="微软雅黑" panose="020B0703020204020201" pitchFamily="34" charset="-122"/>
              <a:ea typeface="微软雅黑" panose="020B0703020204020201" pitchFamily="34" charset="-122"/>
              <a:sym typeface="+mn-ea"/>
            </a:endParaRPr>
          </a:p>
          <a:p>
            <a:pPr>
              <a:lnSpc>
                <a:spcPct val="190000"/>
              </a:lnSpc>
            </a:pPr>
            <a:r>
              <a:rPr lang="zh-CN">
                <a:latin typeface="微软雅黑" panose="020B0703020204020201" pitchFamily="34" charset="-122"/>
                <a:ea typeface="微软雅黑" panose="020B0703020204020201" pitchFamily="34" charset="-122"/>
                <a:sym typeface="+mn-ea"/>
              </a:rPr>
              <a:t> </a:t>
            </a:r>
            <a:endParaRPr lang="zh-CN">
              <a:latin typeface="微软雅黑" panose="020B0703020204020201" pitchFamily="34" charset="-122"/>
              <a:ea typeface="微软雅黑" panose="020B0703020204020201" pitchFamily="34" charset="-122"/>
              <a:sym typeface="+mn-ea"/>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11499" y="615713"/>
            <a:ext cx="1980029" cy="523220"/>
          </a:xfrm>
          <a:prstGeom prst="rect">
            <a:avLst/>
          </a:prstGeom>
        </p:spPr>
        <p:txBody>
          <a:bodyPr wrap="none">
            <a:spAutoFit/>
          </a:bodyPr>
          <a:lstStyle/>
          <a:p>
            <a:r>
              <a:rPr kumimoji="1" lang="en-US" altLang="en-US" sz="2800" dirty="0">
                <a:latin typeface="微软雅黑" panose="020B0703020204020201" pitchFamily="34" charset="-122"/>
                <a:ea typeface="微软雅黑" panose="020B0703020204020201" pitchFamily="34" charset="-122"/>
              </a:rPr>
              <a:t>总结和展望</a:t>
            </a:r>
            <a:endParaRPr lang="zh-CN" altLang="en-US" sz="2800" dirty="0">
              <a:solidFill>
                <a:srgbClr val="000000"/>
              </a:solidFill>
              <a:latin typeface="微软雅黑" panose="020B0703020204020201" pitchFamily="34" charset="-122"/>
              <a:ea typeface="微软雅黑" panose="020B0703020204020201" pitchFamily="34" charset="-122"/>
            </a:endParaRPr>
          </a:p>
        </p:txBody>
      </p:sp>
      <p:sp>
        <p:nvSpPr>
          <p:cNvPr id="4" name="标题 1"/>
          <p:cNvSpPr txBox="1"/>
          <p:nvPr/>
        </p:nvSpPr>
        <p:spPr>
          <a:xfrm>
            <a:off x="729615" y="1497330"/>
            <a:ext cx="5010785" cy="517525"/>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marL="342900" indent="-342900">
              <a:buFont typeface="Arial" panose="020B0704020202090204" pitchFamily="34" charset="0"/>
              <a:buChar char="•"/>
            </a:pPr>
            <a:r>
              <a:rPr kumimoji="1" lang="zh-CN" altLang="en-US" sz="1600" dirty="0">
                <a:latin typeface="微软雅黑" panose="020B0703020204020201" pitchFamily="34" charset="-122"/>
                <a:ea typeface="微软雅黑" panose="020B0703020204020201" pitchFamily="34" charset="-122"/>
              </a:rPr>
              <a:t>基于场景导向进行用户定位和研究</a:t>
            </a:r>
            <a:endParaRPr kumimoji="1" lang="zh-CN" altLang="en-US" sz="1600" dirty="0">
              <a:latin typeface="微软雅黑" panose="020B0703020204020201" pitchFamily="34" charset="-122"/>
              <a:ea typeface="微软雅黑" panose="020B0703020204020201" pitchFamily="34" charset="-122"/>
            </a:endParaRPr>
          </a:p>
        </p:txBody>
      </p:sp>
      <p:sp>
        <p:nvSpPr>
          <p:cNvPr id="5" name="标题 1"/>
          <p:cNvSpPr txBox="1"/>
          <p:nvPr/>
        </p:nvSpPr>
        <p:spPr>
          <a:xfrm>
            <a:off x="711835" y="1819275"/>
            <a:ext cx="8484235" cy="1311910"/>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marL="342900" indent="-342900">
              <a:lnSpc>
                <a:spcPct val="220000"/>
              </a:lnSpc>
              <a:buFont typeface="Arial" panose="020B0704020202090204" pitchFamily="34" charset="0"/>
              <a:buChar char="•"/>
            </a:pPr>
            <a:r>
              <a:rPr kumimoji="1" lang="en-US" altLang="zh-CN" sz="1600" dirty="0">
                <a:latin typeface="微软雅黑" panose="020B0703020204020201" pitchFamily="34" charset="-122"/>
                <a:ea typeface="微软雅黑" panose="020B0703020204020201" pitchFamily="34" charset="-122"/>
              </a:rPr>
              <a:t>5W+1H</a:t>
            </a:r>
            <a:r>
              <a:rPr kumimoji="1" lang="zh-CN" altLang="en-US" sz="1600" dirty="0">
                <a:latin typeface="微软雅黑" panose="020B0703020204020201" pitchFamily="34" charset="-122"/>
                <a:ea typeface="微软雅黑" panose="020B0703020204020201" pitchFamily="34" charset="-122"/>
              </a:rPr>
              <a:t>原则：</a:t>
            </a:r>
            <a:r>
              <a:rPr kumimoji="1" lang="zh-CN" altLang="en-US" sz="1600" dirty="0">
                <a:solidFill>
                  <a:schemeClr val="tx1"/>
                </a:solidFill>
                <a:latin typeface="微软雅黑" panose="020B0703020204020201" pitchFamily="34" charset="-122"/>
                <a:ea typeface="微软雅黑" panose="020B0703020204020201" pitchFamily="34" charset="-122"/>
              </a:rPr>
              <a:t>什么样的人</a:t>
            </a:r>
            <a:r>
              <a:rPr sz="1600">
                <a:solidFill>
                  <a:schemeClr val="tx1"/>
                </a:solidFill>
                <a:latin typeface="微软雅黑" panose="020B0703020204020201" pitchFamily="34" charset="-122"/>
                <a:ea typeface="微软雅黑" panose="020B0703020204020201" pitchFamily="34" charset="-122"/>
                <a:sym typeface="+mn-ea"/>
              </a:rPr>
              <a:t>（who）</a:t>
            </a:r>
            <a:r>
              <a:rPr lang="zh-CN" sz="1600">
                <a:solidFill>
                  <a:schemeClr val="tx1"/>
                </a:solidFill>
                <a:latin typeface="微软雅黑" panose="020B0703020204020201" pitchFamily="34" charset="-122"/>
                <a:ea typeface="微软雅黑" panose="020B0703020204020201" pitchFamily="34" charset="-122"/>
                <a:sym typeface="+mn-ea"/>
              </a:rPr>
              <a:t>在什么时间</a:t>
            </a:r>
            <a:r>
              <a:rPr sz="1600">
                <a:solidFill>
                  <a:schemeClr val="tx1"/>
                </a:solidFill>
                <a:latin typeface="微软雅黑" panose="020B0703020204020201" pitchFamily="34" charset="-122"/>
                <a:ea typeface="微软雅黑" panose="020B0703020204020201" pitchFamily="34" charset="-122"/>
                <a:sym typeface="+mn-ea"/>
              </a:rPr>
              <a:t>（when）</a:t>
            </a:r>
            <a:r>
              <a:rPr lang="zh-CN" sz="1600">
                <a:solidFill>
                  <a:schemeClr val="tx1"/>
                </a:solidFill>
                <a:latin typeface="微软雅黑" panose="020B0703020204020201" pitchFamily="34" charset="-122"/>
                <a:ea typeface="微软雅黑" panose="020B0703020204020201" pitchFamily="34" charset="-122"/>
                <a:sym typeface="+mn-ea"/>
              </a:rPr>
              <a:t>什么地点</a:t>
            </a:r>
            <a:r>
              <a:rPr sz="1600">
                <a:solidFill>
                  <a:schemeClr val="tx1"/>
                </a:solidFill>
                <a:latin typeface="微软雅黑" panose="020B0703020204020201" pitchFamily="34" charset="-122"/>
                <a:ea typeface="微软雅黑" panose="020B0703020204020201" pitchFamily="34" charset="-122"/>
                <a:sym typeface="+mn-ea"/>
              </a:rPr>
              <a:t>地点（where）、遇到什么（what）</a:t>
            </a:r>
            <a:r>
              <a:rPr lang="zh-CN" sz="1600">
                <a:solidFill>
                  <a:schemeClr val="tx1"/>
                </a:solidFill>
                <a:latin typeface="微软雅黑" panose="020B0703020204020201" pitchFamily="34" charset="-122"/>
                <a:ea typeface="微软雅黑" panose="020B0703020204020201" pitchFamily="34" charset="-122"/>
                <a:sym typeface="+mn-ea"/>
              </a:rPr>
              <a:t>问题</a:t>
            </a:r>
            <a:r>
              <a:rPr sz="1600">
                <a:solidFill>
                  <a:schemeClr val="tx1"/>
                </a:solidFill>
                <a:latin typeface="微软雅黑" panose="020B0703020204020201" pitchFamily="34" charset="-122"/>
                <a:ea typeface="微软雅黑" panose="020B0703020204020201" pitchFamily="34" charset="-122"/>
                <a:sym typeface="+mn-ea"/>
              </a:rPr>
              <a:t>，有怎样的诉求（want），会通过什么手段（how）来满足其诉求</a:t>
            </a:r>
            <a:endParaRPr kumimoji="1" lang="zh-CN" altLang="en-US" sz="1600" dirty="0">
              <a:solidFill>
                <a:schemeClr val="tx1"/>
              </a:solidFill>
              <a:latin typeface="微软雅黑" panose="020B0703020204020201" pitchFamily="34" charset="-122"/>
              <a:ea typeface="微软雅黑" panose="020B0703020204020201" pitchFamily="34" charset="-122"/>
              <a:sym typeface="+mn-ea"/>
            </a:endParaRPr>
          </a:p>
        </p:txBody>
      </p:sp>
      <p:sp>
        <p:nvSpPr>
          <p:cNvPr id="6" name="标题 1"/>
          <p:cNvSpPr txBox="1"/>
          <p:nvPr/>
        </p:nvSpPr>
        <p:spPr>
          <a:xfrm>
            <a:off x="711835" y="2863215"/>
            <a:ext cx="8227695" cy="1124585"/>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marL="342900" indent="-342900" algn="l">
              <a:buFont typeface="Arial" panose="020B0704020202090204" pitchFamily="34" charset="0"/>
              <a:buChar char="•"/>
            </a:pPr>
            <a:r>
              <a:rPr kumimoji="1" lang="zh-CN" altLang="en-US" sz="1600" dirty="0">
                <a:latin typeface="微软雅黑" panose="020B0703020204020201" pitchFamily="34" charset="-122"/>
                <a:ea typeface="微软雅黑" panose="020B0703020204020201" pitchFamily="34" charset="-122"/>
              </a:rPr>
              <a:t>使用目标导向发进行用户画像得到：目标人群，行为特征，行为目的，确定模型</a:t>
            </a:r>
            <a:endParaRPr kumimoji="1" lang="zh-CN" altLang="en-US" sz="1600" dirty="0">
              <a:latin typeface="微软雅黑" panose="020B0703020204020201" pitchFamily="34" charset="-122"/>
              <a:ea typeface="微软雅黑" panose="020B0703020204020201" pitchFamily="34" charset="-122"/>
            </a:endParaRPr>
          </a:p>
        </p:txBody>
      </p:sp>
      <p:sp>
        <p:nvSpPr>
          <p:cNvPr id="2" name="标题 1"/>
          <p:cNvSpPr txBox="1"/>
          <p:nvPr/>
        </p:nvSpPr>
        <p:spPr>
          <a:xfrm>
            <a:off x="711835" y="3531870"/>
            <a:ext cx="8227695" cy="1124585"/>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marL="342900" indent="-342900" algn="l">
              <a:buFont typeface="Arial" panose="020B0704020202090204" pitchFamily="34" charset="0"/>
              <a:buChar char="•"/>
            </a:pPr>
            <a:r>
              <a:rPr kumimoji="1" lang="zh-CN" altLang="en-US" sz="1600" dirty="0">
                <a:latin typeface="微软雅黑" panose="020B0703020204020201" pitchFamily="34" charset="-122"/>
                <a:ea typeface="微软雅黑" panose="020B0703020204020201" pitchFamily="34" charset="-122"/>
              </a:rPr>
              <a:t>最终输出产物为：</a:t>
            </a:r>
            <a:r>
              <a:rPr kumimoji="1" lang="zh-CN" altLang="en-US" sz="1600" dirty="0">
                <a:solidFill>
                  <a:srgbClr val="6680FF"/>
                </a:solidFill>
                <a:latin typeface="微软雅黑" panose="020B0703020204020201" pitchFamily="34" charset="-122"/>
                <a:ea typeface="微软雅黑" panose="020B0703020204020201" pitchFamily="34" charset="-122"/>
              </a:rPr>
              <a:t>用户模型和使用场景</a:t>
            </a:r>
            <a:endParaRPr kumimoji="1" lang="zh-CN" altLang="en-US" sz="1600" dirty="0">
              <a:solidFill>
                <a:srgbClr val="6680FF"/>
              </a:solidFill>
              <a:latin typeface="微软雅黑" panose="020B0703020204020201" pitchFamily="34" charset="-122"/>
              <a:ea typeface="微软雅黑" panose="020B0703020204020201"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
          <p:cNvSpPr txBox="1"/>
          <p:nvPr/>
        </p:nvSpPr>
        <p:spPr>
          <a:xfrm>
            <a:off x="2051050" y="2035175"/>
            <a:ext cx="4594860" cy="469265"/>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r>
              <a:rPr kumimoji="1" lang="zh-CN" altLang="en-US" sz="2800" b="1" dirty="0">
                <a:latin typeface="微软雅黑" panose="020B0703020204020201" pitchFamily="34" charset="-122"/>
                <a:ea typeface="微软雅黑" panose="020B0703020204020201" pitchFamily="34" charset="-122"/>
              </a:rPr>
              <a:t>第三章：产品信息框架设计</a:t>
            </a:r>
            <a:endParaRPr kumimoji="1" lang="zh-CN" altLang="en-US" sz="2800" b="1" dirty="0">
              <a:latin typeface="微软雅黑" panose="020B0703020204020201" pitchFamily="34" charset="-122"/>
              <a:ea typeface="微软雅黑" panose="020B0703020204020201" pitchFamily="34"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267970" y="314960"/>
            <a:ext cx="6476365" cy="469265"/>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kumimoji="1" lang="en-US" altLang="zh-CN" sz="2800" b="1" dirty="0">
                <a:latin typeface="微软雅黑" panose="020B0703020204020201" pitchFamily="34" charset="-122"/>
                <a:ea typeface="微软雅黑" panose="020B0703020204020201" pitchFamily="34" charset="-122"/>
              </a:rPr>
              <a:t>3.1</a:t>
            </a:r>
            <a:r>
              <a:rPr kumimoji="1" lang="zh-CN" altLang="en-US" sz="2800" b="1" dirty="0">
                <a:latin typeface="微软雅黑" panose="020B0703020204020201" pitchFamily="34" charset="-122"/>
                <a:ea typeface="微软雅黑" panose="020B0703020204020201" pitchFamily="34" charset="-122"/>
              </a:rPr>
              <a:t>：竞品分析</a:t>
            </a:r>
            <a:endParaRPr kumimoji="1" lang="zh-CN" altLang="en-US" sz="2800" b="1" dirty="0">
              <a:latin typeface="微软雅黑" panose="020B0703020204020201" pitchFamily="34" charset="-122"/>
              <a:ea typeface="微软雅黑" panose="020B0703020204020201" pitchFamily="34" charset="-122"/>
            </a:endParaRPr>
          </a:p>
        </p:txBody>
      </p:sp>
      <p:grpSp>
        <p:nvGrpSpPr>
          <p:cNvPr id="4" name="组合 3"/>
          <p:cNvGrpSpPr/>
          <p:nvPr/>
        </p:nvGrpSpPr>
        <p:grpSpPr>
          <a:xfrm>
            <a:off x="979805" y="1464310"/>
            <a:ext cx="6565900" cy="847090"/>
            <a:chOff x="3494" y="1852"/>
            <a:chExt cx="10340" cy="1334"/>
          </a:xfrm>
        </p:grpSpPr>
        <p:sp>
          <p:nvSpPr>
            <p:cNvPr id="3" name="矩形 2"/>
            <p:cNvSpPr/>
            <p:nvPr/>
          </p:nvSpPr>
          <p:spPr>
            <a:xfrm>
              <a:off x="3494" y="1852"/>
              <a:ext cx="2008" cy="1334"/>
            </a:xfrm>
            <a:prstGeom prst="rect">
              <a:avLst/>
            </a:prstGeom>
            <a:solidFill>
              <a:srgbClr val="B9C5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标题 1"/>
            <p:cNvSpPr txBox="1"/>
            <p:nvPr/>
          </p:nvSpPr>
          <p:spPr>
            <a:xfrm>
              <a:off x="3745" y="2178"/>
              <a:ext cx="1883" cy="681"/>
            </a:xfrm>
            <a:prstGeom prst="rect">
              <a:avLst/>
            </a:prstGeom>
          </p:spPr>
          <p:txBody>
            <a:bodyPr vert="horz" lIns="68580" tIns="34290" rIns="68580" bIns="3429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indent="0" algn="l">
                <a:buFont typeface="Arial" panose="020B0704020202090204" pitchFamily="34" charset="0"/>
              </a:pPr>
              <a:r>
                <a:rPr kumimoji="1" lang="zh-CN" altLang="en-US" sz="1800" dirty="0">
                  <a:latin typeface="微软雅黑" panose="020B0703020204020201" pitchFamily="34" charset="-122"/>
                  <a:ea typeface="微软雅黑" panose="020B0703020204020201" pitchFamily="34" charset="-122"/>
                </a:rPr>
                <a:t>直接竞品</a:t>
              </a:r>
              <a:endParaRPr kumimoji="1" lang="zh-CN" altLang="en-US" sz="1800" dirty="0">
                <a:latin typeface="微软雅黑" panose="020B0703020204020201" pitchFamily="34" charset="-122"/>
                <a:ea typeface="微软雅黑" panose="020B0703020204020201" pitchFamily="34" charset="-122"/>
              </a:endParaRPr>
            </a:p>
          </p:txBody>
        </p:sp>
        <p:sp>
          <p:nvSpPr>
            <p:cNvPr id="12" name="矩形 11"/>
            <p:cNvSpPr/>
            <p:nvPr/>
          </p:nvSpPr>
          <p:spPr>
            <a:xfrm>
              <a:off x="7506" y="1852"/>
              <a:ext cx="2008" cy="1334"/>
            </a:xfrm>
            <a:prstGeom prst="rect">
              <a:avLst/>
            </a:prstGeom>
            <a:solidFill>
              <a:srgbClr val="B9C5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标题 1"/>
            <p:cNvSpPr txBox="1"/>
            <p:nvPr/>
          </p:nvSpPr>
          <p:spPr>
            <a:xfrm>
              <a:off x="7757" y="2178"/>
              <a:ext cx="1883" cy="681"/>
            </a:xfrm>
            <a:prstGeom prst="rect">
              <a:avLst/>
            </a:prstGeom>
          </p:spPr>
          <p:txBody>
            <a:bodyPr vert="horz" lIns="68580" tIns="34290" rIns="68580" bIns="3429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indent="0" algn="l">
                <a:buFont typeface="Arial" panose="020B0704020202090204" pitchFamily="34" charset="0"/>
              </a:pPr>
              <a:r>
                <a:rPr kumimoji="1" lang="zh-CN" altLang="en-US" sz="1800" dirty="0">
                  <a:latin typeface="微软雅黑" panose="020B0703020204020201" pitchFamily="34" charset="-122"/>
                  <a:ea typeface="微软雅黑" panose="020B0703020204020201" pitchFamily="34" charset="-122"/>
                </a:rPr>
                <a:t>间接竞品</a:t>
              </a:r>
              <a:endParaRPr kumimoji="1" lang="zh-CN" altLang="en-US" sz="1800" dirty="0">
                <a:latin typeface="微软雅黑" panose="020B0703020204020201" pitchFamily="34" charset="-122"/>
                <a:ea typeface="微软雅黑" panose="020B0703020204020201" pitchFamily="34" charset="-122"/>
              </a:endParaRPr>
            </a:p>
          </p:txBody>
        </p:sp>
        <p:sp>
          <p:nvSpPr>
            <p:cNvPr id="14" name="矩形 13"/>
            <p:cNvSpPr/>
            <p:nvPr/>
          </p:nvSpPr>
          <p:spPr>
            <a:xfrm>
              <a:off x="11700" y="1852"/>
              <a:ext cx="2008" cy="1334"/>
            </a:xfrm>
            <a:prstGeom prst="rect">
              <a:avLst/>
            </a:prstGeom>
            <a:solidFill>
              <a:srgbClr val="B9C5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标题 1"/>
            <p:cNvSpPr txBox="1"/>
            <p:nvPr/>
          </p:nvSpPr>
          <p:spPr>
            <a:xfrm>
              <a:off x="11951" y="2178"/>
              <a:ext cx="1883" cy="681"/>
            </a:xfrm>
            <a:prstGeom prst="rect">
              <a:avLst/>
            </a:prstGeom>
          </p:spPr>
          <p:txBody>
            <a:bodyPr vert="horz" lIns="68580" tIns="34290" rIns="68580" bIns="3429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indent="0" algn="l">
                <a:buFont typeface="Arial" panose="020B0704020202090204" pitchFamily="34" charset="0"/>
              </a:pPr>
              <a:r>
                <a:rPr kumimoji="1" lang="zh-CN" altLang="en-US" sz="1800" dirty="0">
                  <a:latin typeface="微软雅黑" panose="020B0703020204020201" pitchFamily="34" charset="-122"/>
                  <a:ea typeface="微软雅黑" panose="020B0703020204020201" pitchFamily="34" charset="-122"/>
                </a:rPr>
                <a:t>关联竞品</a:t>
              </a:r>
              <a:endParaRPr kumimoji="1" lang="zh-CN" altLang="en-US" sz="1800" dirty="0">
                <a:latin typeface="微软雅黑" panose="020B0703020204020201" pitchFamily="34" charset="-122"/>
                <a:ea typeface="微软雅黑" panose="020B0703020204020201" pitchFamily="34" charset="-122"/>
              </a:endParaRPr>
            </a:p>
          </p:txBody>
        </p:sp>
      </p:grpSp>
      <p:sp>
        <p:nvSpPr>
          <p:cNvPr id="16" name="文本框 15"/>
          <p:cNvSpPr txBox="1"/>
          <p:nvPr/>
        </p:nvSpPr>
        <p:spPr>
          <a:xfrm>
            <a:off x="400685" y="2430780"/>
            <a:ext cx="2361565" cy="1026160"/>
          </a:xfrm>
          <a:prstGeom prst="rect">
            <a:avLst/>
          </a:prstGeom>
          <a:noFill/>
        </p:spPr>
        <p:txBody>
          <a:bodyPr wrap="square" rtlCol="0">
            <a:spAutoFit/>
          </a:bodyPr>
          <a:p>
            <a:pPr algn="ctr">
              <a:lnSpc>
                <a:spcPct val="190000"/>
              </a:lnSpc>
            </a:pPr>
            <a:r>
              <a:rPr lang="zh-CN" sz="1600">
                <a:latin typeface="微软雅黑" panose="020B0703020204020201" pitchFamily="34" charset="-122"/>
                <a:ea typeface="微软雅黑" panose="020B0703020204020201" pitchFamily="34" charset="-122"/>
                <a:sym typeface="+mn-ea"/>
              </a:rPr>
              <a:t>战略层高度一致</a:t>
            </a:r>
            <a:endParaRPr lang="zh-CN" sz="1600">
              <a:latin typeface="微软雅黑" panose="020B0703020204020201" pitchFamily="34" charset="-122"/>
              <a:ea typeface="微软雅黑" panose="020B0703020204020201" pitchFamily="34" charset="-122"/>
              <a:sym typeface="+mn-ea"/>
            </a:endParaRPr>
          </a:p>
          <a:p>
            <a:pPr algn="ctr">
              <a:lnSpc>
                <a:spcPct val="190000"/>
              </a:lnSpc>
            </a:pPr>
            <a:r>
              <a:rPr lang="zh-CN" sz="1600">
                <a:latin typeface="微软雅黑" panose="020B0703020204020201" pitchFamily="34" charset="-122"/>
                <a:ea typeface="微软雅黑" panose="020B0703020204020201" pitchFamily="34" charset="-122"/>
                <a:sym typeface="+mn-ea"/>
              </a:rPr>
              <a:t>「 持续跟进 」</a:t>
            </a:r>
            <a:endParaRPr lang="zh-CN" sz="1600">
              <a:latin typeface="微软雅黑" panose="020B0703020204020201" pitchFamily="34" charset="-122"/>
              <a:ea typeface="微软雅黑" panose="020B0703020204020201" pitchFamily="34" charset="-122"/>
              <a:sym typeface="+mn-ea"/>
            </a:endParaRPr>
          </a:p>
        </p:txBody>
      </p:sp>
      <p:sp>
        <p:nvSpPr>
          <p:cNvPr id="17" name="文本框 16"/>
          <p:cNvSpPr txBox="1"/>
          <p:nvPr/>
        </p:nvSpPr>
        <p:spPr>
          <a:xfrm>
            <a:off x="2984500" y="2434590"/>
            <a:ext cx="2361565" cy="1493520"/>
          </a:xfrm>
          <a:prstGeom prst="rect">
            <a:avLst/>
          </a:prstGeom>
          <a:noFill/>
        </p:spPr>
        <p:txBody>
          <a:bodyPr wrap="square" rtlCol="0">
            <a:spAutoFit/>
          </a:bodyPr>
          <a:p>
            <a:pPr algn="ctr">
              <a:lnSpc>
                <a:spcPct val="190000"/>
              </a:lnSpc>
            </a:pPr>
            <a:r>
              <a:rPr lang="zh-CN" sz="1600">
                <a:latin typeface="微软雅黑" panose="020B0703020204020201" pitchFamily="34" charset="-122"/>
                <a:ea typeface="微软雅黑" panose="020B0703020204020201" pitchFamily="34" charset="-122"/>
                <a:sym typeface="+mn-ea"/>
              </a:rPr>
              <a:t>功能类型相似</a:t>
            </a:r>
            <a:endParaRPr lang="zh-CN" sz="1600">
              <a:latin typeface="微软雅黑" panose="020B0703020204020201" pitchFamily="34" charset="-122"/>
              <a:ea typeface="微软雅黑" panose="020B0703020204020201" pitchFamily="34" charset="-122"/>
              <a:sym typeface="+mn-ea"/>
            </a:endParaRPr>
          </a:p>
          <a:p>
            <a:pPr algn="ctr">
              <a:lnSpc>
                <a:spcPct val="190000"/>
              </a:lnSpc>
            </a:pPr>
            <a:r>
              <a:rPr lang="zh-CN" sz="1600">
                <a:latin typeface="微软雅黑" panose="020B0703020204020201" pitchFamily="34" charset="-122"/>
                <a:ea typeface="微软雅黑" panose="020B0703020204020201" pitchFamily="34" charset="-122"/>
                <a:sym typeface="+mn-ea"/>
              </a:rPr>
              <a:t>定期关注</a:t>
            </a:r>
            <a:endParaRPr lang="zh-CN" sz="1600">
              <a:latin typeface="微软雅黑" panose="020B0703020204020201" pitchFamily="34" charset="-122"/>
              <a:ea typeface="微软雅黑" panose="020B0703020204020201" pitchFamily="34" charset="-122"/>
              <a:sym typeface="+mn-ea"/>
            </a:endParaRPr>
          </a:p>
          <a:p>
            <a:pPr algn="ctr">
              <a:lnSpc>
                <a:spcPct val="190000"/>
              </a:lnSpc>
            </a:pPr>
            <a:r>
              <a:rPr lang="zh-CN" sz="1600">
                <a:latin typeface="微软雅黑" panose="020B0703020204020201" pitchFamily="34" charset="-122"/>
                <a:ea typeface="微软雅黑" panose="020B0703020204020201" pitchFamily="34" charset="-122"/>
                <a:sym typeface="+mn-ea"/>
              </a:rPr>
              <a:t>「 大版本改版跟进 」 </a:t>
            </a:r>
            <a:endParaRPr lang="zh-CN" sz="1600">
              <a:latin typeface="微软雅黑" panose="020B0703020204020201" pitchFamily="34" charset="-122"/>
              <a:ea typeface="微软雅黑" panose="020B0703020204020201" pitchFamily="34" charset="-122"/>
              <a:sym typeface="+mn-ea"/>
            </a:endParaRPr>
          </a:p>
        </p:txBody>
      </p:sp>
      <p:sp>
        <p:nvSpPr>
          <p:cNvPr id="18" name="文本框 17"/>
          <p:cNvSpPr txBox="1"/>
          <p:nvPr/>
        </p:nvSpPr>
        <p:spPr>
          <a:xfrm>
            <a:off x="5722620" y="2406650"/>
            <a:ext cx="2361565" cy="1493520"/>
          </a:xfrm>
          <a:prstGeom prst="rect">
            <a:avLst/>
          </a:prstGeom>
          <a:noFill/>
        </p:spPr>
        <p:txBody>
          <a:bodyPr wrap="square" rtlCol="0">
            <a:spAutoFit/>
          </a:bodyPr>
          <a:p>
            <a:pPr algn="ctr">
              <a:lnSpc>
                <a:spcPct val="190000"/>
              </a:lnSpc>
            </a:pPr>
            <a:r>
              <a:rPr lang="zh-CN" sz="1600">
                <a:latin typeface="微软雅黑" panose="020B0703020204020201" pitchFamily="34" charset="-122"/>
                <a:ea typeface="微软雅黑" panose="020B0703020204020201" pitchFamily="34" charset="-122"/>
                <a:sym typeface="+mn-ea"/>
              </a:rPr>
              <a:t>体验层相似</a:t>
            </a:r>
            <a:endParaRPr lang="zh-CN" sz="1600">
              <a:latin typeface="微软雅黑" panose="020B0703020204020201" pitchFamily="34" charset="-122"/>
              <a:ea typeface="微软雅黑" panose="020B0703020204020201" pitchFamily="34" charset="-122"/>
              <a:sym typeface="+mn-ea"/>
            </a:endParaRPr>
          </a:p>
          <a:p>
            <a:pPr algn="ctr">
              <a:lnSpc>
                <a:spcPct val="190000"/>
              </a:lnSpc>
            </a:pPr>
            <a:r>
              <a:rPr lang="zh-CN" sz="1600">
                <a:latin typeface="微软雅黑" panose="020B0703020204020201" pitchFamily="34" charset="-122"/>
                <a:ea typeface="微软雅黑" panose="020B0703020204020201" pitchFamily="34" charset="-122"/>
                <a:sym typeface="+mn-ea"/>
              </a:rPr>
              <a:t>体验层行业标杆</a:t>
            </a:r>
            <a:endParaRPr lang="zh-CN" sz="1600">
              <a:latin typeface="微软雅黑" panose="020B0703020204020201" pitchFamily="34" charset="-122"/>
              <a:ea typeface="微软雅黑" panose="020B0703020204020201" pitchFamily="34" charset="-122"/>
              <a:sym typeface="+mn-ea"/>
            </a:endParaRPr>
          </a:p>
          <a:p>
            <a:pPr algn="ctr">
              <a:lnSpc>
                <a:spcPct val="190000"/>
              </a:lnSpc>
            </a:pPr>
            <a:r>
              <a:rPr lang="zh-CN" sz="1600">
                <a:latin typeface="微软雅黑" panose="020B0703020204020201" pitchFamily="34" charset="-122"/>
                <a:ea typeface="微软雅黑" panose="020B0703020204020201" pitchFamily="34" charset="-122"/>
                <a:sym typeface="+mn-ea"/>
              </a:rPr>
              <a:t>「 定期梳理 」 </a:t>
            </a:r>
            <a:endParaRPr lang="zh-CN" sz="1600">
              <a:latin typeface="微软雅黑" panose="020B0703020204020201" pitchFamily="34" charset="-122"/>
              <a:ea typeface="微软雅黑" panose="020B0703020204020201" pitchFamily="34" charset="-122"/>
              <a:sym typeface="+mn-ea"/>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267970" y="314960"/>
            <a:ext cx="6476365" cy="469265"/>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kumimoji="1" lang="en-US" altLang="zh-CN" sz="2800" b="1" dirty="0">
                <a:latin typeface="微软雅黑" panose="020B0703020204020201" pitchFamily="34" charset="-122"/>
                <a:ea typeface="微软雅黑" panose="020B0703020204020201" pitchFamily="34" charset="-122"/>
              </a:rPr>
              <a:t>3.2</a:t>
            </a:r>
            <a:r>
              <a:rPr kumimoji="1" lang="zh-CN" altLang="en-US" sz="2800" b="1" dirty="0">
                <a:latin typeface="微软雅黑" panose="020B0703020204020201" pitchFamily="34" charset="-122"/>
                <a:ea typeface="微软雅黑" panose="020B0703020204020201" pitchFamily="34" charset="-122"/>
              </a:rPr>
              <a:t>：竞品分析的目标</a:t>
            </a:r>
            <a:endParaRPr kumimoji="1" lang="zh-CN" altLang="en-US" sz="2800" b="1" dirty="0">
              <a:latin typeface="微软雅黑" panose="020B0703020204020201" pitchFamily="34" charset="-122"/>
              <a:ea typeface="微软雅黑" panose="020B0703020204020201" pitchFamily="34" charset="-122"/>
            </a:endParaRPr>
          </a:p>
        </p:txBody>
      </p:sp>
      <p:pic>
        <p:nvPicPr>
          <p:cNvPr id="5" name="图片 4"/>
          <p:cNvPicPr>
            <a:picLocks noChangeAspect="1"/>
          </p:cNvPicPr>
          <p:nvPr/>
        </p:nvPicPr>
        <p:blipFill>
          <a:blip r:embed="rId1"/>
          <a:stretch>
            <a:fillRect/>
          </a:stretch>
        </p:blipFill>
        <p:spPr>
          <a:xfrm>
            <a:off x="187960" y="989965"/>
            <a:ext cx="3873500" cy="3298825"/>
          </a:xfrm>
          <a:prstGeom prst="rect">
            <a:avLst/>
          </a:prstGeom>
        </p:spPr>
      </p:pic>
      <p:sp>
        <p:nvSpPr>
          <p:cNvPr id="7" name="文本框 6"/>
          <p:cNvSpPr txBox="1"/>
          <p:nvPr/>
        </p:nvSpPr>
        <p:spPr>
          <a:xfrm>
            <a:off x="4147185" y="1140460"/>
            <a:ext cx="4947920" cy="3538220"/>
          </a:xfrm>
          <a:prstGeom prst="rect">
            <a:avLst/>
          </a:prstGeom>
          <a:noFill/>
        </p:spPr>
        <p:txBody>
          <a:bodyPr wrap="square" rtlCol="0">
            <a:spAutoFit/>
          </a:bodyPr>
          <a:p>
            <a:r>
              <a:rPr lang="zh-CN" altLang="en-US" sz="1600">
                <a:solidFill>
                  <a:srgbClr val="6680FF"/>
                </a:solidFill>
              </a:rPr>
              <a:t>战略层：</a:t>
            </a:r>
            <a:r>
              <a:rPr lang="zh-CN" altLang="en-US" sz="1600"/>
              <a:t>产品目的，用户需求，经营者和用户想从产品得到什么。</a:t>
            </a:r>
            <a:endParaRPr lang="zh-CN" altLang="en-US" sz="1600"/>
          </a:p>
          <a:p>
            <a:endParaRPr lang="zh-CN" altLang="en-US" sz="1600"/>
          </a:p>
          <a:p>
            <a:r>
              <a:rPr lang="zh-CN" altLang="en-US" sz="1600">
                <a:solidFill>
                  <a:srgbClr val="6680FF"/>
                </a:solidFill>
              </a:rPr>
              <a:t>范围层：</a:t>
            </a:r>
            <a:r>
              <a:rPr lang="zh-CN" altLang="en-US" sz="1600"/>
              <a:t>规格功能，某个功能是否应该成为该产品的功能之一，各种功能的组合方式是什么样的。</a:t>
            </a:r>
            <a:endParaRPr lang="zh-CN" altLang="en-US" sz="1600"/>
          </a:p>
          <a:p>
            <a:endParaRPr lang="zh-CN" altLang="en-US" sz="1600"/>
          </a:p>
          <a:p>
            <a:r>
              <a:rPr lang="zh-CN" altLang="en-US" sz="1600">
                <a:solidFill>
                  <a:srgbClr val="6680FF"/>
                </a:solidFill>
              </a:rPr>
              <a:t>结构层：</a:t>
            </a:r>
            <a:r>
              <a:rPr lang="zh-CN" altLang="en-US" sz="1600"/>
              <a:t>流程结构，用户如何到达某个页面，并且他们走完流程之后能去哪儿。</a:t>
            </a:r>
            <a:endParaRPr lang="zh-CN" altLang="en-US" sz="1600"/>
          </a:p>
          <a:p>
            <a:endParaRPr lang="zh-CN" altLang="en-US" sz="1600"/>
          </a:p>
          <a:p>
            <a:r>
              <a:rPr lang="zh-CN" altLang="en-US" sz="1600">
                <a:solidFill>
                  <a:srgbClr val="6680FF"/>
                </a:solidFill>
              </a:rPr>
              <a:t>框架层：</a:t>
            </a:r>
            <a:r>
              <a:rPr lang="zh-CN" altLang="en-US" sz="1600"/>
              <a:t>页面布局，按钮，表格和文本区域的位置，是否达到这些元素的最大效果。</a:t>
            </a:r>
            <a:endParaRPr lang="zh-CN" altLang="en-US" sz="1600"/>
          </a:p>
          <a:p>
            <a:endParaRPr lang="zh-CN" altLang="en-US" sz="1600"/>
          </a:p>
          <a:p>
            <a:r>
              <a:rPr lang="zh-CN" altLang="en-US" sz="1600">
                <a:solidFill>
                  <a:srgbClr val="6680FF"/>
                </a:solidFill>
              </a:rPr>
              <a:t>表现层：</a:t>
            </a:r>
            <a:r>
              <a:rPr lang="zh-CN" altLang="en-US" sz="1600"/>
              <a:t>视觉设计，产品图片，文字的表现样式、交互形式。</a:t>
            </a:r>
            <a:endParaRPr lang="zh-CN" altLang="en-US" sz="160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267970" y="314960"/>
            <a:ext cx="6476365" cy="469265"/>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kumimoji="1" lang="en-US" altLang="zh-CN" sz="2800" b="1" dirty="0">
                <a:latin typeface="微软雅黑" panose="020B0703020204020201" pitchFamily="34" charset="-122"/>
                <a:ea typeface="微软雅黑" panose="020B0703020204020201" pitchFamily="34" charset="-122"/>
              </a:rPr>
              <a:t>3.2</a:t>
            </a:r>
            <a:r>
              <a:rPr kumimoji="1" lang="zh-CN" altLang="en-US" sz="2800" b="1" dirty="0">
                <a:latin typeface="微软雅黑" panose="020B0703020204020201" pitchFamily="34" charset="-122"/>
                <a:ea typeface="微软雅黑" panose="020B0703020204020201" pitchFamily="34" charset="-122"/>
              </a:rPr>
              <a:t>：竞品分析的方法</a:t>
            </a:r>
            <a:endParaRPr kumimoji="1" lang="zh-CN" altLang="en-US" sz="2800" b="1" dirty="0">
              <a:latin typeface="微软雅黑" panose="020B0703020204020201" pitchFamily="34" charset="-122"/>
              <a:ea typeface="微软雅黑" panose="020B0703020204020201" pitchFamily="34" charset="-122"/>
            </a:endParaRPr>
          </a:p>
        </p:txBody>
      </p:sp>
      <p:grpSp>
        <p:nvGrpSpPr>
          <p:cNvPr id="4" name="组合 3"/>
          <p:cNvGrpSpPr/>
          <p:nvPr/>
        </p:nvGrpSpPr>
        <p:grpSpPr>
          <a:xfrm>
            <a:off x="465455" y="2239645"/>
            <a:ext cx="5625465" cy="461645"/>
            <a:chOff x="2923" y="3302"/>
            <a:chExt cx="8859" cy="727"/>
          </a:xfrm>
        </p:grpSpPr>
        <p:sp>
          <p:nvSpPr>
            <p:cNvPr id="3" name="矩形 2"/>
            <p:cNvSpPr/>
            <p:nvPr/>
          </p:nvSpPr>
          <p:spPr>
            <a:xfrm>
              <a:off x="2923" y="3366"/>
              <a:ext cx="2008" cy="663"/>
            </a:xfrm>
            <a:prstGeom prst="rect">
              <a:avLst/>
            </a:prstGeom>
            <a:solidFill>
              <a:srgbClr val="B9C5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标题 1"/>
            <p:cNvSpPr txBox="1"/>
            <p:nvPr/>
          </p:nvSpPr>
          <p:spPr>
            <a:xfrm>
              <a:off x="3014" y="3302"/>
              <a:ext cx="1883" cy="681"/>
            </a:xfrm>
            <a:prstGeom prst="rect">
              <a:avLst/>
            </a:prstGeom>
          </p:spPr>
          <p:txBody>
            <a:bodyPr vert="horz" lIns="68580" tIns="34290" rIns="68580" bIns="34290" rtlCol="0" anchor="b">
              <a:normAutofit fontScale="9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indent="0" algn="l">
                <a:buFont typeface="Arial" panose="020B0704020202090204" pitchFamily="34" charset="0"/>
              </a:pPr>
              <a:r>
                <a:rPr kumimoji="1" lang="zh-CN" altLang="en-US" sz="1800" dirty="0">
                  <a:latin typeface="微软雅黑" panose="020B0703020204020201" pitchFamily="34" charset="-122"/>
                  <a:ea typeface="微软雅黑" panose="020B0703020204020201" pitchFamily="34" charset="-122"/>
                </a:rPr>
                <a:t>从功能层面</a:t>
              </a:r>
              <a:endParaRPr kumimoji="1" lang="zh-CN" altLang="en-US" sz="1800" dirty="0">
                <a:latin typeface="微软雅黑" panose="020B0703020204020201" pitchFamily="34" charset="-122"/>
                <a:ea typeface="微软雅黑" panose="020B0703020204020201" pitchFamily="34" charset="-122"/>
              </a:endParaRPr>
            </a:p>
          </p:txBody>
        </p:sp>
        <p:sp>
          <p:nvSpPr>
            <p:cNvPr id="12" name="矩形 11"/>
            <p:cNvSpPr/>
            <p:nvPr/>
          </p:nvSpPr>
          <p:spPr>
            <a:xfrm>
              <a:off x="9774" y="3346"/>
              <a:ext cx="2008" cy="669"/>
            </a:xfrm>
            <a:prstGeom prst="rect">
              <a:avLst/>
            </a:prstGeom>
            <a:solidFill>
              <a:srgbClr val="B9C5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标题 1"/>
            <p:cNvSpPr txBox="1"/>
            <p:nvPr/>
          </p:nvSpPr>
          <p:spPr>
            <a:xfrm>
              <a:off x="9864" y="3302"/>
              <a:ext cx="1883" cy="681"/>
            </a:xfrm>
            <a:prstGeom prst="rect">
              <a:avLst/>
            </a:prstGeom>
          </p:spPr>
          <p:txBody>
            <a:bodyPr vert="horz" lIns="68580" tIns="34290" rIns="68580" bIns="34290" rtlCol="0" anchor="b">
              <a:normAutofit fontScale="9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indent="0" algn="l">
                <a:buFont typeface="Arial" panose="020B0704020202090204" pitchFamily="34" charset="0"/>
              </a:pPr>
              <a:r>
                <a:rPr kumimoji="1" lang="zh-CN" altLang="en-US" sz="1800" dirty="0">
                  <a:latin typeface="微软雅黑" panose="020B0703020204020201" pitchFamily="34" charset="-122"/>
                  <a:ea typeface="微软雅黑" panose="020B0703020204020201" pitchFamily="34" charset="-122"/>
                </a:rPr>
                <a:t>从体验层面</a:t>
              </a:r>
              <a:endParaRPr kumimoji="1" lang="zh-CN" altLang="en-US" sz="1800" dirty="0">
                <a:latin typeface="微软雅黑" panose="020B0703020204020201" pitchFamily="34" charset="-122"/>
                <a:ea typeface="微软雅黑" panose="020B0703020204020201" pitchFamily="34" charset="-122"/>
              </a:endParaRPr>
            </a:p>
          </p:txBody>
        </p:sp>
      </p:grpSp>
      <p:sp>
        <p:nvSpPr>
          <p:cNvPr id="8" name="标题 1"/>
          <p:cNvSpPr>
            <a:spLocks noGrp="1"/>
          </p:cNvSpPr>
          <p:nvPr>
            <p:ph type="ctrTitle" idx="4294967295"/>
          </p:nvPr>
        </p:nvSpPr>
        <p:spPr>
          <a:xfrm>
            <a:off x="1888490" y="1845310"/>
            <a:ext cx="2136775" cy="421005"/>
          </a:xfrm>
        </p:spPr>
        <p:txBody>
          <a:bodyPr>
            <a:normAutofit/>
          </a:bodyPr>
          <a:p>
            <a:pPr marL="342900" indent="-342900" algn="l">
              <a:buFont typeface="Arial" panose="020B0704020202090204" pitchFamily="34" charset="0"/>
              <a:buChar char="•"/>
            </a:pPr>
            <a:r>
              <a:rPr kumimoji="1" lang="zh-CN" altLang="en-US" sz="1600" dirty="0">
                <a:latin typeface="微软雅黑" panose="020B0703020204020201" pitchFamily="34" charset="-122"/>
                <a:ea typeface="微软雅黑" panose="020B0703020204020201" pitchFamily="34" charset="-122"/>
              </a:rPr>
              <a:t>功能框架梳理</a:t>
            </a:r>
            <a:endParaRPr kumimoji="1" lang="zh-CN" altLang="en-US" sz="1600" dirty="0">
              <a:latin typeface="微软雅黑" panose="020B0703020204020201" pitchFamily="34" charset="-122"/>
              <a:ea typeface="微软雅黑" panose="020B0703020204020201" pitchFamily="34" charset="-122"/>
            </a:endParaRPr>
          </a:p>
        </p:txBody>
      </p:sp>
      <p:sp>
        <p:nvSpPr>
          <p:cNvPr id="9" name="标题 1"/>
          <p:cNvSpPr>
            <a:spLocks noGrp="1"/>
          </p:cNvSpPr>
          <p:nvPr/>
        </p:nvSpPr>
        <p:spPr>
          <a:xfrm>
            <a:off x="1888490" y="2280285"/>
            <a:ext cx="2136775" cy="421005"/>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marL="342900" indent="-342900" algn="l">
              <a:buFont typeface="Arial" panose="020B0704020202090204" pitchFamily="34" charset="0"/>
              <a:buChar char="•"/>
            </a:pPr>
            <a:r>
              <a:rPr kumimoji="1" lang="zh-CN" altLang="en-US" sz="1600" dirty="0">
                <a:latin typeface="微软雅黑" panose="020B0703020204020201" pitchFamily="34" charset="-122"/>
                <a:ea typeface="微软雅黑" panose="020B0703020204020201" pitchFamily="34" charset="-122"/>
              </a:rPr>
              <a:t>产品版本迭代</a:t>
            </a:r>
            <a:endParaRPr kumimoji="1" lang="zh-CN" altLang="en-US" sz="1600" dirty="0">
              <a:latin typeface="微软雅黑" panose="020B0703020204020201" pitchFamily="34" charset="-122"/>
              <a:ea typeface="微软雅黑" panose="020B0703020204020201" pitchFamily="34" charset="-122"/>
            </a:endParaRPr>
          </a:p>
        </p:txBody>
      </p:sp>
      <p:sp>
        <p:nvSpPr>
          <p:cNvPr id="10" name="标题 1"/>
          <p:cNvSpPr>
            <a:spLocks noGrp="1"/>
          </p:cNvSpPr>
          <p:nvPr/>
        </p:nvSpPr>
        <p:spPr>
          <a:xfrm>
            <a:off x="1888490" y="2690495"/>
            <a:ext cx="2136775" cy="421005"/>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marL="342900" indent="-342900" algn="l">
              <a:buFont typeface="Arial" panose="020B0704020202090204" pitchFamily="34" charset="0"/>
              <a:buChar char="•"/>
            </a:pPr>
            <a:r>
              <a:rPr kumimoji="1" lang="zh-CN" altLang="en-US" sz="1600" dirty="0">
                <a:latin typeface="微软雅黑" panose="020B0703020204020201" pitchFamily="34" charset="-122"/>
                <a:ea typeface="微软雅黑" panose="020B0703020204020201" pitchFamily="34" charset="-122"/>
              </a:rPr>
              <a:t>产品功能对比</a:t>
            </a:r>
            <a:endParaRPr kumimoji="1" lang="zh-CN" altLang="en-US" sz="1600" dirty="0">
              <a:latin typeface="微软雅黑" panose="020B0703020204020201" pitchFamily="34" charset="-122"/>
              <a:ea typeface="微软雅黑" panose="020B0703020204020201" pitchFamily="34" charset="-122"/>
            </a:endParaRPr>
          </a:p>
        </p:txBody>
      </p:sp>
      <p:sp>
        <p:nvSpPr>
          <p:cNvPr id="11" name="标题 1"/>
          <p:cNvSpPr>
            <a:spLocks noGrp="1"/>
          </p:cNvSpPr>
          <p:nvPr/>
        </p:nvSpPr>
        <p:spPr>
          <a:xfrm>
            <a:off x="6231890" y="1482090"/>
            <a:ext cx="2315210" cy="546100"/>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marL="342900" indent="-342900" algn="l">
              <a:buFont typeface="Arial" panose="020B0704020202090204" pitchFamily="34" charset="0"/>
              <a:buChar char="•"/>
            </a:pPr>
            <a:r>
              <a:rPr kumimoji="1" lang="zh-CN" altLang="en-US" sz="1600" dirty="0">
                <a:latin typeface="微软雅黑" panose="020B0703020204020201" pitchFamily="34" charset="-122"/>
                <a:ea typeface="微软雅黑" panose="020B0703020204020201" pitchFamily="34" charset="-122"/>
              </a:rPr>
              <a:t>用户体验流程分析</a:t>
            </a:r>
            <a:endParaRPr kumimoji="1" lang="zh-CN" altLang="en-US" sz="1600" dirty="0">
              <a:latin typeface="微软雅黑" panose="020B0703020204020201" pitchFamily="34" charset="-122"/>
              <a:ea typeface="微软雅黑" panose="020B0703020204020201" pitchFamily="34" charset="-122"/>
            </a:endParaRPr>
          </a:p>
        </p:txBody>
      </p:sp>
      <p:sp>
        <p:nvSpPr>
          <p:cNvPr id="16" name="标题 1"/>
          <p:cNvSpPr>
            <a:spLocks noGrp="1"/>
          </p:cNvSpPr>
          <p:nvPr/>
        </p:nvSpPr>
        <p:spPr>
          <a:xfrm>
            <a:off x="6231890" y="2006600"/>
            <a:ext cx="2412365" cy="492125"/>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marL="342900" indent="-342900" algn="l">
              <a:buFont typeface="Arial" panose="020B0704020202090204" pitchFamily="34" charset="0"/>
              <a:buChar char="•"/>
            </a:pPr>
            <a:r>
              <a:rPr kumimoji="1" lang="zh-CN" altLang="en-US" sz="1600" dirty="0">
                <a:latin typeface="微软雅黑" panose="020B0703020204020201" pitchFamily="34" charset="-122"/>
                <a:ea typeface="微软雅黑" panose="020B0703020204020201" pitchFamily="34" charset="-122"/>
              </a:rPr>
              <a:t>产品功能流程分析</a:t>
            </a:r>
            <a:endParaRPr kumimoji="1" lang="zh-CN" altLang="en-US" sz="1600" dirty="0">
              <a:latin typeface="微软雅黑" panose="020B0703020204020201" pitchFamily="34" charset="-122"/>
              <a:ea typeface="微软雅黑" panose="020B0703020204020201" pitchFamily="34" charset="-122"/>
            </a:endParaRPr>
          </a:p>
        </p:txBody>
      </p:sp>
      <p:sp>
        <p:nvSpPr>
          <p:cNvPr id="17" name="标题 1"/>
          <p:cNvSpPr>
            <a:spLocks noGrp="1"/>
          </p:cNvSpPr>
          <p:nvPr/>
        </p:nvSpPr>
        <p:spPr>
          <a:xfrm>
            <a:off x="6231890" y="2457450"/>
            <a:ext cx="2136775" cy="421005"/>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marL="342900" indent="-342900" algn="l">
              <a:buFont typeface="Arial" panose="020B0704020202090204" pitchFamily="34" charset="0"/>
              <a:buChar char="•"/>
            </a:pPr>
            <a:r>
              <a:rPr kumimoji="1" lang="zh-CN" altLang="en-US" sz="1600" dirty="0">
                <a:latin typeface="微软雅黑" panose="020B0703020204020201" pitchFamily="34" charset="-122"/>
                <a:ea typeface="微软雅黑" panose="020B0703020204020201" pitchFamily="34" charset="-122"/>
              </a:rPr>
              <a:t>视觉表现分析</a:t>
            </a:r>
            <a:endParaRPr kumimoji="1" lang="zh-CN" altLang="en-US" sz="1600" dirty="0">
              <a:latin typeface="微软雅黑" panose="020B0703020204020201" pitchFamily="34" charset="-122"/>
              <a:ea typeface="微软雅黑" panose="020B0703020204020201" pitchFamily="34" charset="-122"/>
            </a:endParaRPr>
          </a:p>
        </p:txBody>
      </p:sp>
      <p:sp>
        <p:nvSpPr>
          <p:cNvPr id="18" name="标题 1"/>
          <p:cNvSpPr>
            <a:spLocks noGrp="1"/>
          </p:cNvSpPr>
          <p:nvPr/>
        </p:nvSpPr>
        <p:spPr>
          <a:xfrm>
            <a:off x="6231890" y="2878455"/>
            <a:ext cx="2136775" cy="421005"/>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marL="342900" indent="-342900" algn="l">
              <a:buFont typeface="Arial" panose="020B0704020202090204" pitchFamily="34" charset="0"/>
              <a:buChar char="•"/>
            </a:pPr>
            <a:r>
              <a:rPr kumimoji="1" lang="zh-CN" altLang="en-US" sz="1600" dirty="0">
                <a:latin typeface="微软雅黑" panose="020B0703020204020201" pitchFamily="34" charset="-122"/>
                <a:ea typeface="微软雅黑" panose="020B0703020204020201" pitchFamily="34" charset="-122"/>
              </a:rPr>
              <a:t>用户反馈分析</a:t>
            </a:r>
            <a:endParaRPr kumimoji="1" lang="zh-CN" altLang="en-US" sz="1600" dirty="0">
              <a:latin typeface="微软雅黑" panose="020B0703020204020201" pitchFamily="34" charset="-122"/>
              <a:ea typeface="微软雅黑" panose="020B0703020204020201" pitchFamily="34"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a:spLocks noGrp="1"/>
          </p:cNvSpPr>
          <p:nvPr>
            <p:ph type="ctrTitle" idx="4294967295"/>
          </p:nvPr>
        </p:nvSpPr>
        <p:spPr>
          <a:xfrm>
            <a:off x="667546" y="1916284"/>
            <a:ext cx="3259476" cy="421137"/>
          </a:xfrm>
        </p:spPr>
        <p:txBody>
          <a:bodyPr>
            <a:normAutofit/>
          </a:bodyPr>
          <a:lstStyle/>
          <a:p>
            <a:pPr marL="342900" indent="-342900" algn="l">
              <a:buFont typeface="Arial" panose="020B0704020202090204" pitchFamily="34" charset="0"/>
              <a:buChar char="•"/>
            </a:pPr>
            <a:r>
              <a:rPr kumimoji="1" lang="zh-CN" altLang="en-US" sz="2000" dirty="0">
                <a:latin typeface="微软雅黑" panose="020B0703020204020201" pitchFamily="34" charset="-122"/>
                <a:ea typeface="微软雅黑" panose="020B0703020204020201" pitchFamily="34" charset="-122"/>
              </a:rPr>
              <a:t>课程介绍</a:t>
            </a:r>
            <a:endParaRPr kumimoji="1" lang="zh-CN" altLang="en-US" sz="2000" dirty="0">
              <a:latin typeface="微软雅黑" panose="020B0703020204020201" pitchFamily="34" charset="-122"/>
              <a:ea typeface="微软雅黑" panose="020B0703020204020201" pitchFamily="34" charset="-122"/>
            </a:endParaRPr>
          </a:p>
        </p:txBody>
      </p:sp>
      <p:sp>
        <p:nvSpPr>
          <p:cNvPr id="5" name="标题 1"/>
          <p:cNvSpPr txBox="1"/>
          <p:nvPr/>
        </p:nvSpPr>
        <p:spPr>
          <a:xfrm>
            <a:off x="667546" y="2612294"/>
            <a:ext cx="3031865" cy="432146"/>
          </a:xfrm>
          <a:prstGeom prst="rect">
            <a:avLst/>
          </a:prstGeom>
        </p:spPr>
        <p:txBody>
          <a:bodyPr vert="horz" lIns="68580" tIns="34290" rIns="68580" bIns="3429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342900" indent="-342900" algn="l">
              <a:buFont typeface="Arial" panose="020B0704020202090204" pitchFamily="34" charset="0"/>
              <a:buChar char="•"/>
            </a:pPr>
            <a:r>
              <a:rPr kumimoji="1" lang="zh-CN" altLang="en-US" sz="2000" dirty="0">
                <a:latin typeface="微软雅黑" panose="020B0703020204020201" pitchFamily="34" charset="-122"/>
                <a:ea typeface="微软雅黑" panose="020B0703020204020201" pitchFamily="34" charset="-122"/>
              </a:rPr>
              <a:t>用户研究与画像</a:t>
            </a:r>
            <a:endParaRPr kumimoji="1" lang="zh-CN" altLang="en-US" sz="2000" dirty="0">
              <a:latin typeface="微软雅黑" panose="020B0703020204020201" pitchFamily="34" charset="-122"/>
              <a:ea typeface="微软雅黑" panose="020B0703020204020201" pitchFamily="34" charset="-122"/>
            </a:endParaRPr>
          </a:p>
        </p:txBody>
      </p:sp>
      <p:sp>
        <p:nvSpPr>
          <p:cNvPr id="7" name="标题 1"/>
          <p:cNvSpPr txBox="1"/>
          <p:nvPr/>
        </p:nvSpPr>
        <p:spPr>
          <a:xfrm>
            <a:off x="667546" y="3340949"/>
            <a:ext cx="2957397" cy="392861"/>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342900" indent="-342900" algn="l">
              <a:buFont typeface="Arial" panose="020B0704020202090204" pitchFamily="34" charset="0"/>
              <a:buChar char="•"/>
            </a:pPr>
            <a:r>
              <a:rPr kumimoji="1" lang="zh-CN" altLang="en-US" sz="2000" dirty="0">
                <a:latin typeface="微软雅黑" panose="020B0703020204020201" pitchFamily="34" charset="-122"/>
                <a:ea typeface="微软雅黑" panose="020B0703020204020201" pitchFamily="34" charset="-122"/>
              </a:rPr>
              <a:t>常见</a:t>
            </a:r>
            <a:r>
              <a:rPr kumimoji="1" lang="en-US" altLang="en-US" sz="2000" dirty="0">
                <a:latin typeface="微软雅黑" panose="020B0703020204020201" pitchFamily="34" charset="-122"/>
                <a:ea typeface="微软雅黑" panose="020B0703020204020201" pitchFamily="34" charset="-122"/>
              </a:rPr>
              <a:t>交互设计</a:t>
            </a:r>
            <a:r>
              <a:rPr kumimoji="1" lang="zh-CN" altLang="en-US" sz="2000" dirty="0">
                <a:latin typeface="微软雅黑" panose="020B0703020204020201" pitchFamily="34" charset="-122"/>
                <a:ea typeface="微软雅黑" panose="020B0703020204020201" pitchFamily="34" charset="-122"/>
              </a:rPr>
              <a:t>理论</a:t>
            </a:r>
            <a:endParaRPr kumimoji="1" lang="zh-CN" altLang="en-US" sz="2000" dirty="0">
              <a:latin typeface="微软雅黑" panose="020B0703020204020201" pitchFamily="34" charset="-122"/>
              <a:ea typeface="微软雅黑" panose="020B0703020204020201" pitchFamily="34" charset="-122"/>
            </a:endParaRPr>
          </a:p>
        </p:txBody>
      </p:sp>
      <p:sp>
        <p:nvSpPr>
          <p:cNvPr id="8" name="标题 1"/>
          <p:cNvSpPr txBox="1"/>
          <p:nvPr/>
        </p:nvSpPr>
        <p:spPr>
          <a:xfrm>
            <a:off x="5130139" y="1910779"/>
            <a:ext cx="3391903" cy="432146"/>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342900" indent="-342900" algn="l">
              <a:buFont typeface="Arial" panose="020B0704020202090204" pitchFamily="34" charset="0"/>
              <a:buChar char="•"/>
            </a:pPr>
            <a:r>
              <a:rPr kumimoji="1" lang="en-US" altLang="en-US" sz="2000" dirty="0">
                <a:latin typeface="微软雅黑" panose="020B0703020204020201" pitchFamily="34" charset="-122"/>
                <a:ea typeface="微软雅黑" panose="020B0703020204020201" pitchFamily="34" charset="-122"/>
              </a:rPr>
              <a:t>如何</a:t>
            </a:r>
            <a:r>
              <a:rPr kumimoji="1" lang="zh-CN" altLang="en-US" sz="2000" dirty="0">
                <a:latin typeface="微软雅黑" panose="020B0703020204020201" pitchFamily="34" charset="-122"/>
                <a:ea typeface="微软雅黑" panose="020B0703020204020201" pitchFamily="34" charset="-122"/>
              </a:rPr>
              <a:t>定义需求和目标</a:t>
            </a:r>
            <a:endParaRPr kumimoji="1" lang="zh-CN" altLang="en-US" sz="2000" dirty="0">
              <a:latin typeface="微软雅黑" panose="020B0703020204020201" pitchFamily="34" charset="-122"/>
              <a:ea typeface="微软雅黑" panose="020B0703020204020201" pitchFamily="34" charset="-122"/>
            </a:endParaRPr>
          </a:p>
        </p:txBody>
      </p:sp>
      <p:sp>
        <p:nvSpPr>
          <p:cNvPr id="11" name="标题 1"/>
          <p:cNvSpPr txBox="1"/>
          <p:nvPr/>
        </p:nvSpPr>
        <p:spPr>
          <a:xfrm>
            <a:off x="4038655" y="1001309"/>
            <a:ext cx="1066689" cy="469410"/>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kumimoji="1" lang="zh-CN" altLang="en-US" sz="3200" b="1" dirty="0">
                <a:latin typeface="微软雅黑" panose="020B0703020204020201" pitchFamily="34" charset="-122"/>
                <a:ea typeface="微软雅黑" panose="020B0703020204020201" pitchFamily="34" charset="-122"/>
              </a:rPr>
              <a:t>目录</a:t>
            </a:r>
            <a:endParaRPr kumimoji="1" lang="zh-CN" altLang="en-US" sz="3200" b="1" dirty="0">
              <a:latin typeface="微软雅黑" panose="020B0703020204020201" pitchFamily="34" charset="-122"/>
              <a:ea typeface="微软雅黑" panose="020B0703020204020201" pitchFamily="34" charset="-122"/>
            </a:endParaRPr>
          </a:p>
        </p:txBody>
      </p:sp>
      <p:sp>
        <p:nvSpPr>
          <p:cNvPr id="9" name="标题 1"/>
          <p:cNvSpPr txBox="1"/>
          <p:nvPr/>
        </p:nvSpPr>
        <p:spPr>
          <a:xfrm>
            <a:off x="5130139" y="2571750"/>
            <a:ext cx="3853543" cy="432146"/>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342900" indent="-342900" algn="l">
              <a:buFont typeface="Arial" panose="020B0704020202090204" pitchFamily="34" charset="0"/>
              <a:buChar char="•"/>
            </a:pPr>
            <a:r>
              <a:rPr kumimoji="1" lang="en-US" altLang="en-US" sz="2000" dirty="0">
                <a:latin typeface="微软雅黑" panose="020B0703020204020201" pitchFamily="34" charset="-122"/>
                <a:ea typeface="微软雅黑" panose="020B0703020204020201" pitchFamily="34" charset="-122"/>
              </a:rPr>
              <a:t>产品信息框架设计</a:t>
            </a:r>
            <a:endParaRPr kumimoji="1" lang="en-US" altLang="en-US" sz="2000" dirty="0">
              <a:latin typeface="微软雅黑" panose="020B0703020204020201" pitchFamily="34" charset="-122"/>
              <a:ea typeface="微软雅黑" panose="020B0703020204020201" pitchFamily="34" charset="-122"/>
            </a:endParaRPr>
          </a:p>
        </p:txBody>
      </p:sp>
      <p:sp>
        <p:nvSpPr>
          <p:cNvPr id="12" name="标题 1"/>
          <p:cNvSpPr txBox="1"/>
          <p:nvPr/>
        </p:nvSpPr>
        <p:spPr>
          <a:xfrm>
            <a:off x="5130139" y="3340948"/>
            <a:ext cx="2580603" cy="392861"/>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342900" indent="-342900" algn="l">
              <a:buFont typeface="Arial" panose="020B0704020202090204" pitchFamily="34" charset="0"/>
              <a:buChar char="•"/>
            </a:pPr>
            <a:r>
              <a:rPr kumimoji="1" lang="en-US" altLang="en-US" sz="2000" dirty="0">
                <a:latin typeface="微软雅黑" panose="020B0703020204020201" pitchFamily="34" charset="-122"/>
                <a:ea typeface="微软雅黑" panose="020B0703020204020201" pitchFamily="34" charset="-122"/>
              </a:rPr>
              <a:t>axure原型设计</a:t>
            </a:r>
            <a:endParaRPr kumimoji="1" lang="en-US" altLang="en-US" sz="2000" dirty="0">
              <a:latin typeface="微软雅黑" panose="020B0703020204020201" pitchFamily="34" charset="-122"/>
              <a:ea typeface="微软雅黑" panose="020B0703020204020201" pitchFamily="34"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
          <p:cNvSpPr txBox="1"/>
          <p:nvPr/>
        </p:nvSpPr>
        <p:spPr>
          <a:xfrm>
            <a:off x="4229100" y="1043305"/>
            <a:ext cx="8686800" cy="469265"/>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r>
              <a:rPr lang="zh-CN" altLang="en-US" sz="2000" b="1" dirty="0">
                <a:solidFill>
                  <a:srgbClr val="6680FF"/>
                </a:solidFill>
                <a:latin typeface="微软雅黑" panose="020B0703020204020201" pitchFamily="34" charset="-122"/>
                <a:ea typeface="微软雅黑" panose="020B0703020204020201" pitchFamily="34" charset="-122"/>
                <a:sym typeface="+mn-ea"/>
              </a:rPr>
              <a:t>功能框架梳理</a:t>
            </a:r>
            <a:endParaRPr lang="zh-CN" altLang="en-US" sz="2000" b="1" dirty="0">
              <a:solidFill>
                <a:srgbClr val="6680FF"/>
              </a:solidFill>
              <a:latin typeface="微软雅黑" panose="020B0703020204020201" pitchFamily="34" charset="-122"/>
              <a:ea typeface="微软雅黑" panose="020B0703020204020201" pitchFamily="34" charset="-122"/>
              <a:sym typeface="+mn-ea"/>
            </a:endParaRPr>
          </a:p>
        </p:txBody>
      </p:sp>
      <p:sp>
        <p:nvSpPr>
          <p:cNvPr id="2" name="标题 1"/>
          <p:cNvSpPr txBox="1"/>
          <p:nvPr/>
        </p:nvSpPr>
        <p:spPr>
          <a:xfrm>
            <a:off x="267970" y="314960"/>
            <a:ext cx="6476365" cy="469265"/>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kumimoji="1" lang="en-US" altLang="zh-CN" sz="2800" b="1" dirty="0">
                <a:latin typeface="微软雅黑" panose="020B0703020204020201" pitchFamily="34" charset="-122"/>
                <a:ea typeface="微软雅黑" panose="020B0703020204020201" pitchFamily="34" charset="-122"/>
              </a:rPr>
              <a:t>3.2</a:t>
            </a:r>
            <a:r>
              <a:rPr kumimoji="1" lang="zh-CN" altLang="en-US" sz="2800" b="1" dirty="0">
                <a:latin typeface="微软雅黑" panose="020B0703020204020201" pitchFamily="34" charset="-122"/>
                <a:ea typeface="微软雅黑" panose="020B0703020204020201" pitchFamily="34" charset="-122"/>
              </a:rPr>
              <a:t>：竞品分析方法</a:t>
            </a:r>
            <a:endParaRPr kumimoji="1" lang="zh-CN" altLang="en-US" sz="2800" b="1" dirty="0">
              <a:latin typeface="微软雅黑" panose="020B0703020204020201" pitchFamily="34" charset="-122"/>
              <a:ea typeface="微软雅黑" panose="020B0703020204020201" pitchFamily="34" charset="-122"/>
            </a:endParaRPr>
          </a:p>
        </p:txBody>
      </p:sp>
      <p:sp>
        <p:nvSpPr>
          <p:cNvPr id="8" name="标题 1"/>
          <p:cNvSpPr txBox="1"/>
          <p:nvPr/>
        </p:nvSpPr>
        <p:spPr>
          <a:xfrm>
            <a:off x="4229100" y="3038475"/>
            <a:ext cx="4599305" cy="469265"/>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200000"/>
              </a:lnSpc>
            </a:pPr>
            <a:r>
              <a:rPr lang="zh-CN" sz="1600">
                <a:latin typeface="微软雅黑" panose="020B0703020204020201" pitchFamily="34" charset="-122"/>
                <a:ea typeface="微软雅黑" panose="020B0703020204020201" pitchFamily="34" charset="-122"/>
                <a:sym typeface="+mn-ea"/>
              </a:rPr>
              <a:t>体验并覆盖整个产品范围，罗列梳理产品的功能架构，绘制功能架构图，对比竞品间的功能划分和布局方式</a:t>
            </a:r>
            <a:endParaRPr lang="zh-CN" altLang="en-US" sz="1600" dirty="0">
              <a:solidFill>
                <a:schemeClr val="tx1"/>
              </a:solidFill>
              <a:latin typeface="微软雅黑" panose="020B0703020204020201" pitchFamily="34" charset="-122"/>
              <a:ea typeface="微软雅黑" panose="020B0703020204020201" pitchFamily="34" charset="-122"/>
              <a:sym typeface="+mn-ea"/>
            </a:endParaRPr>
          </a:p>
          <a:p>
            <a:pPr algn="l">
              <a:lnSpc>
                <a:spcPct val="200000"/>
              </a:lnSpc>
            </a:pPr>
            <a:endParaRPr lang="zh-CN" altLang="en-US" sz="1600" dirty="0">
              <a:solidFill>
                <a:schemeClr val="tx1"/>
              </a:solidFill>
              <a:latin typeface="微软雅黑" panose="020B0703020204020201" pitchFamily="34" charset="-122"/>
              <a:ea typeface="微软雅黑" panose="020B0703020204020201" pitchFamily="34" charset="-122"/>
              <a:sym typeface="+mn-ea"/>
            </a:endParaRPr>
          </a:p>
        </p:txBody>
      </p:sp>
      <p:pic>
        <p:nvPicPr>
          <p:cNvPr id="3" name="图片 2"/>
          <p:cNvPicPr>
            <a:picLocks noChangeAspect="1"/>
          </p:cNvPicPr>
          <p:nvPr/>
        </p:nvPicPr>
        <p:blipFill>
          <a:blip r:embed="rId1"/>
          <a:stretch>
            <a:fillRect/>
          </a:stretch>
        </p:blipFill>
        <p:spPr>
          <a:xfrm>
            <a:off x="267970" y="1169670"/>
            <a:ext cx="3776345" cy="2195195"/>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
          <p:cNvSpPr txBox="1"/>
          <p:nvPr/>
        </p:nvSpPr>
        <p:spPr>
          <a:xfrm>
            <a:off x="4229100" y="1043305"/>
            <a:ext cx="8686800" cy="469265"/>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r>
              <a:rPr lang="zh-CN" altLang="en-US" sz="2000" b="1" dirty="0">
                <a:solidFill>
                  <a:srgbClr val="6680FF"/>
                </a:solidFill>
                <a:latin typeface="微软雅黑" panose="020B0703020204020201" pitchFamily="34" charset="-122"/>
                <a:ea typeface="微软雅黑" panose="020B0703020204020201" pitchFamily="34" charset="-122"/>
                <a:sym typeface="+mn-ea"/>
              </a:rPr>
              <a:t>产品功能对比</a:t>
            </a:r>
            <a:endParaRPr lang="zh-CN" altLang="en-US" sz="2000" b="1" dirty="0">
              <a:solidFill>
                <a:srgbClr val="6680FF"/>
              </a:solidFill>
              <a:latin typeface="微软雅黑" panose="020B0703020204020201" pitchFamily="34" charset="-122"/>
              <a:ea typeface="微软雅黑" panose="020B0703020204020201" pitchFamily="34" charset="-122"/>
              <a:sym typeface="+mn-ea"/>
            </a:endParaRPr>
          </a:p>
        </p:txBody>
      </p:sp>
      <p:sp>
        <p:nvSpPr>
          <p:cNvPr id="2" name="标题 1"/>
          <p:cNvSpPr txBox="1"/>
          <p:nvPr/>
        </p:nvSpPr>
        <p:spPr>
          <a:xfrm>
            <a:off x="267970" y="314960"/>
            <a:ext cx="6476365" cy="469265"/>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kumimoji="1" lang="en-US" altLang="zh-CN" sz="2800" b="1" dirty="0">
                <a:latin typeface="微软雅黑" panose="020B0703020204020201" pitchFamily="34" charset="-122"/>
                <a:ea typeface="微软雅黑" panose="020B0703020204020201" pitchFamily="34" charset="-122"/>
              </a:rPr>
              <a:t>3.2</a:t>
            </a:r>
            <a:r>
              <a:rPr kumimoji="1" lang="zh-CN" altLang="en-US" sz="2800" b="1" dirty="0">
                <a:latin typeface="微软雅黑" panose="020B0703020204020201" pitchFamily="34" charset="-122"/>
                <a:ea typeface="微软雅黑" panose="020B0703020204020201" pitchFamily="34" charset="-122"/>
              </a:rPr>
              <a:t>：竞品分析方法</a:t>
            </a:r>
            <a:endParaRPr kumimoji="1" lang="zh-CN" altLang="en-US" sz="2800" b="1" dirty="0">
              <a:latin typeface="微软雅黑" panose="020B0703020204020201" pitchFamily="34" charset="-122"/>
              <a:ea typeface="微软雅黑" panose="020B0703020204020201" pitchFamily="34" charset="-122"/>
            </a:endParaRPr>
          </a:p>
        </p:txBody>
      </p:sp>
      <p:sp>
        <p:nvSpPr>
          <p:cNvPr id="8" name="标题 1"/>
          <p:cNvSpPr txBox="1"/>
          <p:nvPr/>
        </p:nvSpPr>
        <p:spPr>
          <a:xfrm>
            <a:off x="4229100" y="3038475"/>
            <a:ext cx="4599305" cy="469265"/>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200000"/>
              </a:lnSpc>
            </a:pPr>
            <a:r>
              <a:rPr lang="zh-CN" sz="1600">
                <a:latin typeface="微软雅黑" panose="020B0703020204020201" pitchFamily="34" charset="-122"/>
                <a:ea typeface="微软雅黑" panose="020B0703020204020201" pitchFamily="34" charset="-122"/>
                <a:sym typeface="+mn-ea"/>
              </a:rPr>
              <a:t>用户体验路径分析的主要目的是为了快速熟悉APP流程，对APP形成整体认知。同时发现竞品的交互方式的优缺点，是否有亮点的交互方式，能不能借鉴其交互方式。</a:t>
            </a:r>
            <a:endParaRPr lang="zh-CN" altLang="en-US" sz="1600" dirty="0">
              <a:solidFill>
                <a:schemeClr val="tx1"/>
              </a:solidFill>
              <a:latin typeface="微软雅黑" panose="020B0703020204020201" pitchFamily="34" charset="-122"/>
              <a:ea typeface="微软雅黑" panose="020B0703020204020201" pitchFamily="34" charset="-122"/>
              <a:sym typeface="+mn-ea"/>
            </a:endParaRPr>
          </a:p>
        </p:txBody>
      </p:sp>
      <p:pic>
        <p:nvPicPr>
          <p:cNvPr id="3" name="图片 2"/>
          <p:cNvPicPr>
            <a:picLocks noChangeAspect="1"/>
          </p:cNvPicPr>
          <p:nvPr/>
        </p:nvPicPr>
        <p:blipFill>
          <a:blip r:embed="rId1"/>
          <a:stretch>
            <a:fillRect/>
          </a:stretch>
        </p:blipFill>
        <p:spPr>
          <a:xfrm>
            <a:off x="267970" y="1218565"/>
            <a:ext cx="3900805" cy="2361565"/>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
          <p:cNvSpPr txBox="1"/>
          <p:nvPr/>
        </p:nvSpPr>
        <p:spPr>
          <a:xfrm>
            <a:off x="4451350" y="1043305"/>
            <a:ext cx="8686800" cy="469265"/>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r>
              <a:rPr lang="zh-CN" altLang="en-US" sz="2000" b="1" dirty="0">
                <a:solidFill>
                  <a:srgbClr val="6680FF"/>
                </a:solidFill>
                <a:latin typeface="微软雅黑" panose="020B0703020204020201" pitchFamily="34" charset="-122"/>
                <a:ea typeface="微软雅黑" panose="020B0703020204020201" pitchFamily="34" charset="-122"/>
                <a:sym typeface="+mn-ea"/>
              </a:rPr>
              <a:t>用户体验流程分析</a:t>
            </a:r>
            <a:endParaRPr lang="zh-CN" altLang="en-US" sz="2000" b="1" dirty="0">
              <a:solidFill>
                <a:srgbClr val="6680FF"/>
              </a:solidFill>
              <a:latin typeface="微软雅黑" panose="020B0703020204020201" pitchFamily="34" charset="-122"/>
              <a:ea typeface="微软雅黑" panose="020B0703020204020201" pitchFamily="34" charset="-122"/>
              <a:sym typeface="+mn-ea"/>
            </a:endParaRPr>
          </a:p>
        </p:txBody>
      </p:sp>
      <p:sp>
        <p:nvSpPr>
          <p:cNvPr id="2" name="标题 1"/>
          <p:cNvSpPr txBox="1"/>
          <p:nvPr/>
        </p:nvSpPr>
        <p:spPr>
          <a:xfrm>
            <a:off x="267970" y="314960"/>
            <a:ext cx="6476365" cy="469265"/>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kumimoji="1" lang="en-US" altLang="zh-CN" sz="2800" b="1" dirty="0">
                <a:latin typeface="微软雅黑" panose="020B0703020204020201" pitchFamily="34" charset="-122"/>
                <a:ea typeface="微软雅黑" panose="020B0703020204020201" pitchFamily="34" charset="-122"/>
              </a:rPr>
              <a:t>3.2</a:t>
            </a:r>
            <a:r>
              <a:rPr kumimoji="1" lang="zh-CN" altLang="en-US" sz="2800" b="1" dirty="0">
                <a:latin typeface="微软雅黑" panose="020B0703020204020201" pitchFamily="34" charset="-122"/>
                <a:ea typeface="微软雅黑" panose="020B0703020204020201" pitchFamily="34" charset="-122"/>
              </a:rPr>
              <a:t>：竞品分析方法</a:t>
            </a:r>
            <a:endParaRPr kumimoji="1" lang="zh-CN" altLang="en-US" sz="2800" b="1" dirty="0">
              <a:latin typeface="微软雅黑" panose="020B0703020204020201" pitchFamily="34" charset="-122"/>
              <a:ea typeface="微软雅黑" panose="020B0703020204020201" pitchFamily="34" charset="-122"/>
            </a:endParaRPr>
          </a:p>
        </p:txBody>
      </p:sp>
      <p:sp>
        <p:nvSpPr>
          <p:cNvPr id="8" name="标题 1"/>
          <p:cNvSpPr txBox="1"/>
          <p:nvPr/>
        </p:nvSpPr>
        <p:spPr>
          <a:xfrm>
            <a:off x="4451350" y="3038475"/>
            <a:ext cx="4599305" cy="469265"/>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200000"/>
              </a:lnSpc>
            </a:pPr>
            <a:r>
              <a:rPr lang="zh-CN" sz="1600">
                <a:latin typeface="微软雅黑" panose="020B0703020204020201" pitchFamily="34" charset="-122"/>
                <a:ea typeface="微软雅黑" panose="020B0703020204020201" pitchFamily="34" charset="-122"/>
                <a:sym typeface="+mn-ea"/>
              </a:rPr>
              <a:t>产品功能对比法是更加具象的、更加具体地将竞品间的功能罗列出来，对比某个功能在竞品上的共有率，从而得知在同类型产品中哪些功能是必备的，哪些是可以延期的，哪些是没有必要的</a:t>
            </a:r>
            <a:endParaRPr lang="zh-CN" altLang="en-US" sz="1600" dirty="0">
              <a:solidFill>
                <a:schemeClr val="tx1"/>
              </a:solidFill>
              <a:latin typeface="微软雅黑" panose="020B0703020204020201" pitchFamily="34" charset="-122"/>
              <a:ea typeface="微软雅黑" panose="020B0703020204020201" pitchFamily="34" charset="-122"/>
              <a:sym typeface="+mn-ea"/>
            </a:endParaRPr>
          </a:p>
        </p:txBody>
      </p:sp>
      <p:pic>
        <p:nvPicPr>
          <p:cNvPr id="5" name="图片 4"/>
          <p:cNvPicPr>
            <a:picLocks noChangeAspect="1"/>
          </p:cNvPicPr>
          <p:nvPr/>
        </p:nvPicPr>
        <p:blipFill>
          <a:blip r:embed="rId1"/>
          <a:stretch>
            <a:fillRect/>
          </a:stretch>
        </p:blipFill>
        <p:spPr>
          <a:xfrm>
            <a:off x="267970" y="1043305"/>
            <a:ext cx="4036060" cy="2741930"/>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
          <p:cNvSpPr txBox="1"/>
          <p:nvPr/>
        </p:nvSpPr>
        <p:spPr>
          <a:xfrm>
            <a:off x="4534535" y="963295"/>
            <a:ext cx="8686800" cy="469265"/>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r>
              <a:rPr lang="zh-CN" altLang="en-US" sz="2000" b="1" dirty="0">
                <a:solidFill>
                  <a:srgbClr val="6680FF"/>
                </a:solidFill>
                <a:latin typeface="微软雅黑" panose="020B0703020204020201" pitchFamily="34" charset="-122"/>
                <a:ea typeface="微软雅黑" panose="020B0703020204020201" pitchFamily="34" charset="-122"/>
                <a:sym typeface="+mn-ea"/>
              </a:rPr>
              <a:t>视觉表现分析</a:t>
            </a:r>
            <a:endParaRPr lang="zh-CN" altLang="en-US" sz="2000" b="1" dirty="0">
              <a:solidFill>
                <a:srgbClr val="6680FF"/>
              </a:solidFill>
              <a:latin typeface="微软雅黑" panose="020B0703020204020201" pitchFamily="34" charset="-122"/>
              <a:ea typeface="微软雅黑" panose="020B0703020204020201" pitchFamily="34" charset="-122"/>
              <a:sym typeface="+mn-ea"/>
            </a:endParaRPr>
          </a:p>
        </p:txBody>
      </p:sp>
      <p:sp>
        <p:nvSpPr>
          <p:cNvPr id="2" name="标题 1"/>
          <p:cNvSpPr txBox="1"/>
          <p:nvPr/>
        </p:nvSpPr>
        <p:spPr>
          <a:xfrm>
            <a:off x="267970" y="314960"/>
            <a:ext cx="6476365" cy="469265"/>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kumimoji="1" lang="en-US" altLang="zh-CN" sz="2800" b="1" dirty="0">
                <a:latin typeface="微软雅黑" panose="020B0703020204020201" pitchFamily="34" charset="-122"/>
                <a:ea typeface="微软雅黑" panose="020B0703020204020201" pitchFamily="34" charset="-122"/>
              </a:rPr>
              <a:t>3.2</a:t>
            </a:r>
            <a:r>
              <a:rPr kumimoji="1" lang="zh-CN" altLang="en-US" sz="2800" b="1" dirty="0">
                <a:latin typeface="微软雅黑" panose="020B0703020204020201" pitchFamily="34" charset="-122"/>
                <a:ea typeface="微软雅黑" panose="020B0703020204020201" pitchFamily="34" charset="-122"/>
              </a:rPr>
              <a:t>：竞品分析方法</a:t>
            </a:r>
            <a:endParaRPr kumimoji="1" lang="zh-CN" altLang="en-US" sz="2800" b="1" dirty="0">
              <a:latin typeface="微软雅黑" panose="020B0703020204020201" pitchFamily="34" charset="-122"/>
              <a:ea typeface="微软雅黑" panose="020B0703020204020201" pitchFamily="34" charset="-122"/>
            </a:endParaRPr>
          </a:p>
        </p:txBody>
      </p:sp>
      <p:sp>
        <p:nvSpPr>
          <p:cNvPr id="8" name="标题 1"/>
          <p:cNvSpPr txBox="1"/>
          <p:nvPr/>
        </p:nvSpPr>
        <p:spPr>
          <a:xfrm>
            <a:off x="4557395" y="3872230"/>
            <a:ext cx="4262120" cy="469265"/>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200000"/>
              </a:lnSpc>
            </a:pPr>
            <a:r>
              <a:rPr lang="zh-CN" sz="1600">
                <a:latin typeface="微软雅黑" panose="020B0703020204020201" pitchFamily="34" charset="-122"/>
                <a:ea typeface="微软雅黑" panose="020B0703020204020201" pitchFamily="34" charset="-122"/>
                <a:sym typeface="+mn-ea"/>
              </a:rPr>
              <a:t>具体操作方式是从截图中提出竞品的颜色规范、字体规范、图标规范、通用组件规范、按钮规范、浮窗弹层规范、图片使用规范、列表样式规范等，同时在提取规范过程中，记录设计亮点。最终将以上内容整合输出，用作自身产品规范制作是的参考</a:t>
            </a:r>
            <a:endParaRPr lang="zh-CN" altLang="en-US" sz="1600" dirty="0">
              <a:solidFill>
                <a:schemeClr val="tx1"/>
              </a:solidFill>
              <a:latin typeface="微软雅黑" panose="020B0703020204020201" pitchFamily="34" charset="-122"/>
              <a:ea typeface="微软雅黑" panose="020B0703020204020201" pitchFamily="34" charset="-122"/>
              <a:sym typeface="+mn-ea"/>
            </a:endParaRPr>
          </a:p>
        </p:txBody>
      </p:sp>
      <p:pic>
        <p:nvPicPr>
          <p:cNvPr id="4" name="图片 3"/>
          <p:cNvPicPr>
            <a:picLocks noChangeAspect="1"/>
          </p:cNvPicPr>
          <p:nvPr/>
        </p:nvPicPr>
        <p:blipFill>
          <a:blip r:embed="rId1"/>
          <a:srcRect t="8835"/>
          <a:stretch>
            <a:fillRect/>
          </a:stretch>
        </p:blipFill>
        <p:spPr>
          <a:xfrm>
            <a:off x="342265" y="1299210"/>
            <a:ext cx="3933190" cy="2162175"/>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267970" y="314960"/>
            <a:ext cx="6476365" cy="469265"/>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kumimoji="1" lang="en-US" altLang="zh-CN" sz="2800" b="1" dirty="0">
                <a:latin typeface="微软雅黑" panose="020B0703020204020201" pitchFamily="34" charset="-122"/>
                <a:ea typeface="微软雅黑" panose="020B0703020204020201" pitchFamily="34" charset="-122"/>
              </a:rPr>
              <a:t>3.2</a:t>
            </a:r>
            <a:r>
              <a:rPr kumimoji="1" lang="zh-CN" altLang="en-US" sz="2800" b="1" dirty="0">
                <a:latin typeface="微软雅黑" panose="020B0703020204020201" pitchFamily="34" charset="-122"/>
                <a:ea typeface="微软雅黑" panose="020B0703020204020201" pitchFamily="34" charset="-122"/>
              </a:rPr>
              <a:t>：竞品分析方法</a:t>
            </a:r>
            <a:endParaRPr kumimoji="1" lang="zh-CN" altLang="en-US" sz="2800" b="1" dirty="0">
              <a:latin typeface="微软雅黑" panose="020B0703020204020201" pitchFamily="34" charset="-122"/>
              <a:ea typeface="微软雅黑" panose="020B0703020204020201" pitchFamily="34" charset="-122"/>
            </a:endParaRPr>
          </a:p>
        </p:txBody>
      </p:sp>
      <p:pic>
        <p:nvPicPr>
          <p:cNvPr id="3" name="图片 2"/>
          <p:cNvPicPr>
            <a:picLocks noChangeAspect="1"/>
          </p:cNvPicPr>
          <p:nvPr/>
        </p:nvPicPr>
        <p:blipFill>
          <a:blip r:embed="rId1"/>
          <a:stretch>
            <a:fillRect/>
          </a:stretch>
        </p:blipFill>
        <p:spPr>
          <a:xfrm>
            <a:off x="494030" y="1814195"/>
            <a:ext cx="1586230" cy="1425575"/>
          </a:xfrm>
          <a:prstGeom prst="rect">
            <a:avLst/>
          </a:prstGeom>
        </p:spPr>
      </p:pic>
      <p:pic>
        <p:nvPicPr>
          <p:cNvPr id="5" name="图片 4"/>
          <p:cNvPicPr>
            <a:picLocks noChangeAspect="1"/>
          </p:cNvPicPr>
          <p:nvPr/>
        </p:nvPicPr>
        <p:blipFill>
          <a:blip r:embed="rId2"/>
          <a:stretch>
            <a:fillRect/>
          </a:stretch>
        </p:blipFill>
        <p:spPr>
          <a:xfrm>
            <a:off x="2080260" y="1654175"/>
            <a:ext cx="1724025" cy="1558290"/>
          </a:xfrm>
          <a:prstGeom prst="rect">
            <a:avLst/>
          </a:prstGeom>
        </p:spPr>
      </p:pic>
      <p:pic>
        <p:nvPicPr>
          <p:cNvPr id="6" name="图片 5"/>
          <p:cNvPicPr>
            <a:picLocks noChangeAspect="1"/>
          </p:cNvPicPr>
          <p:nvPr/>
        </p:nvPicPr>
        <p:blipFill>
          <a:blip r:embed="rId3"/>
          <a:stretch>
            <a:fillRect/>
          </a:stretch>
        </p:blipFill>
        <p:spPr>
          <a:xfrm>
            <a:off x="3804285" y="1717675"/>
            <a:ext cx="1536065" cy="1522095"/>
          </a:xfrm>
          <a:prstGeom prst="rect">
            <a:avLst/>
          </a:prstGeom>
        </p:spPr>
      </p:pic>
      <p:pic>
        <p:nvPicPr>
          <p:cNvPr id="9" name="图片 8"/>
          <p:cNvPicPr>
            <a:picLocks noChangeAspect="1"/>
          </p:cNvPicPr>
          <p:nvPr/>
        </p:nvPicPr>
        <p:blipFill>
          <a:blip r:embed="rId4"/>
          <a:stretch>
            <a:fillRect/>
          </a:stretch>
        </p:blipFill>
        <p:spPr>
          <a:xfrm>
            <a:off x="7160260" y="1755140"/>
            <a:ext cx="1505585" cy="1484630"/>
          </a:xfrm>
          <a:prstGeom prst="rect">
            <a:avLst/>
          </a:prstGeom>
        </p:spPr>
      </p:pic>
      <p:pic>
        <p:nvPicPr>
          <p:cNvPr id="4" name="图片 3"/>
          <p:cNvPicPr>
            <a:picLocks noChangeAspect="1"/>
          </p:cNvPicPr>
          <p:nvPr/>
        </p:nvPicPr>
        <p:blipFill>
          <a:blip r:embed="rId5"/>
          <a:stretch>
            <a:fillRect/>
          </a:stretch>
        </p:blipFill>
        <p:spPr>
          <a:xfrm>
            <a:off x="5529580" y="1822450"/>
            <a:ext cx="1369060" cy="1379855"/>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
          <p:cNvSpPr txBox="1"/>
          <p:nvPr/>
        </p:nvSpPr>
        <p:spPr>
          <a:xfrm>
            <a:off x="571500" y="1591310"/>
            <a:ext cx="8686800" cy="469265"/>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r>
              <a:rPr lang="zh-CN" altLang="en-US" sz="2000" b="1" dirty="0">
                <a:solidFill>
                  <a:srgbClr val="6680FF"/>
                </a:solidFill>
                <a:latin typeface="微软雅黑" panose="020B0703020204020201" pitchFamily="34" charset="-122"/>
                <a:ea typeface="微软雅黑" panose="020B0703020204020201" pitchFamily="34" charset="-122"/>
                <a:sym typeface="+mn-ea"/>
              </a:rPr>
              <a:t>产品信息架构</a:t>
            </a:r>
            <a:endParaRPr lang="zh-CN" altLang="en-US" sz="2000" b="1" dirty="0">
              <a:solidFill>
                <a:srgbClr val="6680FF"/>
              </a:solidFill>
              <a:latin typeface="微软雅黑" panose="020B0703020204020201" pitchFamily="34" charset="-122"/>
              <a:ea typeface="微软雅黑" panose="020B0703020204020201" pitchFamily="34" charset="-122"/>
              <a:sym typeface="+mn-ea"/>
            </a:endParaRPr>
          </a:p>
        </p:txBody>
      </p:sp>
      <p:sp>
        <p:nvSpPr>
          <p:cNvPr id="2" name="标题 1"/>
          <p:cNvSpPr txBox="1"/>
          <p:nvPr/>
        </p:nvSpPr>
        <p:spPr>
          <a:xfrm>
            <a:off x="267970" y="314960"/>
            <a:ext cx="6476365" cy="469265"/>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kumimoji="1" lang="en-US" altLang="zh-CN" sz="2800" b="1" dirty="0">
                <a:latin typeface="微软雅黑" panose="020B0703020204020201" pitchFamily="34" charset="-122"/>
                <a:ea typeface="微软雅黑" panose="020B0703020204020201" pitchFamily="34" charset="-122"/>
              </a:rPr>
              <a:t>3.3</a:t>
            </a:r>
            <a:r>
              <a:rPr kumimoji="1" lang="zh-CN" altLang="en-US" sz="2800" b="1" dirty="0">
                <a:latin typeface="微软雅黑" panose="020B0703020204020201" pitchFamily="34" charset="-122"/>
                <a:ea typeface="微软雅黑" panose="020B0703020204020201" pitchFamily="34" charset="-122"/>
              </a:rPr>
              <a:t>：信息架构</a:t>
            </a:r>
            <a:endParaRPr kumimoji="1" lang="zh-CN" altLang="en-US" sz="2800" b="1" dirty="0">
              <a:latin typeface="微软雅黑" panose="020B0703020204020201" pitchFamily="34" charset="-122"/>
              <a:ea typeface="微软雅黑" panose="020B0703020204020201" pitchFamily="34" charset="-122"/>
            </a:endParaRPr>
          </a:p>
        </p:txBody>
      </p:sp>
      <p:sp>
        <p:nvSpPr>
          <p:cNvPr id="8" name="标题 1"/>
          <p:cNvSpPr txBox="1"/>
          <p:nvPr/>
        </p:nvSpPr>
        <p:spPr>
          <a:xfrm>
            <a:off x="571500" y="2582545"/>
            <a:ext cx="8129905" cy="469265"/>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200000"/>
              </a:lnSpc>
            </a:pPr>
            <a:r>
              <a:rPr sz="1600">
                <a:latin typeface="微软雅黑" panose="020B0703020204020201" pitchFamily="34" charset="-122"/>
                <a:ea typeface="微软雅黑" panose="020B0703020204020201" pitchFamily="34" charset="-122"/>
                <a:sym typeface="+mn-ea"/>
              </a:rPr>
              <a:t>做好信息架构是每个交互设计师必须掌握的一门技能，信息架构是产品的骨架，决定了一个产品的生长方向、产品的布局，以及用户对一个产品的初步印象和整体体验。</a:t>
            </a:r>
            <a:endParaRPr lang="zh-CN" altLang="en-US" sz="1600" dirty="0">
              <a:solidFill>
                <a:schemeClr val="tx1"/>
              </a:solidFill>
              <a:latin typeface="微软雅黑" panose="020B0703020204020201" pitchFamily="34" charset="-122"/>
              <a:ea typeface="微软雅黑" panose="020B0703020204020201" pitchFamily="34" charset="-122"/>
              <a:sym typeface="+mn-ea"/>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
          <p:cNvSpPr txBox="1"/>
          <p:nvPr/>
        </p:nvSpPr>
        <p:spPr>
          <a:xfrm>
            <a:off x="553085" y="1272540"/>
            <a:ext cx="8686800" cy="469265"/>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r>
              <a:rPr lang="zh-CN" altLang="en-US" sz="2000" b="1" dirty="0">
                <a:solidFill>
                  <a:srgbClr val="6680FF"/>
                </a:solidFill>
                <a:latin typeface="微软雅黑" panose="020B0703020204020201" pitchFamily="34" charset="-122"/>
                <a:ea typeface="微软雅黑" panose="020B0703020204020201" pitchFamily="34" charset="-122"/>
                <a:sym typeface="+mn-ea"/>
              </a:rPr>
              <a:t>寻找：产品的共性+差异（设计机会点）</a:t>
            </a:r>
            <a:endParaRPr lang="zh-CN" altLang="en-US" sz="2000" b="1" dirty="0">
              <a:solidFill>
                <a:srgbClr val="6680FF"/>
              </a:solidFill>
              <a:latin typeface="微软雅黑" panose="020B0703020204020201" pitchFamily="34" charset="-122"/>
              <a:ea typeface="微软雅黑" panose="020B0703020204020201" pitchFamily="34" charset="-122"/>
              <a:sym typeface="+mn-ea"/>
            </a:endParaRPr>
          </a:p>
        </p:txBody>
      </p:sp>
      <p:sp>
        <p:nvSpPr>
          <p:cNvPr id="2" name="标题 1"/>
          <p:cNvSpPr txBox="1"/>
          <p:nvPr/>
        </p:nvSpPr>
        <p:spPr>
          <a:xfrm>
            <a:off x="267970" y="323850"/>
            <a:ext cx="6476365" cy="469265"/>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kumimoji="1" lang="en-US" altLang="zh-CN" sz="2800" b="1" dirty="0">
                <a:latin typeface="微软雅黑" panose="020B0703020204020201" pitchFamily="34" charset="-122"/>
                <a:ea typeface="微软雅黑" panose="020B0703020204020201" pitchFamily="34" charset="-122"/>
              </a:rPr>
              <a:t>3.3</a:t>
            </a:r>
            <a:r>
              <a:rPr kumimoji="1" lang="zh-CN" altLang="en-US" sz="2800" b="1" dirty="0">
                <a:latin typeface="微软雅黑" panose="020B0703020204020201" pitchFamily="34" charset="-122"/>
                <a:ea typeface="微软雅黑" panose="020B0703020204020201" pitchFamily="34" charset="-122"/>
              </a:rPr>
              <a:t>：信息架构</a:t>
            </a:r>
            <a:endParaRPr kumimoji="1" lang="zh-CN" altLang="en-US" sz="2800" b="1" dirty="0">
              <a:latin typeface="微软雅黑" panose="020B0703020204020201" pitchFamily="34" charset="-122"/>
              <a:ea typeface="微软雅黑" panose="020B0703020204020201" pitchFamily="34" charset="-122"/>
            </a:endParaRPr>
          </a:p>
        </p:txBody>
      </p:sp>
      <p:sp>
        <p:nvSpPr>
          <p:cNvPr id="9" name="文本框 8"/>
          <p:cNvSpPr txBox="1"/>
          <p:nvPr/>
        </p:nvSpPr>
        <p:spPr>
          <a:xfrm>
            <a:off x="553085" y="1777365"/>
            <a:ext cx="11554460" cy="2428240"/>
          </a:xfrm>
          <a:prstGeom prst="rect">
            <a:avLst/>
          </a:prstGeom>
          <a:noFill/>
        </p:spPr>
        <p:txBody>
          <a:bodyPr wrap="square" rtlCol="0">
            <a:spAutoFit/>
          </a:bodyPr>
          <a:p>
            <a:pPr>
              <a:lnSpc>
                <a:spcPct val="190000"/>
              </a:lnSpc>
            </a:pPr>
            <a:r>
              <a:rPr sz="1600" b="1">
                <a:latin typeface="微软雅黑" panose="020B0703020204020201" pitchFamily="34" charset="-122"/>
                <a:ea typeface="微软雅黑" panose="020B0703020204020201" pitchFamily="34" charset="-122"/>
                <a:sym typeface="+mn-ea"/>
              </a:rPr>
              <a:t>设计信息架构时，一方面须尊重用户的习惯，不要在不必要的地方体现差别。</a:t>
            </a:r>
            <a:endParaRPr lang="zh-CN" sz="1600">
              <a:latin typeface="微软雅黑" panose="020B0703020204020201" pitchFamily="34" charset="-122"/>
              <a:ea typeface="微软雅黑" panose="020B0703020204020201" pitchFamily="34" charset="-122"/>
              <a:sym typeface="+mn-ea"/>
            </a:endParaRPr>
          </a:p>
          <a:p>
            <a:pPr>
              <a:lnSpc>
                <a:spcPct val="190000"/>
              </a:lnSpc>
            </a:pPr>
            <a:r>
              <a:rPr lang="zh-CN" sz="1600">
                <a:latin typeface="微软雅黑" panose="020B0703020204020201" pitchFamily="34" charset="-122"/>
                <a:ea typeface="微软雅黑" panose="020B0703020204020201" pitchFamily="34" charset="-122"/>
                <a:sym typeface="+mn-ea"/>
              </a:rPr>
              <a:t>思考用户用产品做什么事；</a:t>
            </a:r>
            <a:endParaRPr lang="zh-CN" sz="1600">
              <a:latin typeface="微软雅黑" panose="020B0703020204020201" pitchFamily="34" charset="-122"/>
              <a:ea typeface="微软雅黑" panose="020B0703020204020201" pitchFamily="34" charset="-122"/>
              <a:sym typeface="+mn-ea"/>
            </a:endParaRPr>
          </a:p>
          <a:p>
            <a:pPr>
              <a:lnSpc>
                <a:spcPct val="190000"/>
              </a:lnSpc>
            </a:pPr>
            <a:r>
              <a:rPr lang="zh-CN" sz="1600">
                <a:latin typeface="微软雅黑" panose="020B0703020204020201" pitchFamily="34" charset="-122"/>
                <a:ea typeface="微软雅黑" panose="020B0703020204020201" pitchFamily="34" charset="-122"/>
                <a:sym typeface="+mn-ea"/>
              </a:rPr>
              <a:t>用户用这类产品最关心的是什么；</a:t>
            </a:r>
            <a:endParaRPr lang="zh-CN" sz="1600">
              <a:latin typeface="微软雅黑" panose="020B0703020204020201" pitchFamily="34" charset="-122"/>
              <a:ea typeface="微软雅黑" panose="020B0703020204020201" pitchFamily="34" charset="-122"/>
              <a:sym typeface="+mn-ea"/>
            </a:endParaRPr>
          </a:p>
          <a:p>
            <a:pPr>
              <a:lnSpc>
                <a:spcPct val="190000"/>
              </a:lnSpc>
            </a:pPr>
            <a:r>
              <a:rPr lang="zh-CN" sz="1600">
                <a:latin typeface="微软雅黑" panose="020B0703020204020201" pitchFamily="34" charset="-122"/>
                <a:ea typeface="微软雅黑" panose="020B0703020204020201" pitchFamily="34" charset="-122"/>
                <a:sym typeface="+mn-ea"/>
              </a:rPr>
              <a:t>用户有哪些思维定式；</a:t>
            </a:r>
            <a:endParaRPr lang="zh-CN" sz="1600">
              <a:latin typeface="微软雅黑" panose="020B0703020204020201" pitchFamily="34" charset="-122"/>
              <a:ea typeface="微软雅黑" panose="020B0703020204020201" pitchFamily="34" charset="-122"/>
              <a:sym typeface="+mn-ea"/>
            </a:endParaRPr>
          </a:p>
          <a:p>
            <a:pPr>
              <a:lnSpc>
                <a:spcPct val="190000"/>
              </a:lnSpc>
            </a:pPr>
            <a:r>
              <a:rPr lang="zh-CN" sz="1600">
                <a:latin typeface="微软雅黑" panose="020B0703020204020201" pitchFamily="34" charset="-122"/>
                <a:ea typeface="微软雅黑" panose="020B0703020204020201" pitchFamily="34" charset="-122"/>
                <a:sym typeface="+mn-ea"/>
              </a:rPr>
              <a:t>用户用过什么类似的产品等。</a:t>
            </a:r>
            <a:endParaRPr lang="zh-CN" sz="1600">
              <a:latin typeface="微软雅黑" panose="020B0703020204020201" pitchFamily="34" charset="-122"/>
              <a:ea typeface="微软雅黑" panose="020B0703020204020201" pitchFamily="34" charset="-122"/>
              <a:sym typeface="+mn-ea"/>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
          <p:cNvSpPr txBox="1"/>
          <p:nvPr/>
        </p:nvSpPr>
        <p:spPr>
          <a:xfrm>
            <a:off x="4056380" y="1388745"/>
            <a:ext cx="8686800" cy="469265"/>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r>
              <a:rPr lang="zh-CN" altLang="en-US" sz="2000" b="1" dirty="0">
                <a:solidFill>
                  <a:srgbClr val="6680FF"/>
                </a:solidFill>
                <a:latin typeface="微软雅黑" panose="020B0703020204020201" pitchFamily="34" charset="-122"/>
                <a:ea typeface="微软雅黑" panose="020B0703020204020201" pitchFamily="34" charset="-122"/>
                <a:sym typeface="+mn-ea"/>
              </a:rPr>
              <a:t>使用</a:t>
            </a:r>
            <a:r>
              <a:rPr lang="en-US" altLang="zh-CN" sz="2000" b="1" dirty="0">
                <a:solidFill>
                  <a:srgbClr val="6680FF"/>
                </a:solidFill>
                <a:latin typeface="微软雅黑" panose="020B0703020204020201" pitchFamily="34" charset="-122"/>
                <a:ea typeface="微软雅黑" panose="020B0703020204020201" pitchFamily="34" charset="-122"/>
                <a:sym typeface="+mn-ea"/>
              </a:rPr>
              <a:t>xmind</a:t>
            </a:r>
            <a:r>
              <a:rPr lang="zh-CN" altLang="en-US" sz="2000" b="1" dirty="0">
                <a:solidFill>
                  <a:srgbClr val="6680FF"/>
                </a:solidFill>
                <a:latin typeface="微软雅黑" panose="020B0703020204020201" pitchFamily="34" charset="-122"/>
                <a:ea typeface="微软雅黑" panose="020B0703020204020201" pitchFamily="34" charset="-122"/>
                <a:sym typeface="+mn-ea"/>
              </a:rPr>
              <a:t>树状结构制作产品信息架构图</a:t>
            </a:r>
            <a:endParaRPr lang="zh-CN" altLang="en-US" sz="2000" b="1" dirty="0">
              <a:solidFill>
                <a:srgbClr val="6680FF"/>
              </a:solidFill>
              <a:latin typeface="微软雅黑" panose="020B0703020204020201" pitchFamily="34" charset="-122"/>
              <a:ea typeface="微软雅黑" panose="020B0703020204020201" pitchFamily="34" charset="-122"/>
              <a:sym typeface="+mn-ea"/>
            </a:endParaRPr>
          </a:p>
        </p:txBody>
      </p:sp>
      <p:sp>
        <p:nvSpPr>
          <p:cNvPr id="2" name="标题 1"/>
          <p:cNvSpPr txBox="1"/>
          <p:nvPr/>
        </p:nvSpPr>
        <p:spPr>
          <a:xfrm>
            <a:off x="267970" y="323850"/>
            <a:ext cx="6476365" cy="469265"/>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kumimoji="1" lang="en-US" altLang="zh-CN" sz="2800" b="1" dirty="0">
                <a:latin typeface="微软雅黑" panose="020B0703020204020201" pitchFamily="34" charset="-122"/>
                <a:ea typeface="微软雅黑" panose="020B0703020204020201" pitchFamily="34" charset="-122"/>
              </a:rPr>
              <a:t>3.3</a:t>
            </a:r>
            <a:r>
              <a:rPr kumimoji="1" lang="zh-CN" altLang="en-US" sz="2800" b="1" dirty="0">
                <a:latin typeface="微软雅黑" panose="020B0703020204020201" pitchFamily="34" charset="-122"/>
                <a:ea typeface="微软雅黑" panose="020B0703020204020201" pitchFamily="34" charset="-122"/>
              </a:rPr>
              <a:t>：信息架构</a:t>
            </a:r>
            <a:endParaRPr kumimoji="1" lang="zh-CN" altLang="en-US" sz="2800" b="1" dirty="0">
              <a:latin typeface="微软雅黑" panose="020B0703020204020201" pitchFamily="34" charset="-122"/>
              <a:ea typeface="微软雅黑" panose="020B0703020204020201" pitchFamily="34" charset="-122"/>
            </a:endParaRPr>
          </a:p>
        </p:txBody>
      </p:sp>
      <p:sp>
        <p:nvSpPr>
          <p:cNvPr id="9" name="文本框 8"/>
          <p:cNvSpPr txBox="1"/>
          <p:nvPr/>
        </p:nvSpPr>
        <p:spPr>
          <a:xfrm>
            <a:off x="4056380" y="1858010"/>
            <a:ext cx="4572000" cy="1960880"/>
          </a:xfrm>
          <a:prstGeom prst="rect">
            <a:avLst/>
          </a:prstGeom>
          <a:noFill/>
        </p:spPr>
        <p:txBody>
          <a:bodyPr wrap="square" rtlCol="0">
            <a:spAutoFit/>
          </a:bodyPr>
          <a:p>
            <a:pPr>
              <a:lnSpc>
                <a:spcPct val="190000"/>
              </a:lnSpc>
            </a:pPr>
            <a:r>
              <a:rPr lang="zh-CN" sz="1600">
                <a:latin typeface="微软雅黑" panose="020B0703020204020201" pitchFamily="34" charset="-122"/>
                <a:ea typeface="微软雅黑" panose="020B0703020204020201" pitchFamily="34" charset="-122"/>
                <a:sym typeface="+mn-ea"/>
              </a:rPr>
              <a:t>树是体现信息架构的最佳形式，拼多多APP由首页、推荐、搜索、聊天和个人中心组成，在每一模块下又可分裂出其他的元素，这样层层展开是最好的体现信息架构的方式</a:t>
            </a:r>
            <a:endParaRPr lang="zh-CN" sz="1600">
              <a:latin typeface="微软雅黑" panose="020B0703020204020201" pitchFamily="34" charset="-122"/>
              <a:ea typeface="微软雅黑" panose="020B0703020204020201" pitchFamily="34" charset="-122"/>
              <a:sym typeface="+mn-ea"/>
            </a:endParaRPr>
          </a:p>
        </p:txBody>
      </p:sp>
      <p:pic>
        <p:nvPicPr>
          <p:cNvPr id="4" name="图片 3"/>
          <p:cNvPicPr>
            <a:picLocks noChangeAspect="1"/>
          </p:cNvPicPr>
          <p:nvPr/>
        </p:nvPicPr>
        <p:blipFill>
          <a:blip r:embed="rId1"/>
          <a:stretch>
            <a:fillRect/>
          </a:stretch>
        </p:blipFill>
        <p:spPr>
          <a:xfrm>
            <a:off x="587375" y="936625"/>
            <a:ext cx="3225165" cy="3608070"/>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11499" y="615713"/>
            <a:ext cx="1980029" cy="523220"/>
          </a:xfrm>
          <a:prstGeom prst="rect">
            <a:avLst/>
          </a:prstGeom>
        </p:spPr>
        <p:txBody>
          <a:bodyPr wrap="none">
            <a:spAutoFit/>
          </a:bodyPr>
          <a:lstStyle/>
          <a:p>
            <a:r>
              <a:rPr kumimoji="1" lang="en-US" altLang="en-US" sz="2800" dirty="0">
                <a:latin typeface="微软雅黑" panose="020B0703020204020201" pitchFamily="34" charset="-122"/>
                <a:ea typeface="微软雅黑" panose="020B0703020204020201" pitchFamily="34" charset="-122"/>
              </a:rPr>
              <a:t>总结和展望</a:t>
            </a:r>
            <a:endParaRPr lang="zh-CN" altLang="en-US" sz="2800" dirty="0">
              <a:solidFill>
                <a:srgbClr val="000000"/>
              </a:solidFill>
              <a:latin typeface="微软雅黑" panose="020B0703020204020201" pitchFamily="34" charset="-122"/>
              <a:ea typeface="微软雅黑" panose="020B0703020204020201" pitchFamily="34" charset="-122"/>
            </a:endParaRPr>
          </a:p>
        </p:txBody>
      </p:sp>
      <p:sp>
        <p:nvSpPr>
          <p:cNvPr id="4" name="标题 1"/>
          <p:cNvSpPr txBox="1"/>
          <p:nvPr/>
        </p:nvSpPr>
        <p:spPr>
          <a:xfrm>
            <a:off x="729615" y="1497330"/>
            <a:ext cx="5010785" cy="517525"/>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marL="342900" indent="-342900">
              <a:buFont typeface="Arial" panose="020B0704020202090204" pitchFamily="34" charset="0"/>
              <a:buChar char="•"/>
            </a:pPr>
            <a:r>
              <a:rPr kumimoji="1" lang="zh-CN" altLang="en-US" sz="1600" dirty="0">
                <a:latin typeface="微软雅黑" panose="020B0703020204020201" pitchFamily="34" charset="-122"/>
                <a:ea typeface="微软雅黑" panose="020B0703020204020201" pitchFamily="34" charset="-122"/>
              </a:rPr>
              <a:t>竞品的种类分为直接竞品，间接竞品，关联竞品</a:t>
            </a:r>
            <a:endParaRPr kumimoji="1" lang="zh-CN" altLang="en-US" sz="1600" dirty="0">
              <a:latin typeface="微软雅黑" panose="020B0703020204020201" pitchFamily="34" charset="-122"/>
              <a:ea typeface="微软雅黑" panose="020B0703020204020201" pitchFamily="34" charset="-122"/>
            </a:endParaRPr>
          </a:p>
        </p:txBody>
      </p:sp>
      <p:sp>
        <p:nvSpPr>
          <p:cNvPr id="5" name="标题 1"/>
          <p:cNvSpPr txBox="1"/>
          <p:nvPr/>
        </p:nvSpPr>
        <p:spPr>
          <a:xfrm>
            <a:off x="711835" y="1819275"/>
            <a:ext cx="8484235" cy="1311910"/>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marL="342900" indent="-342900">
              <a:lnSpc>
                <a:spcPct val="220000"/>
              </a:lnSpc>
              <a:buFont typeface="Arial" panose="020B0704020202090204" pitchFamily="34" charset="0"/>
              <a:buChar char="•"/>
            </a:pPr>
            <a:r>
              <a:rPr kumimoji="1" lang="zh-CN" altLang="en-US" sz="1600" dirty="0">
                <a:solidFill>
                  <a:schemeClr val="tx1"/>
                </a:solidFill>
                <a:latin typeface="微软雅黑" panose="020B0703020204020201" pitchFamily="34" charset="-122"/>
                <a:ea typeface="微软雅黑" panose="020B0703020204020201" pitchFamily="34" charset="-122"/>
                <a:sym typeface="+mn-ea"/>
              </a:rPr>
              <a:t>竞品分析的方法</a:t>
            </a:r>
            <a:r>
              <a:rPr kumimoji="1" lang="en-US" altLang="zh-CN" sz="1600" dirty="0">
                <a:solidFill>
                  <a:schemeClr val="tx1"/>
                </a:solidFill>
                <a:latin typeface="微软雅黑" panose="020B0703020204020201" pitchFamily="34" charset="-122"/>
                <a:ea typeface="微软雅黑" panose="020B0703020204020201" pitchFamily="34" charset="-122"/>
                <a:sym typeface="+mn-ea"/>
              </a:rPr>
              <a:t>:</a:t>
            </a:r>
            <a:r>
              <a:rPr kumimoji="1" lang="zh-CN" altLang="en-US" sz="1600" dirty="0">
                <a:solidFill>
                  <a:schemeClr val="tx1"/>
                </a:solidFill>
                <a:latin typeface="微软雅黑" panose="020B0703020204020201" pitchFamily="34" charset="-122"/>
                <a:ea typeface="微软雅黑" panose="020B0703020204020201" pitchFamily="34" charset="-122"/>
                <a:sym typeface="+mn-ea"/>
              </a:rPr>
              <a:t>功能层面框架梳理，产品迭代，产品功能对比，体验层面用户体验流程分析，产品功能流程分析，视觉层面分析</a:t>
            </a:r>
            <a:endParaRPr kumimoji="1" lang="zh-CN" altLang="en-US" sz="1600" dirty="0">
              <a:solidFill>
                <a:schemeClr val="tx1"/>
              </a:solidFill>
              <a:latin typeface="微软雅黑" panose="020B0703020204020201" pitchFamily="34" charset="-122"/>
              <a:ea typeface="微软雅黑" panose="020B0703020204020201" pitchFamily="34" charset="-122"/>
              <a:sym typeface="+mn-ea"/>
            </a:endParaRPr>
          </a:p>
        </p:txBody>
      </p:sp>
      <p:sp>
        <p:nvSpPr>
          <p:cNvPr id="6" name="标题 1"/>
          <p:cNvSpPr txBox="1"/>
          <p:nvPr/>
        </p:nvSpPr>
        <p:spPr>
          <a:xfrm>
            <a:off x="711835" y="2863215"/>
            <a:ext cx="8227695" cy="1124585"/>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marL="342900" indent="-342900" algn="l">
              <a:buFont typeface="Arial" panose="020B0704020202090204" pitchFamily="34" charset="0"/>
              <a:buChar char="•"/>
            </a:pPr>
            <a:r>
              <a:rPr kumimoji="1" lang="zh-CN" altLang="en-US" sz="1600" dirty="0">
                <a:latin typeface="微软雅黑" panose="020B0703020204020201" pitchFamily="34" charset="-122"/>
                <a:ea typeface="微软雅黑" panose="020B0703020204020201" pitchFamily="34" charset="-122"/>
              </a:rPr>
              <a:t>使用</a:t>
            </a:r>
            <a:r>
              <a:rPr kumimoji="1" lang="en-US" altLang="zh-CN" sz="1600" dirty="0">
                <a:latin typeface="微软雅黑" panose="020B0703020204020201" pitchFamily="34" charset="-122"/>
                <a:ea typeface="微软雅黑" panose="020B0703020204020201" pitchFamily="34" charset="-122"/>
              </a:rPr>
              <a:t>xmind</a:t>
            </a:r>
            <a:r>
              <a:rPr kumimoji="1" lang="zh-CN" altLang="en-US" sz="1600" dirty="0">
                <a:latin typeface="微软雅黑" panose="020B0703020204020201" pitchFamily="34" charset="-122"/>
                <a:ea typeface="微软雅黑" panose="020B0703020204020201" pitchFamily="34" charset="-122"/>
              </a:rPr>
              <a:t>绘制产品信息框架</a:t>
            </a:r>
            <a:endParaRPr kumimoji="1" lang="zh-CN" altLang="en-US" sz="1600" dirty="0">
              <a:latin typeface="微软雅黑" panose="020B0703020204020201" pitchFamily="34" charset="-122"/>
              <a:ea typeface="微软雅黑" panose="020B0703020204020201" pitchFamily="34" charset="-122"/>
            </a:endParaRPr>
          </a:p>
        </p:txBody>
      </p:sp>
      <p:sp>
        <p:nvSpPr>
          <p:cNvPr id="2" name="标题 1"/>
          <p:cNvSpPr txBox="1"/>
          <p:nvPr/>
        </p:nvSpPr>
        <p:spPr>
          <a:xfrm>
            <a:off x="711835" y="3531870"/>
            <a:ext cx="8227695" cy="1124585"/>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marL="342900" indent="-342900" algn="l">
              <a:buFont typeface="Arial" panose="020B0704020202090204" pitchFamily="34" charset="0"/>
              <a:buChar char="•"/>
            </a:pPr>
            <a:r>
              <a:rPr kumimoji="1" lang="zh-CN" altLang="en-US" sz="1600" dirty="0">
                <a:latin typeface="微软雅黑" panose="020B0703020204020201" pitchFamily="34" charset="-122"/>
                <a:ea typeface="微软雅黑" panose="020B0703020204020201" pitchFamily="34" charset="-122"/>
              </a:rPr>
              <a:t>最终输出产物为：</a:t>
            </a:r>
            <a:r>
              <a:rPr kumimoji="1" lang="zh-CN" altLang="en-US" sz="1600" dirty="0">
                <a:solidFill>
                  <a:srgbClr val="6680FF"/>
                </a:solidFill>
                <a:latin typeface="微软雅黑" panose="020B0703020204020201" pitchFamily="34" charset="-122"/>
                <a:ea typeface="微软雅黑" panose="020B0703020204020201" pitchFamily="34" charset="-122"/>
              </a:rPr>
              <a:t>竞品信息框架和自己产品信息框架</a:t>
            </a:r>
            <a:endParaRPr kumimoji="1" lang="zh-CN" altLang="en-US" sz="1600" dirty="0">
              <a:solidFill>
                <a:srgbClr val="6680FF"/>
              </a:solidFill>
              <a:latin typeface="微软雅黑" panose="020B0703020204020201" pitchFamily="34" charset="-122"/>
              <a:ea typeface="微软雅黑" panose="020B0703020204020201"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
          <p:cNvSpPr txBox="1"/>
          <p:nvPr/>
        </p:nvSpPr>
        <p:spPr>
          <a:xfrm>
            <a:off x="2086610" y="2035175"/>
            <a:ext cx="4594860" cy="469265"/>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r>
              <a:rPr kumimoji="1" lang="zh-CN" altLang="en-US" sz="2800" b="1" dirty="0">
                <a:latin typeface="微软雅黑" panose="020B0703020204020201" pitchFamily="34" charset="-122"/>
                <a:ea typeface="微软雅黑" panose="020B0703020204020201" pitchFamily="34" charset="-122"/>
              </a:rPr>
              <a:t>第四章：常见交互设计理论</a:t>
            </a:r>
            <a:endParaRPr kumimoji="1" lang="zh-CN" altLang="en-US" sz="2800" b="1" dirty="0">
              <a:latin typeface="微软雅黑" panose="020B0703020204020201" pitchFamily="34" charset="-122"/>
              <a:ea typeface="微软雅黑" panose="020B0703020204020201" pitchFamily="34"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
          <p:cNvSpPr txBox="1"/>
          <p:nvPr/>
        </p:nvSpPr>
        <p:spPr>
          <a:xfrm>
            <a:off x="1979930" y="2035175"/>
            <a:ext cx="6476365" cy="469265"/>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kumimoji="1" lang="zh-CN" altLang="en-US" sz="2800" b="1" dirty="0">
                <a:latin typeface="微软雅黑" panose="020B0703020204020201" pitchFamily="34" charset="-122"/>
                <a:ea typeface="微软雅黑" panose="020B0703020204020201" pitchFamily="34" charset="-122"/>
              </a:rPr>
              <a:t>第一章：如何定义需求和目标</a:t>
            </a:r>
            <a:endParaRPr kumimoji="1" lang="zh-CN" altLang="en-US" sz="2800" b="1" dirty="0">
              <a:latin typeface="微软雅黑" panose="020B0703020204020201" pitchFamily="34" charset="-122"/>
              <a:ea typeface="微软雅黑" panose="020B0703020204020201" pitchFamily="34" charset="-122"/>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267970" y="332740"/>
            <a:ext cx="6476365" cy="469265"/>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kumimoji="1" lang="en-US" altLang="zh-CN" sz="2800" b="1" dirty="0">
                <a:latin typeface="微软雅黑" panose="020B0703020204020201" pitchFamily="34" charset="-122"/>
                <a:ea typeface="微软雅黑" panose="020B0703020204020201" pitchFamily="34" charset="-122"/>
              </a:rPr>
              <a:t>4.1</a:t>
            </a:r>
            <a:r>
              <a:rPr kumimoji="1" lang="zh-CN" altLang="en-US" sz="2800" b="1" dirty="0">
                <a:latin typeface="微软雅黑" panose="020B0703020204020201" pitchFamily="34" charset="-122"/>
                <a:ea typeface="微软雅黑" panose="020B0703020204020201" pitchFamily="34" charset="-122"/>
              </a:rPr>
              <a:t>：交互设计四策略</a:t>
            </a:r>
            <a:endParaRPr kumimoji="1" lang="zh-CN" altLang="en-US" sz="2800" b="1" dirty="0">
              <a:latin typeface="微软雅黑" panose="020B0703020204020201" pitchFamily="34" charset="-122"/>
              <a:ea typeface="微软雅黑" panose="020B0703020204020201" pitchFamily="34" charset="-122"/>
            </a:endParaRPr>
          </a:p>
        </p:txBody>
      </p:sp>
      <p:pic>
        <p:nvPicPr>
          <p:cNvPr id="3" name="图片 2"/>
          <p:cNvPicPr>
            <a:picLocks noChangeAspect="1"/>
          </p:cNvPicPr>
          <p:nvPr/>
        </p:nvPicPr>
        <p:blipFill>
          <a:blip r:embed="rId1"/>
          <a:stretch>
            <a:fillRect/>
          </a:stretch>
        </p:blipFill>
        <p:spPr>
          <a:xfrm>
            <a:off x="267970" y="1027430"/>
            <a:ext cx="3618230" cy="3088005"/>
          </a:xfrm>
          <a:prstGeom prst="rect">
            <a:avLst/>
          </a:prstGeom>
        </p:spPr>
      </p:pic>
      <p:sp>
        <p:nvSpPr>
          <p:cNvPr id="17" name="文本框 16"/>
          <p:cNvSpPr txBox="1"/>
          <p:nvPr>
            <p:custDataLst>
              <p:tags r:id="rId2"/>
            </p:custDataLst>
          </p:nvPr>
        </p:nvSpPr>
        <p:spPr>
          <a:xfrm>
            <a:off x="3669030" y="1409700"/>
            <a:ext cx="4761865" cy="3576955"/>
          </a:xfrm>
          <a:prstGeom prst="rect">
            <a:avLst/>
          </a:prstGeom>
          <a:noFill/>
        </p:spPr>
        <p:txBody>
          <a:bodyPr wrap="square" rtlCol="0">
            <a:normAutofit fontScale="9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auto">
              <a:lnSpc>
                <a:spcPct val="200000"/>
              </a:lnSpc>
              <a:spcBef>
                <a:spcPts val="0"/>
              </a:spcBef>
              <a:spcAft>
                <a:spcPts val="1000"/>
              </a:spcAft>
            </a:pPr>
            <a:r>
              <a:rPr lang="zh-CN" altLang="en-US" sz="1600" dirty="0">
                <a:solidFill>
                  <a:srgbClr val="6680FF"/>
                </a:solidFill>
                <a:uFillTx/>
                <a:latin typeface="Arial" panose="020B0704020202090204" pitchFamily="34" charset="0"/>
                <a:ea typeface="微软雅黑" panose="020B0703020204020201" pitchFamily="34" charset="-122"/>
                <a:sym typeface="Arial" panose="020B0704020202090204" pitchFamily="34" charset="0"/>
              </a:rPr>
              <a:t>● 删除</a:t>
            </a:r>
            <a:r>
              <a:rPr lang="zh-CN" altLang="en-US" sz="1600" dirty="0">
                <a:solidFill>
                  <a:schemeClr val="tx1"/>
                </a:solidFill>
                <a:uFillTx/>
                <a:latin typeface="Arial" panose="020B0704020202090204" pitchFamily="34" charset="0"/>
                <a:ea typeface="微软雅黑" panose="020B0703020204020201" pitchFamily="34" charset="-122"/>
                <a:sym typeface="Arial" panose="020B0704020202090204" pitchFamily="34" charset="0"/>
              </a:rPr>
              <a:t>——去掉所有不必要的按钮，直至减到不能再减。</a:t>
            </a:r>
            <a:endParaRPr lang="zh-CN" altLang="en-US" sz="1600" dirty="0">
              <a:solidFill>
                <a:schemeClr val="tx1"/>
              </a:solidFill>
              <a:uFillTx/>
              <a:latin typeface="Arial" panose="020B0704020202090204" pitchFamily="34" charset="0"/>
              <a:ea typeface="微软雅黑" panose="020B0703020204020201" pitchFamily="34" charset="-122"/>
              <a:sym typeface="Arial" panose="020B0704020202090204" pitchFamily="34" charset="0"/>
            </a:endParaRPr>
          </a:p>
          <a:p>
            <a:pPr algn="l" fontAlgn="auto">
              <a:lnSpc>
                <a:spcPct val="200000"/>
              </a:lnSpc>
              <a:spcBef>
                <a:spcPts val="0"/>
              </a:spcBef>
              <a:spcAft>
                <a:spcPts val="1000"/>
              </a:spcAft>
            </a:pPr>
            <a:r>
              <a:rPr lang="zh-CN" altLang="en-US" sz="1600" dirty="0">
                <a:solidFill>
                  <a:srgbClr val="6680FF"/>
                </a:solidFill>
                <a:uFillTx/>
                <a:latin typeface="Arial" panose="020B0704020202090204" pitchFamily="34" charset="0"/>
                <a:ea typeface="微软雅黑" panose="020B0703020204020201" pitchFamily="34" charset="-122"/>
                <a:sym typeface="Arial" panose="020B0704020202090204" pitchFamily="34" charset="0"/>
              </a:rPr>
              <a:t> ● 组织</a:t>
            </a:r>
            <a:r>
              <a:rPr lang="zh-CN" altLang="en-US" sz="1600" dirty="0">
                <a:solidFill>
                  <a:schemeClr val="tx1"/>
                </a:solidFill>
                <a:uFillTx/>
                <a:latin typeface="Arial" panose="020B0704020202090204" pitchFamily="34" charset="0"/>
                <a:ea typeface="微软雅黑" panose="020B0703020204020201" pitchFamily="34" charset="-122"/>
                <a:sym typeface="Arial" panose="020B0704020202090204" pitchFamily="34" charset="0"/>
              </a:rPr>
              <a:t>——按照有意义的标准将按钮划分成组。</a:t>
            </a:r>
            <a:endParaRPr lang="zh-CN" altLang="en-US" sz="1600" dirty="0">
              <a:solidFill>
                <a:schemeClr val="tx1"/>
              </a:solidFill>
              <a:uFillTx/>
              <a:latin typeface="Arial" panose="020B0704020202090204" pitchFamily="34" charset="0"/>
              <a:ea typeface="微软雅黑" panose="020B0703020204020201" pitchFamily="34" charset="-122"/>
              <a:sym typeface="Arial" panose="020B0704020202090204" pitchFamily="34" charset="0"/>
            </a:endParaRPr>
          </a:p>
          <a:p>
            <a:pPr algn="l" fontAlgn="auto">
              <a:lnSpc>
                <a:spcPct val="200000"/>
              </a:lnSpc>
              <a:spcBef>
                <a:spcPts val="0"/>
              </a:spcBef>
              <a:spcAft>
                <a:spcPts val="1000"/>
              </a:spcAft>
            </a:pPr>
            <a:r>
              <a:rPr lang="zh-CN" altLang="en-US" sz="1600" dirty="0">
                <a:solidFill>
                  <a:srgbClr val="6680FF"/>
                </a:solidFill>
                <a:uFillTx/>
                <a:latin typeface="Arial" panose="020B0704020202090204" pitchFamily="34" charset="0"/>
                <a:ea typeface="微软雅黑" panose="020B0703020204020201" pitchFamily="34" charset="-122"/>
                <a:sym typeface="Arial" panose="020B0704020202090204" pitchFamily="34" charset="0"/>
              </a:rPr>
              <a:t> ●</a:t>
            </a:r>
            <a:r>
              <a:rPr lang="zh-CN" altLang="en-US" sz="1600" dirty="0">
                <a:solidFill>
                  <a:schemeClr val="tx1"/>
                </a:solidFill>
                <a:uFillTx/>
                <a:latin typeface="Arial" panose="020B0704020202090204" pitchFamily="34" charset="0"/>
                <a:ea typeface="微软雅黑" panose="020B0703020204020201" pitchFamily="34" charset="-122"/>
                <a:sym typeface="Arial" panose="020B0704020202090204" pitchFamily="34" charset="0"/>
              </a:rPr>
              <a:t> </a:t>
            </a:r>
            <a:r>
              <a:rPr lang="zh-CN" altLang="en-US" sz="1600" dirty="0">
                <a:solidFill>
                  <a:srgbClr val="6680FF"/>
                </a:solidFill>
                <a:uFillTx/>
                <a:latin typeface="Arial" panose="020B0704020202090204" pitchFamily="34" charset="0"/>
                <a:ea typeface="微软雅黑" panose="020B0703020204020201" pitchFamily="34" charset="-122"/>
                <a:sym typeface="Arial" panose="020B0704020202090204" pitchFamily="34" charset="0"/>
              </a:rPr>
              <a:t>隐藏</a:t>
            </a:r>
            <a:r>
              <a:rPr lang="zh-CN" altLang="en-US" sz="1600" dirty="0">
                <a:solidFill>
                  <a:schemeClr val="tx1"/>
                </a:solidFill>
                <a:uFillTx/>
                <a:latin typeface="Arial" panose="020B0704020202090204" pitchFamily="34" charset="0"/>
                <a:ea typeface="微软雅黑" panose="020B0703020204020201" pitchFamily="34" charset="-122"/>
                <a:sym typeface="Arial" panose="020B0704020202090204" pitchFamily="34" charset="0"/>
              </a:rPr>
              <a:t>——把那些不是最重要的按钮安排在活动仓盖之下，避免分散用户注意力。</a:t>
            </a:r>
            <a:endParaRPr lang="zh-CN" altLang="en-US" sz="1600" dirty="0">
              <a:solidFill>
                <a:schemeClr val="tx1"/>
              </a:solidFill>
              <a:uFillTx/>
              <a:latin typeface="Arial" panose="020B0704020202090204" pitchFamily="34" charset="0"/>
              <a:ea typeface="微软雅黑" panose="020B0703020204020201" pitchFamily="34" charset="-122"/>
              <a:sym typeface="Arial" panose="020B0704020202090204" pitchFamily="34" charset="0"/>
            </a:endParaRPr>
          </a:p>
          <a:p>
            <a:pPr algn="l" fontAlgn="auto">
              <a:lnSpc>
                <a:spcPct val="200000"/>
              </a:lnSpc>
              <a:spcBef>
                <a:spcPts val="0"/>
              </a:spcBef>
              <a:spcAft>
                <a:spcPts val="1000"/>
              </a:spcAft>
            </a:pPr>
            <a:r>
              <a:rPr lang="zh-CN" altLang="en-US" sz="1600" dirty="0">
                <a:solidFill>
                  <a:srgbClr val="6680FF"/>
                </a:solidFill>
                <a:uFillTx/>
                <a:latin typeface="Arial" panose="020B0704020202090204" pitchFamily="34" charset="0"/>
                <a:ea typeface="微软雅黑" panose="020B0703020204020201" pitchFamily="34" charset="-122"/>
                <a:sym typeface="Arial" panose="020B0704020202090204" pitchFamily="34" charset="0"/>
              </a:rPr>
              <a:t> ●</a:t>
            </a:r>
            <a:r>
              <a:rPr lang="zh-CN" altLang="en-US" sz="1600" dirty="0">
                <a:solidFill>
                  <a:schemeClr val="tx1"/>
                </a:solidFill>
                <a:uFillTx/>
                <a:latin typeface="Arial" panose="020B0704020202090204" pitchFamily="34" charset="0"/>
                <a:ea typeface="微软雅黑" panose="020B0703020204020201" pitchFamily="34" charset="-122"/>
                <a:sym typeface="Arial" panose="020B0704020202090204" pitchFamily="34" charset="0"/>
              </a:rPr>
              <a:t> </a:t>
            </a:r>
            <a:r>
              <a:rPr lang="zh-CN" altLang="en-US" sz="1600" dirty="0">
                <a:solidFill>
                  <a:srgbClr val="6680FF"/>
                </a:solidFill>
                <a:uFillTx/>
                <a:latin typeface="Arial" panose="020B0704020202090204" pitchFamily="34" charset="0"/>
                <a:ea typeface="微软雅黑" panose="020B0703020204020201" pitchFamily="34" charset="-122"/>
                <a:sym typeface="Arial" panose="020B0704020202090204" pitchFamily="34" charset="0"/>
              </a:rPr>
              <a:t>转移</a:t>
            </a:r>
            <a:r>
              <a:rPr lang="zh-CN" altLang="en-US" sz="1600" dirty="0">
                <a:solidFill>
                  <a:schemeClr val="tx1"/>
                </a:solidFill>
                <a:uFillTx/>
                <a:latin typeface="Arial" panose="020B0704020202090204" pitchFamily="34" charset="0"/>
                <a:ea typeface="微软雅黑" panose="020B0703020204020201" pitchFamily="34" charset="-122"/>
                <a:sym typeface="Arial" panose="020B0704020202090204" pitchFamily="34" charset="0"/>
              </a:rPr>
              <a:t>——只在遥控器上保留具备最基本功能的按钮，将其他控制转移到电视屏幕上的菜单里，从而将复杂性从遥控器转移到电视。</a:t>
            </a:r>
            <a:endParaRPr lang="zh-CN" altLang="en-US" sz="1600" dirty="0">
              <a:solidFill>
                <a:schemeClr val="tx1"/>
              </a:solidFill>
              <a:uFillTx/>
              <a:latin typeface="Arial" panose="020B0704020202090204" pitchFamily="34" charset="0"/>
              <a:ea typeface="微软雅黑" panose="020B0703020204020201" pitchFamily="34" charset="-122"/>
              <a:sym typeface="Arial" panose="020B0704020202090204" pitchFamily="34" charset="0"/>
            </a:endParaRPr>
          </a:p>
        </p:txBody>
      </p:sp>
      <p:sp>
        <p:nvSpPr>
          <p:cNvPr id="5" name="标题 1"/>
          <p:cNvSpPr txBox="1"/>
          <p:nvPr/>
        </p:nvSpPr>
        <p:spPr>
          <a:xfrm>
            <a:off x="3738245" y="940435"/>
            <a:ext cx="8686800" cy="469265"/>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r>
              <a:rPr lang="zh-CN" altLang="en-US" sz="2000" b="1" dirty="0">
                <a:solidFill>
                  <a:srgbClr val="6680FF"/>
                </a:solidFill>
                <a:latin typeface="微软雅黑" panose="020B0703020204020201" pitchFamily="34" charset="-122"/>
                <a:ea typeface="微软雅黑" panose="020B0703020204020201" pitchFamily="34" charset="-122"/>
                <a:sym typeface="+mn-ea"/>
              </a:rPr>
              <a:t>交互设计四项基本策略</a:t>
            </a:r>
            <a:endParaRPr lang="zh-CN" altLang="en-US" sz="2000" b="1" dirty="0">
              <a:solidFill>
                <a:srgbClr val="6680FF"/>
              </a:solidFill>
              <a:latin typeface="微软雅黑" panose="020B0703020204020201" pitchFamily="34" charset="-122"/>
              <a:ea typeface="微软雅黑" panose="020B0703020204020201" pitchFamily="34" charset="-122"/>
              <a:sym typeface="+mn-ea"/>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267970" y="332740"/>
            <a:ext cx="6476365" cy="469265"/>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kumimoji="1" lang="en-US" altLang="zh-CN" sz="2800" b="1" dirty="0">
                <a:latin typeface="微软雅黑" panose="020B0703020204020201" pitchFamily="34" charset="-122"/>
                <a:ea typeface="微软雅黑" panose="020B0703020204020201" pitchFamily="34" charset="-122"/>
              </a:rPr>
              <a:t>4.2</a:t>
            </a:r>
            <a:r>
              <a:rPr kumimoji="1" lang="zh-CN" altLang="en-US" sz="2800" b="1" dirty="0">
                <a:latin typeface="微软雅黑" panose="020B0703020204020201" pitchFamily="34" charset="-122"/>
                <a:ea typeface="微软雅黑" panose="020B0703020204020201" pitchFamily="34" charset="-122"/>
              </a:rPr>
              <a:t>：格式塔认知心理学</a:t>
            </a:r>
            <a:endParaRPr kumimoji="1" lang="zh-CN" altLang="en-US" sz="2800" b="1" dirty="0">
              <a:latin typeface="微软雅黑" panose="020B0703020204020201" pitchFamily="34" charset="-122"/>
              <a:ea typeface="微软雅黑" panose="020B0703020204020201" pitchFamily="34" charset="-122"/>
            </a:endParaRPr>
          </a:p>
        </p:txBody>
      </p:sp>
      <p:sp>
        <p:nvSpPr>
          <p:cNvPr id="17" name="文本框 16"/>
          <p:cNvSpPr txBox="1"/>
          <p:nvPr>
            <p:custDataLst>
              <p:tags r:id="rId1"/>
            </p:custDataLst>
          </p:nvPr>
        </p:nvSpPr>
        <p:spPr>
          <a:xfrm>
            <a:off x="346075" y="1594485"/>
            <a:ext cx="7631430" cy="2602865"/>
          </a:xfrm>
          <a:prstGeom prst="rect">
            <a:avLst/>
          </a:prstGeom>
          <a:noFill/>
        </p:spPr>
        <p:txBody>
          <a:bodyPr wrap="square" rtlCol="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auto">
              <a:lnSpc>
                <a:spcPct val="200000"/>
              </a:lnSpc>
              <a:spcBef>
                <a:spcPts val="0"/>
              </a:spcBef>
              <a:spcAft>
                <a:spcPts val="1000"/>
              </a:spcAft>
            </a:pPr>
            <a:r>
              <a:rPr lang="zh-CN" altLang="en-US" sz="1600" dirty="0">
                <a:solidFill>
                  <a:srgbClr val="6680FF"/>
                </a:solidFill>
                <a:uFillTx/>
                <a:latin typeface="Arial" panose="020B0704020202090204" pitchFamily="34" charset="0"/>
                <a:ea typeface="微软雅黑" panose="020B0703020204020201" pitchFamily="34" charset="-122"/>
                <a:sym typeface="Arial" panose="020B0704020202090204" pitchFamily="34" charset="0"/>
              </a:rPr>
              <a:t>● </a:t>
            </a:r>
            <a:r>
              <a:rPr lang="zh-CN" altLang="en-US" sz="1600">
                <a:solidFill>
                  <a:schemeClr val="bg2">
                    <a:lumMod val="25000"/>
                  </a:schemeClr>
                </a:solidFill>
                <a:latin typeface="微软雅黑" panose="020B0703020204020201" pitchFamily="34" charset="-122"/>
                <a:ea typeface="微软雅黑" panose="020B0703020204020201" pitchFamily="34" charset="-122"/>
                <a:sym typeface="+mn-ea"/>
              </a:rPr>
              <a:t>眼脑作用是一个不断</a:t>
            </a:r>
            <a:r>
              <a:rPr lang="zh-CN" altLang="en-US" sz="1600" b="1">
                <a:solidFill>
                  <a:schemeClr val="bg2">
                    <a:lumMod val="25000"/>
                  </a:schemeClr>
                </a:solidFill>
                <a:latin typeface="微软雅黑" panose="020B0703020204020201" pitchFamily="34" charset="-122"/>
                <a:ea typeface="微软雅黑" panose="020B0703020204020201" pitchFamily="34" charset="-122"/>
                <a:sym typeface="+mn-ea"/>
              </a:rPr>
              <a:t>组织、简化、统一</a:t>
            </a:r>
            <a:r>
              <a:rPr lang="zh-CN" altLang="en-US" sz="1600">
                <a:solidFill>
                  <a:schemeClr val="bg2">
                    <a:lumMod val="25000"/>
                  </a:schemeClr>
                </a:solidFill>
                <a:latin typeface="微软雅黑" panose="020B0703020204020201" pitchFamily="34" charset="-122"/>
                <a:ea typeface="微软雅黑" panose="020B0703020204020201" pitchFamily="34" charset="-122"/>
                <a:sym typeface="+mn-ea"/>
              </a:rPr>
              <a:t>的过程，正是通过这一过程，才产生出</a:t>
            </a:r>
            <a:r>
              <a:rPr lang="zh-CN" altLang="en-US" sz="1600" b="1">
                <a:solidFill>
                  <a:schemeClr val="bg2">
                    <a:lumMod val="25000"/>
                  </a:schemeClr>
                </a:solidFill>
                <a:latin typeface="微软雅黑" panose="020B0703020204020201" pitchFamily="34" charset="-122"/>
                <a:ea typeface="微软雅黑" panose="020B0703020204020201" pitchFamily="34" charset="-122"/>
                <a:sym typeface="+mn-ea"/>
              </a:rPr>
              <a:t>易于理解、协调的整体</a:t>
            </a:r>
            <a:endParaRPr lang="zh-CN" altLang="en-US" sz="1600" b="1">
              <a:solidFill>
                <a:schemeClr val="bg2">
                  <a:lumMod val="25000"/>
                </a:schemeClr>
              </a:solidFill>
              <a:latin typeface="微软雅黑" panose="020B0703020204020201" pitchFamily="34" charset="-122"/>
              <a:ea typeface="微软雅黑" panose="020B0703020204020201" pitchFamily="34" charset="-122"/>
              <a:sym typeface="+mn-ea"/>
            </a:endParaRPr>
          </a:p>
          <a:p>
            <a:pPr algn="l" fontAlgn="auto">
              <a:lnSpc>
                <a:spcPct val="200000"/>
              </a:lnSpc>
              <a:spcBef>
                <a:spcPts val="0"/>
              </a:spcBef>
              <a:spcAft>
                <a:spcPts val="1000"/>
              </a:spcAft>
            </a:pPr>
            <a:r>
              <a:rPr lang="zh-CN" altLang="en-US" sz="1600">
                <a:solidFill>
                  <a:schemeClr val="bg2">
                    <a:lumMod val="25000"/>
                  </a:schemeClr>
                </a:solidFill>
                <a:latin typeface="微软雅黑" panose="020B0703020204020201" pitchFamily="34" charset="-122"/>
                <a:ea typeface="微软雅黑" panose="020B0703020204020201" pitchFamily="34" charset="-122"/>
                <a:sym typeface="+mn-ea"/>
              </a:rPr>
              <a:t>人们在观看时，眼脑并不是在一开始就区分一个形象的各个单一的组成部分，而是将各个部分组合起来，使之成为一个更易于理解的统一体</a:t>
            </a:r>
            <a:endParaRPr lang="zh-CN" altLang="en-US" sz="1600" dirty="0">
              <a:solidFill>
                <a:schemeClr val="tx1"/>
              </a:solidFill>
              <a:uFillTx/>
              <a:latin typeface="Arial" panose="020B0704020202090204" pitchFamily="34" charset="0"/>
              <a:ea typeface="微软雅黑" panose="020B0703020204020201" pitchFamily="34" charset="-122"/>
              <a:sym typeface="Arial" panose="020B0704020202090204" pitchFamily="34" charset="0"/>
            </a:endParaRPr>
          </a:p>
        </p:txBody>
      </p:sp>
      <p:sp>
        <p:nvSpPr>
          <p:cNvPr id="5" name="标题 1"/>
          <p:cNvSpPr txBox="1"/>
          <p:nvPr/>
        </p:nvSpPr>
        <p:spPr>
          <a:xfrm>
            <a:off x="346075" y="1125220"/>
            <a:ext cx="8686800" cy="469265"/>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r>
              <a:rPr lang="zh-CN" altLang="en-US" sz="2000" b="1" dirty="0">
                <a:solidFill>
                  <a:srgbClr val="6680FF"/>
                </a:solidFill>
                <a:latin typeface="微软雅黑" panose="020B0703020204020201" pitchFamily="34" charset="-122"/>
                <a:ea typeface="微软雅黑" panose="020B0703020204020201" pitchFamily="34" charset="-122"/>
                <a:sym typeface="+mn-ea"/>
              </a:rPr>
              <a:t>格式塔认知心理学</a:t>
            </a:r>
            <a:endParaRPr lang="zh-CN" altLang="en-US" sz="2000" b="1" dirty="0">
              <a:solidFill>
                <a:srgbClr val="6680FF"/>
              </a:solidFill>
              <a:latin typeface="微软雅黑" panose="020B0703020204020201" pitchFamily="34" charset="-122"/>
              <a:ea typeface="微软雅黑" panose="020B0703020204020201" pitchFamily="34" charset="-122"/>
              <a:sym typeface="+mn-ea"/>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267970" y="332740"/>
            <a:ext cx="6476365" cy="469265"/>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kumimoji="1" lang="en-US" altLang="zh-CN" sz="2800" b="1" dirty="0">
                <a:latin typeface="微软雅黑" panose="020B0703020204020201" pitchFamily="34" charset="-122"/>
                <a:ea typeface="微软雅黑" panose="020B0703020204020201" pitchFamily="34" charset="-122"/>
              </a:rPr>
              <a:t>4.2</a:t>
            </a:r>
            <a:r>
              <a:rPr kumimoji="1" lang="zh-CN" altLang="en-US" sz="2800" b="1" dirty="0">
                <a:latin typeface="微软雅黑" panose="020B0703020204020201" pitchFamily="34" charset="-122"/>
                <a:ea typeface="微软雅黑" panose="020B0703020204020201" pitchFamily="34" charset="-122"/>
              </a:rPr>
              <a:t>：格式塔认知心理学</a:t>
            </a:r>
            <a:endParaRPr kumimoji="1" lang="zh-CN" altLang="en-US" sz="2800" b="1" dirty="0">
              <a:latin typeface="微软雅黑" panose="020B0703020204020201" pitchFamily="34" charset="-122"/>
              <a:ea typeface="微软雅黑" panose="020B0703020204020201" pitchFamily="34" charset="-122"/>
            </a:endParaRPr>
          </a:p>
        </p:txBody>
      </p:sp>
      <p:pic>
        <p:nvPicPr>
          <p:cNvPr id="4" name="图片 3"/>
          <p:cNvPicPr>
            <a:picLocks noChangeAspect="1"/>
          </p:cNvPicPr>
          <p:nvPr/>
        </p:nvPicPr>
        <p:blipFill>
          <a:blip r:embed="rId1"/>
          <a:stretch>
            <a:fillRect/>
          </a:stretch>
        </p:blipFill>
        <p:spPr>
          <a:xfrm>
            <a:off x="868680" y="1389380"/>
            <a:ext cx="4310380" cy="2047875"/>
          </a:xfrm>
          <a:prstGeom prst="rect">
            <a:avLst/>
          </a:prstGeom>
        </p:spPr>
      </p:pic>
      <p:pic>
        <p:nvPicPr>
          <p:cNvPr id="6" name="图片 5"/>
          <p:cNvPicPr>
            <a:picLocks noChangeAspect="1"/>
          </p:cNvPicPr>
          <p:nvPr/>
        </p:nvPicPr>
        <p:blipFill>
          <a:blip r:embed="rId2"/>
          <a:stretch>
            <a:fillRect/>
          </a:stretch>
        </p:blipFill>
        <p:spPr>
          <a:xfrm>
            <a:off x="5399405" y="1389380"/>
            <a:ext cx="2064385" cy="2242820"/>
          </a:xfrm>
          <a:prstGeom prst="rect">
            <a:avLst/>
          </a:prstGeo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267970" y="332740"/>
            <a:ext cx="6476365" cy="469265"/>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kumimoji="1" lang="en-US" altLang="zh-CN" sz="2800" b="1" dirty="0">
                <a:latin typeface="微软雅黑" panose="020B0703020204020201" pitchFamily="34" charset="-122"/>
                <a:ea typeface="微软雅黑" panose="020B0703020204020201" pitchFamily="34" charset="-122"/>
              </a:rPr>
              <a:t>4.3</a:t>
            </a:r>
            <a:r>
              <a:rPr kumimoji="1" lang="zh-CN" altLang="en-US" sz="2800" b="1" dirty="0">
                <a:latin typeface="微软雅黑" panose="020B0703020204020201" pitchFamily="34" charset="-122"/>
                <a:ea typeface="微软雅黑" panose="020B0703020204020201" pitchFamily="34" charset="-122"/>
              </a:rPr>
              <a:t>：菲兹定律</a:t>
            </a:r>
            <a:endParaRPr kumimoji="1" lang="zh-CN" altLang="en-US" sz="2800" b="1" dirty="0">
              <a:latin typeface="微软雅黑" panose="020B0703020204020201" pitchFamily="34" charset="-122"/>
              <a:ea typeface="微软雅黑" panose="020B0703020204020201" pitchFamily="34" charset="-122"/>
            </a:endParaRPr>
          </a:p>
        </p:txBody>
      </p:sp>
      <p:sp>
        <p:nvSpPr>
          <p:cNvPr id="5" name="标题 1"/>
          <p:cNvSpPr txBox="1"/>
          <p:nvPr/>
        </p:nvSpPr>
        <p:spPr>
          <a:xfrm>
            <a:off x="346075" y="938530"/>
            <a:ext cx="8686800" cy="469265"/>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r>
              <a:rPr lang="zh-CN" altLang="en-US" sz="2000" b="1" dirty="0">
                <a:solidFill>
                  <a:srgbClr val="6680FF"/>
                </a:solidFill>
                <a:latin typeface="微软雅黑" panose="020B0703020204020201" pitchFamily="34" charset="-122"/>
                <a:ea typeface="微软雅黑" panose="020B0703020204020201" pitchFamily="34" charset="-122"/>
                <a:sym typeface="+mn-ea"/>
              </a:rPr>
              <a:t>菲兹定律</a:t>
            </a:r>
            <a:endParaRPr lang="zh-CN" altLang="en-US" sz="2000" b="1" dirty="0">
              <a:solidFill>
                <a:srgbClr val="6680FF"/>
              </a:solidFill>
              <a:latin typeface="微软雅黑" panose="020B0703020204020201" pitchFamily="34" charset="-122"/>
              <a:ea typeface="微软雅黑" panose="020B0703020204020201" pitchFamily="34" charset="-122"/>
              <a:sym typeface="+mn-ea"/>
            </a:endParaRPr>
          </a:p>
        </p:txBody>
      </p:sp>
      <p:pic>
        <p:nvPicPr>
          <p:cNvPr id="4" name="图片 3"/>
          <p:cNvPicPr>
            <a:picLocks noChangeAspect="1"/>
          </p:cNvPicPr>
          <p:nvPr/>
        </p:nvPicPr>
        <p:blipFill>
          <a:blip r:embed="rId1"/>
          <a:stretch>
            <a:fillRect/>
          </a:stretch>
        </p:blipFill>
        <p:spPr>
          <a:xfrm>
            <a:off x="414655" y="1373505"/>
            <a:ext cx="4023995" cy="1488440"/>
          </a:xfrm>
          <a:prstGeom prst="rect">
            <a:avLst/>
          </a:prstGeom>
        </p:spPr>
      </p:pic>
      <p:sp>
        <p:nvSpPr>
          <p:cNvPr id="9" name="文本框 8"/>
          <p:cNvSpPr txBox="1"/>
          <p:nvPr/>
        </p:nvSpPr>
        <p:spPr>
          <a:xfrm>
            <a:off x="4636135" y="1125220"/>
            <a:ext cx="4396740" cy="1887855"/>
          </a:xfrm>
          <a:prstGeom prst="rect">
            <a:avLst/>
          </a:prstGeom>
          <a:noFill/>
        </p:spPr>
        <p:txBody>
          <a:bodyPr wrap="square" rtlCol="0">
            <a:spAutoFit/>
          </a:bodyPr>
          <a:p>
            <a:pPr>
              <a:lnSpc>
                <a:spcPct val="190000"/>
              </a:lnSpc>
            </a:pPr>
            <a:r>
              <a:rPr lang="zh-CN" sz="1600" b="1">
                <a:latin typeface="微软雅黑" panose="020B0703020204020201" pitchFamily="34" charset="-122"/>
                <a:ea typeface="微软雅黑" panose="020B0703020204020201" pitchFamily="34" charset="-122"/>
                <a:sym typeface="+mn-ea"/>
              </a:rPr>
              <a:t>费茨定律我们可以简单的理解为：</a:t>
            </a:r>
            <a:endParaRPr sz="1600">
              <a:latin typeface="微软雅黑" panose="020B0703020204020201" pitchFamily="34" charset="-122"/>
              <a:ea typeface="微软雅黑" panose="020B0703020204020201" pitchFamily="34" charset="-122"/>
              <a:sym typeface="+mn-ea"/>
            </a:endParaRPr>
          </a:p>
          <a:p>
            <a:pPr>
              <a:lnSpc>
                <a:spcPct val="190000"/>
              </a:lnSpc>
            </a:pPr>
            <a:r>
              <a:rPr lang="en-US" sz="1600">
                <a:latin typeface="微软雅黑" panose="020B0703020204020201" pitchFamily="34" charset="-122"/>
                <a:ea typeface="微软雅黑" panose="020B0703020204020201" pitchFamily="34" charset="-122"/>
                <a:sym typeface="+mn-ea"/>
              </a:rPr>
              <a:t>1.</a:t>
            </a:r>
            <a:r>
              <a:rPr sz="1600">
                <a:latin typeface="微软雅黑" panose="020B0703020204020201" pitchFamily="34" charset="-122"/>
                <a:ea typeface="微软雅黑" panose="020B0703020204020201" pitchFamily="34" charset="-122"/>
                <a:sym typeface="+mn-ea"/>
              </a:rPr>
              <a:t>目标越大，越容易点击或操作；</a:t>
            </a:r>
            <a:endParaRPr sz="1600">
              <a:latin typeface="微软雅黑" panose="020B0703020204020201" pitchFamily="34" charset="-122"/>
              <a:ea typeface="微软雅黑" panose="020B0703020204020201" pitchFamily="34" charset="-122"/>
              <a:sym typeface="+mn-ea"/>
            </a:endParaRPr>
          </a:p>
          <a:p>
            <a:pPr>
              <a:lnSpc>
                <a:spcPct val="190000"/>
              </a:lnSpc>
            </a:pPr>
            <a:r>
              <a:rPr lang="en-US" sz="1600">
                <a:latin typeface="微软雅黑" panose="020B0703020204020201" pitchFamily="34" charset="-122"/>
                <a:ea typeface="微软雅黑" panose="020B0703020204020201" pitchFamily="34" charset="-122"/>
                <a:sym typeface="+mn-ea"/>
              </a:rPr>
              <a:t>2.</a:t>
            </a:r>
            <a:r>
              <a:rPr sz="1600">
                <a:latin typeface="微软雅黑" panose="020B0703020204020201" pitchFamily="34" charset="-122"/>
                <a:ea typeface="微软雅黑" panose="020B0703020204020201" pitchFamily="34" charset="-122"/>
                <a:sym typeface="+mn-ea"/>
              </a:rPr>
              <a:t>两者的距离越近越容易操作。</a:t>
            </a:r>
            <a:endParaRPr>
              <a:latin typeface="微软雅黑" panose="020B0703020204020201" pitchFamily="34" charset="-122"/>
              <a:ea typeface="微软雅黑" panose="020B0703020204020201" pitchFamily="34" charset="-122"/>
              <a:sym typeface="+mn-ea"/>
            </a:endParaRPr>
          </a:p>
          <a:p>
            <a:pPr>
              <a:lnSpc>
                <a:spcPct val="190000"/>
              </a:lnSpc>
            </a:pPr>
            <a:endParaRPr>
              <a:latin typeface="微软雅黑" panose="020B0703020204020201" pitchFamily="34" charset="-122"/>
              <a:ea typeface="微软雅黑" panose="020B0703020204020201" pitchFamily="34" charset="-122"/>
              <a:sym typeface="+mn-ea"/>
            </a:endParaRPr>
          </a:p>
        </p:txBody>
      </p:sp>
      <p:sp>
        <p:nvSpPr>
          <p:cNvPr id="7" name="文本框 6"/>
          <p:cNvSpPr txBox="1"/>
          <p:nvPr/>
        </p:nvSpPr>
        <p:spPr>
          <a:xfrm>
            <a:off x="346075" y="2602865"/>
            <a:ext cx="8567420" cy="1960880"/>
          </a:xfrm>
          <a:prstGeom prst="rect">
            <a:avLst/>
          </a:prstGeom>
          <a:noFill/>
        </p:spPr>
        <p:txBody>
          <a:bodyPr wrap="square" rtlCol="0">
            <a:spAutoFit/>
          </a:bodyPr>
          <a:p>
            <a:pPr>
              <a:lnSpc>
                <a:spcPct val="190000"/>
              </a:lnSpc>
            </a:pPr>
            <a:r>
              <a:rPr lang="zh-CN" sz="1600" b="1">
                <a:latin typeface="微软雅黑" panose="020B0703020204020201" pitchFamily="34" charset="-122"/>
                <a:ea typeface="微软雅黑" panose="020B0703020204020201" pitchFamily="34" charset="-122"/>
                <a:sym typeface="+mn-ea"/>
              </a:rPr>
              <a:t>距离（D）：</a:t>
            </a:r>
            <a:r>
              <a:rPr lang="zh-CN" sz="1600">
                <a:latin typeface="微软雅黑" panose="020B0703020204020201" pitchFamily="34" charset="-122"/>
                <a:ea typeface="微软雅黑" panose="020B0703020204020201" pitchFamily="34" charset="-122"/>
                <a:sym typeface="+mn-ea"/>
              </a:rPr>
              <a:t>既起始位置离目标位置距离越远，我们到达目标位置所花费的时间就越长。反之，离目标位置越近，我们所花费的时间就越短；</a:t>
            </a:r>
            <a:endParaRPr lang="zh-CN" sz="1600" b="1">
              <a:latin typeface="微软雅黑" panose="020B0703020204020201" pitchFamily="34" charset="-122"/>
              <a:ea typeface="微软雅黑" panose="020B0703020204020201" pitchFamily="34" charset="-122"/>
              <a:sym typeface="+mn-ea"/>
            </a:endParaRPr>
          </a:p>
          <a:p>
            <a:pPr>
              <a:lnSpc>
                <a:spcPct val="190000"/>
              </a:lnSpc>
            </a:pPr>
            <a:r>
              <a:rPr lang="zh-CN" sz="1600" b="1">
                <a:latin typeface="微软雅黑" panose="020B0703020204020201" pitchFamily="34" charset="-122"/>
                <a:ea typeface="微软雅黑" panose="020B0703020204020201" pitchFamily="34" charset="-122"/>
                <a:sym typeface="+mn-ea"/>
              </a:rPr>
              <a:t>目标大小（S）：</a:t>
            </a:r>
            <a:r>
              <a:rPr lang="zh-CN" sz="1600">
                <a:latin typeface="微软雅黑" panose="020B0703020204020201" pitchFamily="34" charset="-122"/>
                <a:ea typeface="微软雅黑" panose="020B0703020204020201" pitchFamily="34" charset="-122"/>
                <a:sym typeface="+mn-ea"/>
              </a:rPr>
              <a:t>即目标面积越大，我们定位到目标的所花费的时间就越短。反之，目标面积越小，精准定位到目标上的时间就越长。</a:t>
            </a:r>
            <a:endParaRPr lang="zh-CN" sz="1600">
              <a:latin typeface="微软雅黑" panose="020B0703020204020201" pitchFamily="34" charset="-122"/>
              <a:ea typeface="微软雅黑" panose="020B0703020204020201" pitchFamily="34" charset="-122"/>
              <a:sym typeface="+mn-ea"/>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267970" y="332740"/>
            <a:ext cx="6476365" cy="469265"/>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kumimoji="1" lang="en-US" altLang="zh-CN" sz="2800" b="1" dirty="0">
                <a:latin typeface="微软雅黑" panose="020B0703020204020201" pitchFamily="34" charset="-122"/>
                <a:ea typeface="微软雅黑" panose="020B0703020204020201" pitchFamily="34" charset="-122"/>
              </a:rPr>
              <a:t>4.3</a:t>
            </a:r>
            <a:r>
              <a:rPr kumimoji="1" lang="zh-CN" altLang="en-US" sz="2800" b="1" dirty="0">
                <a:latin typeface="微软雅黑" panose="020B0703020204020201" pitchFamily="34" charset="-122"/>
                <a:ea typeface="微软雅黑" panose="020B0703020204020201" pitchFamily="34" charset="-122"/>
              </a:rPr>
              <a:t>：菲兹定律</a:t>
            </a:r>
            <a:endParaRPr kumimoji="1" lang="zh-CN" altLang="en-US" sz="2800" b="1" dirty="0">
              <a:latin typeface="微软雅黑" panose="020B0703020204020201" pitchFamily="34" charset="-122"/>
              <a:ea typeface="微软雅黑" panose="020B0703020204020201" pitchFamily="34" charset="-122"/>
            </a:endParaRPr>
          </a:p>
        </p:txBody>
      </p:sp>
      <p:sp>
        <p:nvSpPr>
          <p:cNvPr id="5" name="标题 1"/>
          <p:cNvSpPr txBox="1"/>
          <p:nvPr/>
        </p:nvSpPr>
        <p:spPr>
          <a:xfrm>
            <a:off x="3822065" y="858520"/>
            <a:ext cx="8686800" cy="469265"/>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r>
              <a:rPr lang="zh-CN" altLang="en-US" sz="2000" b="1" dirty="0">
                <a:solidFill>
                  <a:srgbClr val="6680FF"/>
                </a:solidFill>
                <a:latin typeface="微软雅黑" panose="020B0703020204020201" pitchFamily="34" charset="-122"/>
                <a:ea typeface="微软雅黑" panose="020B0703020204020201" pitchFamily="34" charset="-122"/>
                <a:sym typeface="+mn-ea"/>
              </a:rPr>
              <a:t>菲兹定律</a:t>
            </a:r>
            <a:endParaRPr lang="zh-CN" altLang="en-US" sz="2000" b="1" dirty="0">
              <a:solidFill>
                <a:srgbClr val="6680FF"/>
              </a:solidFill>
              <a:latin typeface="微软雅黑" panose="020B0703020204020201" pitchFamily="34" charset="-122"/>
              <a:ea typeface="微软雅黑" panose="020B0703020204020201" pitchFamily="34" charset="-122"/>
              <a:sym typeface="+mn-ea"/>
            </a:endParaRPr>
          </a:p>
        </p:txBody>
      </p:sp>
      <p:sp>
        <p:nvSpPr>
          <p:cNvPr id="9" name="文本框 8"/>
          <p:cNvSpPr txBox="1"/>
          <p:nvPr/>
        </p:nvSpPr>
        <p:spPr>
          <a:xfrm>
            <a:off x="3804285" y="1274445"/>
            <a:ext cx="5006340" cy="2822575"/>
          </a:xfrm>
          <a:prstGeom prst="rect">
            <a:avLst/>
          </a:prstGeom>
          <a:noFill/>
        </p:spPr>
        <p:txBody>
          <a:bodyPr wrap="square" rtlCol="0">
            <a:spAutoFit/>
          </a:bodyPr>
          <a:p>
            <a:pPr>
              <a:lnSpc>
                <a:spcPct val="190000"/>
              </a:lnSpc>
            </a:pPr>
            <a:r>
              <a:rPr sz="1600">
                <a:latin typeface="微软雅黑" panose="020B0703020204020201" pitchFamily="34" charset="-122"/>
                <a:ea typeface="微软雅黑" panose="020B0703020204020201" pitchFamily="34" charset="-122"/>
                <a:sym typeface="+mn-ea"/>
              </a:rPr>
              <a:t>汽车上的刹车踏板和油门踏板相距很近，并且刹车踏板的物理面积要比油门踏板大，这样可以使驾驶员能在相对最短的时间内把脚从油门踏板移动到刹车踏板上，从而最快最准确的触发刹车踏板，确保事故的发生率和减少事故的损伤</a:t>
            </a:r>
            <a:endParaRPr>
              <a:latin typeface="微软雅黑" panose="020B0703020204020201" pitchFamily="34" charset="-122"/>
              <a:ea typeface="微软雅黑" panose="020B0703020204020201" pitchFamily="34" charset="-122"/>
              <a:sym typeface="+mn-ea"/>
            </a:endParaRPr>
          </a:p>
          <a:p>
            <a:pPr>
              <a:lnSpc>
                <a:spcPct val="190000"/>
              </a:lnSpc>
            </a:pPr>
            <a:endParaRPr>
              <a:latin typeface="微软雅黑" panose="020B0703020204020201" pitchFamily="34" charset="-122"/>
              <a:ea typeface="微软雅黑" panose="020B0703020204020201" pitchFamily="34" charset="-122"/>
              <a:sym typeface="+mn-ea"/>
            </a:endParaRPr>
          </a:p>
        </p:txBody>
      </p:sp>
      <p:pic>
        <p:nvPicPr>
          <p:cNvPr id="3" name="图片 2"/>
          <p:cNvPicPr>
            <a:picLocks noChangeAspect="1"/>
          </p:cNvPicPr>
          <p:nvPr/>
        </p:nvPicPr>
        <p:blipFill>
          <a:blip r:embed="rId1"/>
          <a:stretch>
            <a:fillRect/>
          </a:stretch>
        </p:blipFill>
        <p:spPr>
          <a:xfrm>
            <a:off x="205105" y="1027430"/>
            <a:ext cx="3132455" cy="3088005"/>
          </a:xfrm>
          <a:prstGeom prst="rect">
            <a:avLst/>
          </a:prstGeom>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267970" y="332740"/>
            <a:ext cx="6476365" cy="469265"/>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kumimoji="1" lang="en-US" altLang="zh-CN" sz="2800" b="1" dirty="0">
                <a:latin typeface="微软雅黑" panose="020B0703020204020201" pitchFamily="34" charset="-122"/>
                <a:ea typeface="微软雅黑" panose="020B0703020204020201" pitchFamily="34" charset="-122"/>
              </a:rPr>
              <a:t>4.4</a:t>
            </a:r>
            <a:r>
              <a:rPr kumimoji="1" lang="zh-CN" altLang="en-US" sz="2800" b="1" dirty="0">
                <a:latin typeface="微软雅黑" panose="020B0703020204020201" pitchFamily="34" charset="-122"/>
                <a:ea typeface="微软雅黑" panose="020B0703020204020201" pitchFamily="34" charset="-122"/>
              </a:rPr>
              <a:t>：</a:t>
            </a:r>
            <a:r>
              <a:rPr kumimoji="1" lang="en-US" altLang="zh-CN" sz="2800" b="1" dirty="0">
                <a:latin typeface="微软雅黑" panose="020B0703020204020201" pitchFamily="34" charset="-122"/>
                <a:ea typeface="微软雅黑" panose="020B0703020204020201" pitchFamily="34" charset="-122"/>
              </a:rPr>
              <a:t>7+/-2</a:t>
            </a:r>
            <a:r>
              <a:rPr kumimoji="1" lang="zh-CN" altLang="en-US" sz="2800" b="1" dirty="0">
                <a:latin typeface="微软雅黑" panose="020B0703020204020201" pitchFamily="34" charset="-122"/>
                <a:ea typeface="微软雅黑" panose="020B0703020204020201" pitchFamily="34" charset="-122"/>
              </a:rPr>
              <a:t>法则</a:t>
            </a:r>
            <a:endParaRPr kumimoji="1" lang="zh-CN" altLang="en-US" sz="2800" b="1" dirty="0">
              <a:latin typeface="微软雅黑" panose="020B0703020204020201" pitchFamily="34" charset="-122"/>
              <a:ea typeface="微软雅黑" panose="020B0703020204020201" pitchFamily="34" charset="-122"/>
            </a:endParaRPr>
          </a:p>
        </p:txBody>
      </p:sp>
      <p:sp>
        <p:nvSpPr>
          <p:cNvPr id="5" name="标题 1"/>
          <p:cNvSpPr txBox="1"/>
          <p:nvPr/>
        </p:nvSpPr>
        <p:spPr>
          <a:xfrm>
            <a:off x="3822065" y="858520"/>
            <a:ext cx="8686800" cy="469265"/>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r>
              <a:rPr lang="en-US" altLang="zh-CN" sz="2000" b="1" dirty="0">
                <a:solidFill>
                  <a:srgbClr val="6680FF"/>
                </a:solidFill>
                <a:latin typeface="微软雅黑" panose="020B0703020204020201" pitchFamily="34" charset="-122"/>
                <a:ea typeface="微软雅黑" panose="020B0703020204020201" pitchFamily="34" charset="-122"/>
                <a:sym typeface="+mn-ea"/>
              </a:rPr>
              <a:t>7+/-2</a:t>
            </a:r>
            <a:r>
              <a:rPr lang="zh-CN" altLang="en-US" sz="2000" b="1" dirty="0">
                <a:solidFill>
                  <a:srgbClr val="6680FF"/>
                </a:solidFill>
                <a:latin typeface="微软雅黑" panose="020B0703020204020201" pitchFamily="34" charset="-122"/>
                <a:ea typeface="微软雅黑" panose="020B0703020204020201" pitchFamily="34" charset="-122"/>
                <a:sym typeface="+mn-ea"/>
              </a:rPr>
              <a:t>法则</a:t>
            </a:r>
            <a:endParaRPr lang="zh-CN" altLang="en-US" sz="2000" b="1" dirty="0">
              <a:solidFill>
                <a:srgbClr val="6680FF"/>
              </a:solidFill>
              <a:latin typeface="微软雅黑" panose="020B0703020204020201" pitchFamily="34" charset="-122"/>
              <a:ea typeface="微软雅黑" panose="020B0703020204020201" pitchFamily="34" charset="-122"/>
              <a:sym typeface="+mn-ea"/>
            </a:endParaRPr>
          </a:p>
        </p:txBody>
      </p:sp>
      <p:sp>
        <p:nvSpPr>
          <p:cNvPr id="9" name="文本框 8"/>
          <p:cNvSpPr txBox="1"/>
          <p:nvPr/>
        </p:nvSpPr>
        <p:spPr>
          <a:xfrm>
            <a:off x="3804285" y="1274445"/>
            <a:ext cx="5006340" cy="1420495"/>
          </a:xfrm>
          <a:prstGeom prst="rect">
            <a:avLst/>
          </a:prstGeom>
          <a:noFill/>
        </p:spPr>
        <p:txBody>
          <a:bodyPr wrap="square" rtlCol="0">
            <a:spAutoFit/>
          </a:bodyPr>
          <a:p>
            <a:pPr>
              <a:lnSpc>
                <a:spcPct val="190000"/>
              </a:lnSpc>
            </a:pPr>
            <a:r>
              <a:rPr lang="en-US" sz="1600">
                <a:latin typeface="微软雅黑" panose="020B0703020204020201" pitchFamily="34" charset="-122"/>
                <a:ea typeface="微软雅黑" panose="020B0703020204020201" pitchFamily="34" charset="-122"/>
                <a:sym typeface="+mn-ea"/>
              </a:rPr>
              <a:t>1.</a:t>
            </a:r>
            <a:r>
              <a:rPr lang="zh-CN" altLang="en-US" sz="1600">
                <a:latin typeface="微软雅黑" panose="020B0703020204020201" pitchFamily="34" charset="-122"/>
                <a:ea typeface="微软雅黑" panose="020B0703020204020201" pitchFamily="34" charset="-122"/>
                <a:sym typeface="+mn-ea"/>
              </a:rPr>
              <a:t>人的短时记忆数量约为</a:t>
            </a:r>
            <a:r>
              <a:rPr lang="en-US" altLang="zh-CN" sz="1600">
                <a:latin typeface="微软雅黑" panose="020B0703020204020201" pitchFamily="34" charset="-122"/>
                <a:ea typeface="微软雅黑" panose="020B0703020204020201" pitchFamily="34" charset="-122"/>
                <a:sym typeface="+mn-ea"/>
              </a:rPr>
              <a:t>7</a:t>
            </a:r>
            <a:r>
              <a:rPr lang="zh-CN" altLang="en-US" sz="1600">
                <a:latin typeface="微软雅黑" panose="020B0703020204020201" pitchFamily="34" charset="-122"/>
                <a:ea typeface="微软雅黑" panose="020B0703020204020201" pitchFamily="34" charset="-122"/>
                <a:sym typeface="+mn-ea"/>
              </a:rPr>
              <a:t>个单位</a:t>
            </a:r>
            <a:endParaRPr sz="1600">
              <a:latin typeface="微软雅黑" panose="020B0703020204020201" pitchFamily="34" charset="-122"/>
              <a:ea typeface="微软雅黑" panose="020B0703020204020201" pitchFamily="34" charset="-122"/>
              <a:sym typeface="+mn-ea"/>
            </a:endParaRPr>
          </a:p>
          <a:p>
            <a:pPr>
              <a:lnSpc>
                <a:spcPct val="190000"/>
              </a:lnSpc>
            </a:pPr>
            <a:r>
              <a:rPr lang="en-US" sz="1600">
                <a:latin typeface="微软雅黑" panose="020B0703020204020201" pitchFamily="34" charset="-122"/>
                <a:ea typeface="微软雅黑" panose="020B0703020204020201" pitchFamily="34" charset="-122"/>
                <a:sym typeface="+mn-ea"/>
              </a:rPr>
              <a:t>2.</a:t>
            </a:r>
            <a:r>
              <a:rPr lang="zh-CN" sz="1600">
                <a:latin typeface="微软雅黑" panose="020B0703020204020201" pitchFamily="34" charset="-122"/>
                <a:ea typeface="微软雅黑" panose="020B0703020204020201" pitchFamily="34" charset="-122"/>
                <a:sym typeface="+mn-ea"/>
              </a:rPr>
              <a:t>一般人接受新事物的记忆容量最多不会超过9个</a:t>
            </a:r>
            <a:endParaRPr lang="zh-CN" sz="1600">
              <a:latin typeface="微软雅黑" panose="020B0703020204020201" pitchFamily="34" charset="-122"/>
              <a:ea typeface="微软雅黑" panose="020B0703020204020201" pitchFamily="34" charset="-122"/>
              <a:sym typeface="+mn-ea"/>
            </a:endParaRPr>
          </a:p>
          <a:p>
            <a:pPr>
              <a:lnSpc>
                <a:spcPct val="190000"/>
              </a:lnSpc>
            </a:pPr>
            <a:endParaRPr>
              <a:latin typeface="微软雅黑" panose="020B0703020204020201" pitchFamily="34" charset="-122"/>
              <a:ea typeface="微软雅黑" panose="020B0703020204020201" pitchFamily="34" charset="-122"/>
              <a:sym typeface="+mn-ea"/>
            </a:endParaRPr>
          </a:p>
        </p:txBody>
      </p:sp>
      <p:pic>
        <p:nvPicPr>
          <p:cNvPr id="4" name="图片 3"/>
          <p:cNvPicPr>
            <a:picLocks noChangeAspect="1"/>
          </p:cNvPicPr>
          <p:nvPr/>
        </p:nvPicPr>
        <p:blipFill>
          <a:blip r:embed="rId1"/>
          <a:stretch>
            <a:fillRect/>
          </a:stretch>
        </p:blipFill>
        <p:spPr>
          <a:xfrm>
            <a:off x="267970" y="1120140"/>
            <a:ext cx="3251200" cy="2516505"/>
          </a:xfrm>
          <a:prstGeom prst="rect">
            <a:avLst/>
          </a:prstGeom>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267970" y="332740"/>
            <a:ext cx="6476365" cy="469265"/>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kumimoji="1" lang="en-US" altLang="zh-CN" sz="2800" b="1" dirty="0">
                <a:latin typeface="微软雅黑" panose="020B0703020204020201" pitchFamily="34" charset="-122"/>
                <a:ea typeface="微软雅黑" panose="020B0703020204020201" pitchFamily="34" charset="-122"/>
              </a:rPr>
              <a:t>4.4</a:t>
            </a:r>
            <a:r>
              <a:rPr kumimoji="1" lang="zh-CN" altLang="en-US" sz="2800" b="1" dirty="0">
                <a:latin typeface="微软雅黑" panose="020B0703020204020201" pitchFamily="34" charset="-122"/>
                <a:ea typeface="微软雅黑" panose="020B0703020204020201" pitchFamily="34" charset="-122"/>
              </a:rPr>
              <a:t>：</a:t>
            </a:r>
            <a:r>
              <a:rPr kumimoji="1" lang="en-US" altLang="zh-CN" sz="2800" b="1" dirty="0">
                <a:latin typeface="微软雅黑" panose="020B0703020204020201" pitchFamily="34" charset="-122"/>
                <a:ea typeface="微软雅黑" panose="020B0703020204020201" pitchFamily="34" charset="-122"/>
              </a:rPr>
              <a:t>7+/-2</a:t>
            </a:r>
            <a:r>
              <a:rPr kumimoji="1" lang="zh-CN" altLang="en-US" sz="2800" b="1" dirty="0">
                <a:latin typeface="微软雅黑" panose="020B0703020204020201" pitchFamily="34" charset="-122"/>
                <a:ea typeface="微软雅黑" panose="020B0703020204020201" pitchFamily="34" charset="-122"/>
              </a:rPr>
              <a:t>法则</a:t>
            </a:r>
            <a:endParaRPr kumimoji="1" lang="zh-CN" altLang="en-US" sz="2800" b="1" dirty="0">
              <a:latin typeface="微软雅黑" panose="020B0703020204020201" pitchFamily="34" charset="-122"/>
              <a:ea typeface="微软雅黑" panose="020B0703020204020201" pitchFamily="34" charset="-122"/>
            </a:endParaRPr>
          </a:p>
        </p:txBody>
      </p:sp>
      <p:sp>
        <p:nvSpPr>
          <p:cNvPr id="5" name="标题 1"/>
          <p:cNvSpPr txBox="1"/>
          <p:nvPr/>
        </p:nvSpPr>
        <p:spPr>
          <a:xfrm>
            <a:off x="3822065" y="858520"/>
            <a:ext cx="8686800" cy="469265"/>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r>
              <a:rPr lang="en-US" altLang="zh-CN" sz="2000" b="1" dirty="0">
                <a:solidFill>
                  <a:srgbClr val="6680FF"/>
                </a:solidFill>
                <a:latin typeface="微软雅黑" panose="020B0703020204020201" pitchFamily="34" charset="-122"/>
                <a:ea typeface="微软雅黑" panose="020B0703020204020201" pitchFamily="34" charset="-122"/>
                <a:sym typeface="+mn-ea"/>
              </a:rPr>
              <a:t>7+/-2</a:t>
            </a:r>
            <a:r>
              <a:rPr lang="zh-CN" altLang="en-US" sz="2000" b="1" dirty="0">
                <a:solidFill>
                  <a:srgbClr val="6680FF"/>
                </a:solidFill>
                <a:latin typeface="微软雅黑" panose="020B0703020204020201" pitchFamily="34" charset="-122"/>
                <a:ea typeface="微软雅黑" panose="020B0703020204020201" pitchFamily="34" charset="-122"/>
                <a:sym typeface="+mn-ea"/>
              </a:rPr>
              <a:t>法则</a:t>
            </a:r>
            <a:endParaRPr lang="zh-CN" altLang="en-US" sz="2000" b="1" dirty="0">
              <a:solidFill>
                <a:srgbClr val="6680FF"/>
              </a:solidFill>
              <a:latin typeface="微软雅黑" panose="020B0703020204020201" pitchFamily="34" charset="-122"/>
              <a:ea typeface="微软雅黑" panose="020B0703020204020201" pitchFamily="34" charset="-122"/>
              <a:sym typeface="+mn-ea"/>
            </a:endParaRPr>
          </a:p>
        </p:txBody>
      </p:sp>
      <p:sp>
        <p:nvSpPr>
          <p:cNvPr id="9" name="文本框 8"/>
          <p:cNvSpPr txBox="1"/>
          <p:nvPr/>
        </p:nvSpPr>
        <p:spPr>
          <a:xfrm>
            <a:off x="3804285" y="1274445"/>
            <a:ext cx="5006340" cy="2428240"/>
          </a:xfrm>
          <a:prstGeom prst="rect">
            <a:avLst/>
          </a:prstGeom>
          <a:noFill/>
        </p:spPr>
        <p:txBody>
          <a:bodyPr wrap="square" rtlCol="0">
            <a:spAutoFit/>
          </a:bodyPr>
          <a:p>
            <a:pPr>
              <a:lnSpc>
                <a:spcPct val="190000"/>
              </a:lnSpc>
            </a:pPr>
            <a:r>
              <a:rPr sz="1600">
                <a:latin typeface="微软雅黑" panose="020B0703020204020201" pitchFamily="34" charset="-122"/>
                <a:ea typeface="微软雅黑" panose="020B0703020204020201" pitchFamily="34" charset="-122"/>
                <a:sym typeface="+mn-ea"/>
              </a:rPr>
              <a:t>个法则不仅仅可以用于移动端和PC端的设计中，在生活中很多场景也可以用到，比如电话号、银行卡号、身份证号，我们总是喜欢把一长串数字拆分开来读写，目的就是降低记忆成本，提高信息的易读性，从而达到视觉防错的作用</a:t>
            </a:r>
            <a:endParaRPr>
              <a:latin typeface="微软雅黑" panose="020B0703020204020201" pitchFamily="34" charset="-122"/>
              <a:ea typeface="微软雅黑" panose="020B0703020204020201" pitchFamily="34" charset="-122"/>
              <a:sym typeface="+mn-ea"/>
            </a:endParaRPr>
          </a:p>
        </p:txBody>
      </p:sp>
      <p:pic>
        <p:nvPicPr>
          <p:cNvPr id="3" name="图片 2"/>
          <p:cNvPicPr>
            <a:picLocks noChangeAspect="1"/>
          </p:cNvPicPr>
          <p:nvPr/>
        </p:nvPicPr>
        <p:blipFill>
          <a:blip r:embed="rId1"/>
          <a:stretch>
            <a:fillRect/>
          </a:stretch>
        </p:blipFill>
        <p:spPr>
          <a:xfrm>
            <a:off x="686435" y="1003935"/>
            <a:ext cx="1934210" cy="3542665"/>
          </a:xfrm>
          <a:prstGeom prst="rect">
            <a:avLst/>
          </a:prstGeom>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267970" y="332740"/>
            <a:ext cx="6476365" cy="469265"/>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kumimoji="1" lang="en-US" altLang="zh-CN" sz="2800" b="1" dirty="0">
                <a:latin typeface="微软雅黑" panose="020B0703020204020201" pitchFamily="34" charset="-122"/>
                <a:ea typeface="微软雅黑" panose="020B0703020204020201" pitchFamily="34" charset="-122"/>
              </a:rPr>
              <a:t>4.4</a:t>
            </a:r>
            <a:r>
              <a:rPr kumimoji="1" lang="zh-CN" altLang="en-US" sz="2800" b="1" dirty="0">
                <a:latin typeface="微软雅黑" panose="020B0703020204020201" pitchFamily="34" charset="-122"/>
                <a:ea typeface="微软雅黑" panose="020B0703020204020201" pitchFamily="34" charset="-122"/>
              </a:rPr>
              <a:t>：</a:t>
            </a:r>
            <a:r>
              <a:rPr kumimoji="1" lang="en-US" altLang="zh-CN" sz="2800" b="1" dirty="0">
                <a:latin typeface="微软雅黑" panose="020B0703020204020201" pitchFamily="34" charset="-122"/>
                <a:ea typeface="微软雅黑" panose="020B0703020204020201" pitchFamily="34" charset="-122"/>
              </a:rPr>
              <a:t>7+/-2</a:t>
            </a:r>
            <a:r>
              <a:rPr kumimoji="1" lang="zh-CN" altLang="en-US" sz="2800" b="1" dirty="0">
                <a:latin typeface="微软雅黑" panose="020B0703020204020201" pitchFamily="34" charset="-122"/>
                <a:ea typeface="微软雅黑" panose="020B0703020204020201" pitchFamily="34" charset="-122"/>
              </a:rPr>
              <a:t>法则</a:t>
            </a:r>
            <a:endParaRPr kumimoji="1" lang="zh-CN" altLang="en-US" sz="2800" b="1" dirty="0">
              <a:latin typeface="微软雅黑" panose="020B0703020204020201" pitchFamily="34" charset="-122"/>
              <a:ea typeface="微软雅黑" panose="020B0703020204020201" pitchFamily="34" charset="-122"/>
            </a:endParaRPr>
          </a:p>
        </p:txBody>
      </p:sp>
      <p:sp>
        <p:nvSpPr>
          <p:cNvPr id="5" name="标题 1"/>
          <p:cNvSpPr txBox="1"/>
          <p:nvPr/>
        </p:nvSpPr>
        <p:spPr>
          <a:xfrm>
            <a:off x="3867150" y="793115"/>
            <a:ext cx="8686800" cy="469265"/>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r>
              <a:rPr lang="en-US" altLang="zh-CN" sz="2000" b="1" dirty="0">
                <a:solidFill>
                  <a:srgbClr val="6680FF"/>
                </a:solidFill>
                <a:latin typeface="微软雅黑" panose="020B0703020204020201" pitchFamily="34" charset="-122"/>
                <a:ea typeface="微软雅黑" panose="020B0703020204020201" pitchFamily="34" charset="-122"/>
                <a:sym typeface="+mn-ea"/>
              </a:rPr>
              <a:t>7+/-2</a:t>
            </a:r>
            <a:r>
              <a:rPr lang="zh-CN" altLang="en-US" sz="2000" b="1" dirty="0">
                <a:solidFill>
                  <a:srgbClr val="6680FF"/>
                </a:solidFill>
                <a:latin typeface="微软雅黑" panose="020B0703020204020201" pitchFamily="34" charset="-122"/>
                <a:ea typeface="微软雅黑" panose="020B0703020204020201" pitchFamily="34" charset="-122"/>
                <a:sym typeface="+mn-ea"/>
              </a:rPr>
              <a:t>法则</a:t>
            </a:r>
            <a:endParaRPr lang="zh-CN" altLang="en-US" sz="2000" b="1" dirty="0">
              <a:solidFill>
                <a:srgbClr val="6680FF"/>
              </a:solidFill>
              <a:latin typeface="微软雅黑" panose="020B0703020204020201" pitchFamily="34" charset="-122"/>
              <a:ea typeface="微软雅黑" panose="020B0703020204020201" pitchFamily="34" charset="-122"/>
              <a:sym typeface="+mn-ea"/>
            </a:endParaRPr>
          </a:p>
        </p:txBody>
      </p:sp>
      <p:sp>
        <p:nvSpPr>
          <p:cNvPr id="9" name="文本框 8"/>
          <p:cNvSpPr txBox="1"/>
          <p:nvPr/>
        </p:nvSpPr>
        <p:spPr>
          <a:xfrm>
            <a:off x="3786505" y="1127125"/>
            <a:ext cx="5315585" cy="3830955"/>
          </a:xfrm>
          <a:prstGeom prst="rect">
            <a:avLst/>
          </a:prstGeom>
          <a:noFill/>
        </p:spPr>
        <p:txBody>
          <a:bodyPr wrap="square" rtlCol="0">
            <a:spAutoFit/>
          </a:bodyPr>
          <a:p>
            <a:pPr>
              <a:lnSpc>
                <a:spcPct val="190000"/>
              </a:lnSpc>
            </a:pPr>
            <a:r>
              <a:rPr lang="en-US" sz="1600" b="1">
                <a:latin typeface="微软雅黑" panose="020B0703020204020201" pitchFamily="34" charset="-122"/>
                <a:ea typeface="微软雅黑" panose="020B0703020204020201" pitchFamily="34" charset="-122"/>
                <a:sym typeface="+mn-ea"/>
              </a:rPr>
              <a:t>1.</a:t>
            </a:r>
            <a:r>
              <a:rPr sz="1600" b="1">
                <a:latin typeface="微软雅黑" panose="020B0703020204020201" pitchFamily="34" charset="-122"/>
                <a:ea typeface="微软雅黑" panose="020B0703020204020201" pitchFamily="34" charset="-122"/>
                <a:sym typeface="+mn-ea"/>
              </a:rPr>
              <a:t>导航和选项卡通常不要超过9个</a:t>
            </a:r>
            <a:endParaRPr sz="1600" b="1">
              <a:latin typeface="微软雅黑" panose="020B0703020204020201" pitchFamily="34" charset="-122"/>
              <a:ea typeface="微软雅黑" panose="020B0703020204020201" pitchFamily="34" charset="-122"/>
              <a:sym typeface="+mn-ea"/>
            </a:endParaRPr>
          </a:p>
          <a:p>
            <a:pPr>
              <a:lnSpc>
                <a:spcPct val="190000"/>
              </a:lnSpc>
            </a:pPr>
            <a:r>
              <a:rPr sz="1600">
                <a:latin typeface="微软雅黑" panose="020B0703020204020201" pitchFamily="34" charset="-122"/>
                <a:ea typeface="微软雅黑" panose="020B0703020204020201" pitchFamily="34" charset="-122"/>
                <a:sym typeface="+mn-ea"/>
              </a:rPr>
              <a:t>网页设计的一级导航通常不要超过9个，如果导航和选项卡内容过多时，可以通过聚合按钮来包容其他次要入口或子入口，这个做法在PC端最为常见，其设计原理也同席克定律。</a:t>
            </a:r>
            <a:endParaRPr sz="1600">
              <a:latin typeface="微软雅黑" panose="020B0703020204020201" pitchFamily="34" charset="-122"/>
              <a:ea typeface="微软雅黑" panose="020B0703020204020201" pitchFamily="34" charset="-122"/>
              <a:sym typeface="+mn-ea"/>
            </a:endParaRPr>
          </a:p>
          <a:p>
            <a:pPr>
              <a:lnSpc>
                <a:spcPct val="190000"/>
              </a:lnSpc>
            </a:pPr>
            <a:r>
              <a:rPr sz="1600">
                <a:latin typeface="微软雅黑" panose="020B0703020204020201" pitchFamily="34" charset="-122"/>
                <a:ea typeface="微软雅黑" panose="020B0703020204020201" pitchFamily="34" charset="-122"/>
                <a:sym typeface="+mn-ea"/>
              </a:rPr>
              <a:t>移动端的标签栏一般不超过5个、选项卡一般不超过7个，如果有更多的选项可以左滑查看其他，或者点击右边的“聚合按钮”查看更多</a:t>
            </a:r>
            <a:endParaRPr>
              <a:latin typeface="微软雅黑" panose="020B0703020204020201" pitchFamily="34" charset="-122"/>
              <a:ea typeface="微软雅黑" panose="020B0703020204020201" pitchFamily="34" charset="-122"/>
              <a:sym typeface="+mn-ea"/>
            </a:endParaRPr>
          </a:p>
        </p:txBody>
      </p:sp>
      <p:pic>
        <p:nvPicPr>
          <p:cNvPr id="4" name="图片 3"/>
          <p:cNvPicPr>
            <a:picLocks noChangeAspect="1"/>
          </p:cNvPicPr>
          <p:nvPr/>
        </p:nvPicPr>
        <p:blipFill>
          <a:blip r:embed="rId1"/>
          <a:stretch>
            <a:fillRect/>
          </a:stretch>
        </p:blipFill>
        <p:spPr>
          <a:xfrm>
            <a:off x="323215" y="963930"/>
            <a:ext cx="3463290" cy="3404235"/>
          </a:xfrm>
          <a:prstGeom prst="rect">
            <a:avLst/>
          </a:prstGeom>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267970" y="332740"/>
            <a:ext cx="6476365" cy="469265"/>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kumimoji="1" lang="en-US" altLang="zh-CN" sz="2800" b="1" dirty="0">
                <a:latin typeface="微软雅黑" panose="020B0703020204020201" pitchFamily="34" charset="-122"/>
                <a:ea typeface="微软雅黑" panose="020B0703020204020201" pitchFamily="34" charset="-122"/>
              </a:rPr>
              <a:t>4.5</a:t>
            </a:r>
            <a:r>
              <a:rPr kumimoji="1" lang="zh-CN" altLang="en-US" sz="2800" b="1" dirty="0">
                <a:latin typeface="微软雅黑" panose="020B0703020204020201" pitchFamily="34" charset="-122"/>
                <a:ea typeface="微软雅黑" panose="020B0703020204020201" pitchFamily="34" charset="-122"/>
              </a:rPr>
              <a:t>：移动端和</a:t>
            </a:r>
            <a:r>
              <a:rPr kumimoji="1" lang="en-US" altLang="zh-CN" sz="2800" b="1" dirty="0">
                <a:latin typeface="微软雅黑" panose="020B0703020204020201" pitchFamily="34" charset="-122"/>
                <a:ea typeface="微软雅黑" panose="020B0703020204020201" pitchFamily="34" charset="-122"/>
              </a:rPr>
              <a:t>Web</a:t>
            </a:r>
            <a:r>
              <a:rPr kumimoji="1" lang="zh-CN" altLang="en-US" sz="2800" b="1" dirty="0">
                <a:latin typeface="微软雅黑" panose="020B0703020204020201" pitchFamily="34" charset="-122"/>
                <a:ea typeface="微软雅黑" panose="020B0703020204020201" pitchFamily="34" charset="-122"/>
              </a:rPr>
              <a:t>端交互差异</a:t>
            </a:r>
            <a:endParaRPr kumimoji="1" lang="zh-CN" altLang="en-US" sz="2800" b="1" dirty="0">
              <a:latin typeface="微软雅黑" panose="020B0703020204020201" pitchFamily="34" charset="-122"/>
              <a:ea typeface="微软雅黑" panose="020B0703020204020201" pitchFamily="34" charset="-122"/>
            </a:endParaRPr>
          </a:p>
        </p:txBody>
      </p:sp>
      <p:sp>
        <p:nvSpPr>
          <p:cNvPr id="5" name="标题 1"/>
          <p:cNvSpPr txBox="1"/>
          <p:nvPr/>
        </p:nvSpPr>
        <p:spPr>
          <a:xfrm>
            <a:off x="618490" y="1179195"/>
            <a:ext cx="8686800" cy="469265"/>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r>
              <a:rPr lang="zh-CN" altLang="en-US" sz="2000" b="1" dirty="0">
                <a:solidFill>
                  <a:srgbClr val="6680FF"/>
                </a:solidFill>
                <a:latin typeface="微软雅黑" panose="020B0703020204020201" pitchFamily="34" charset="-122"/>
                <a:ea typeface="微软雅黑" panose="020B0703020204020201" pitchFamily="34" charset="-122"/>
                <a:sym typeface="+mn-ea"/>
              </a:rPr>
              <a:t>移动端</a:t>
            </a:r>
            <a:endParaRPr lang="zh-CN" altLang="en-US" sz="2000" b="1" dirty="0">
              <a:solidFill>
                <a:srgbClr val="6680FF"/>
              </a:solidFill>
              <a:latin typeface="微软雅黑" panose="020B0703020204020201" pitchFamily="34" charset="-122"/>
              <a:ea typeface="微软雅黑" panose="020B0703020204020201" pitchFamily="34" charset="-122"/>
              <a:sym typeface="+mn-ea"/>
            </a:endParaRPr>
          </a:p>
        </p:txBody>
      </p:sp>
      <p:sp>
        <p:nvSpPr>
          <p:cNvPr id="9" name="文本框 8"/>
          <p:cNvSpPr txBox="1"/>
          <p:nvPr/>
        </p:nvSpPr>
        <p:spPr>
          <a:xfrm>
            <a:off x="590550" y="1595120"/>
            <a:ext cx="5789930" cy="558800"/>
          </a:xfrm>
          <a:prstGeom prst="rect">
            <a:avLst/>
          </a:prstGeom>
          <a:noFill/>
        </p:spPr>
        <p:txBody>
          <a:bodyPr wrap="square" rtlCol="0">
            <a:spAutoFit/>
          </a:bodyPr>
          <a:p>
            <a:pPr>
              <a:lnSpc>
                <a:spcPct val="190000"/>
              </a:lnSpc>
            </a:pPr>
            <a:r>
              <a:rPr lang="zh-CN" altLang="en-US" sz="1600">
                <a:latin typeface="微软雅黑" panose="020B0703020204020201" pitchFamily="34" charset="-122"/>
                <a:ea typeface="微软雅黑" panose="020B0703020204020201" pitchFamily="34" charset="-122"/>
                <a:sym typeface="+mn-ea"/>
              </a:rPr>
              <a:t>移动端使用手势和动作进行交互和操作，屏幕使用面积小</a:t>
            </a:r>
            <a:endParaRPr lang="zh-CN" altLang="en-US" sz="1600">
              <a:latin typeface="微软雅黑" panose="020B0703020204020201" pitchFamily="34" charset="-122"/>
              <a:ea typeface="微软雅黑" panose="020B0703020204020201" pitchFamily="34" charset="-122"/>
              <a:sym typeface="+mn-ea"/>
            </a:endParaRPr>
          </a:p>
        </p:txBody>
      </p:sp>
      <p:sp>
        <p:nvSpPr>
          <p:cNvPr id="3" name="标题 1"/>
          <p:cNvSpPr txBox="1"/>
          <p:nvPr/>
        </p:nvSpPr>
        <p:spPr>
          <a:xfrm>
            <a:off x="618490" y="2596515"/>
            <a:ext cx="8686800" cy="469265"/>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r>
              <a:rPr lang="en-US" altLang="zh-CN" sz="2000" b="1" dirty="0">
                <a:solidFill>
                  <a:srgbClr val="6680FF"/>
                </a:solidFill>
                <a:latin typeface="微软雅黑" panose="020B0703020204020201" pitchFamily="34" charset="-122"/>
                <a:ea typeface="微软雅黑" panose="020B0703020204020201" pitchFamily="34" charset="-122"/>
                <a:sym typeface="+mn-ea"/>
              </a:rPr>
              <a:t>Web</a:t>
            </a:r>
            <a:r>
              <a:rPr lang="zh-CN" altLang="en-US" sz="2000" b="1" dirty="0">
                <a:solidFill>
                  <a:srgbClr val="6680FF"/>
                </a:solidFill>
                <a:latin typeface="微软雅黑" panose="020B0703020204020201" pitchFamily="34" charset="-122"/>
                <a:ea typeface="微软雅黑" panose="020B0703020204020201" pitchFamily="34" charset="-122"/>
                <a:sym typeface="+mn-ea"/>
              </a:rPr>
              <a:t>端</a:t>
            </a:r>
            <a:endParaRPr lang="zh-CN" altLang="en-US" sz="2000" b="1" dirty="0">
              <a:solidFill>
                <a:srgbClr val="6680FF"/>
              </a:solidFill>
              <a:latin typeface="微软雅黑" panose="020B0703020204020201" pitchFamily="34" charset="-122"/>
              <a:ea typeface="微软雅黑" panose="020B0703020204020201" pitchFamily="34" charset="-122"/>
              <a:sym typeface="+mn-ea"/>
            </a:endParaRPr>
          </a:p>
        </p:txBody>
      </p:sp>
      <p:sp>
        <p:nvSpPr>
          <p:cNvPr id="6" name="文本框 5"/>
          <p:cNvSpPr txBox="1"/>
          <p:nvPr/>
        </p:nvSpPr>
        <p:spPr>
          <a:xfrm>
            <a:off x="590550" y="3012440"/>
            <a:ext cx="5006340" cy="558800"/>
          </a:xfrm>
          <a:prstGeom prst="rect">
            <a:avLst/>
          </a:prstGeom>
          <a:noFill/>
        </p:spPr>
        <p:txBody>
          <a:bodyPr wrap="square" rtlCol="0">
            <a:spAutoFit/>
          </a:bodyPr>
          <a:p>
            <a:pPr>
              <a:lnSpc>
                <a:spcPct val="190000"/>
              </a:lnSpc>
            </a:pPr>
            <a:r>
              <a:rPr lang="en-US" altLang="zh-CN" sz="1600">
                <a:latin typeface="微软雅黑" panose="020B0703020204020201" pitchFamily="34" charset="-122"/>
                <a:ea typeface="微软雅黑" panose="020B0703020204020201" pitchFamily="34" charset="-122"/>
                <a:sym typeface="+mn-ea"/>
              </a:rPr>
              <a:t>Web</a:t>
            </a:r>
            <a:r>
              <a:rPr lang="zh-CN" altLang="en-US" sz="1600">
                <a:latin typeface="微软雅黑" panose="020B0703020204020201" pitchFamily="34" charset="-122"/>
                <a:ea typeface="微软雅黑" panose="020B0703020204020201" pitchFamily="34" charset="-122"/>
                <a:sym typeface="+mn-ea"/>
              </a:rPr>
              <a:t>端使用鼠标进行交互和操作，屏幕操作面积大</a:t>
            </a:r>
            <a:endParaRPr lang="zh-CN" altLang="en-US" sz="1600">
              <a:latin typeface="微软雅黑" panose="020B0703020204020201" pitchFamily="34" charset="-122"/>
              <a:ea typeface="微软雅黑" panose="020B0703020204020201" pitchFamily="34" charset="-122"/>
              <a:sym typeface="+mn-ea"/>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11499" y="509033"/>
            <a:ext cx="1980029" cy="523220"/>
          </a:xfrm>
          <a:prstGeom prst="rect">
            <a:avLst/>
          </a:prstGeom>
        </p:spPr>
        <p:txBody>
          <a:bodyPr wrap="none">
            <a:spAutoFit/>
          </a:bodyPr>
          <a:lstStyle/>
          <a:p>
            <a:r>
              <a:rPr kumimoji="1" lang="en-US" altLang="en-US" sz="2800" dirty="0">
                <a:latin typeface="微软雅黑" panose="020B0703020204020201" pitchFamily="34" charset="-122"/>
                <a:ea typeface="微软雅黑" panose="020B0703020204020201" pitchFamily="34" charset="-122"/>
              </a:rPr>
              <a:t>总结和展望</a:t>
            </a:r>
            <a:endParaRPr lang="zh-CN" altLang="en-US" sz="2800" dirty="0">
              <a:solidFill>
                <a:srgbClr val="000000"/>
              </a:solidFill>
              <a:latin typeface="微软雅黑" panose="020B0703020204020201" pitchFamily="34" charset="-122"/>
              <a:ea typeface="微软雅黑" panose="020B0703020204020201" pitchFamily="34" charset="-122"/>
            </a:endParaRPr>
          </a:p>
        </p:txBody>
      </p:sp>
      <p:sp>
        <p:nvSpPr>
          <p:cNvPr id="4" name="标题 1"/>
          <p:cNvSpPr txBox="1"/>
          <p:nvPr/>
        </p:nvSpPr>
        <p:spPr>
          <a:xfrm>
            <a:off x="729615" y="1363980"/>
            <a:ext cx="4680585" cy="650875"/>
          </a:xfrm>
          <a:prstGeom prst="rect">
            <a:avLst/>
          </a:prstGeom>
        </p:spPr>
        <p:txBody>
          <a:bodyPr vert="horz" lIns="91440" tIns="45720" rIns="91440" bIns="45720" rtlCol="0" anchor="ctr">
            <a:normAutofit fontScale="80000"/>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marL="342900" indent="-342900">
              <a:buFont typeface="Arial" panose="020B0704020202090204" pitchFamily="34" charset="0"/>
              <a:buChar char="•"/>
            </a:pPr>
            <a:r>
              <a:rPr kumimoji="1" lang="zh-CN" altLang="en-US" sz="2100" dirty="0">
                <a:latin typeface="微软雅黑" panose="020B0703020204020201" pitchFamily="34" charset="-122"/>
                <a:ea typeface="微软雅黑" panose="020B0703020204020201" pitchFamily="34" charset="-122"/>
              </a:rPr>
              <a:t>交互设计四策略：删除，组织，隐藏，转移</a:t>
            </a:r>
            <a:endParaRPr kumimoji="1" lang="zh-CN" altLang="en-US" sz="2100" dirty="0">
              <a:latin typeface="微软雅黑" panose="020B0703020204020201" pitchFamily="34" charset="-122"/>
              <a:ea typeface="微软雅黑" panose="020B0703020204020201" pitchFamily="34" charset="-122"/>
            </a:endParaRPr>
          </a:p>
        </p:txBody>
      </p:sp>
      <p:sp>
        <p:nvSpPr>
          <p:cNvPr id="5" name="标题 1"/>
          <p:cNvSpPr txBox="1"/>
          <p:nvPr/>
        </p:nvSpPr>
        <p:spPr>
          <a:xfrm>
            <a:off x="729615" y="2026920"/>
            <a:ext cx="8111490" cy="880110"/>
          </a:xfrm>
          <a:prstGeom prst="rect">
            <a:avLst/>
          </a:prstGeom>
        </p:spPr>
        <p:txBody>
          <a:bodyPr vert="horz" lIns="91440" tIns="45720" rIns="91440" bIns="45720" rtlCol="0" anchor="ctr">
            <a:normAutofit fontScale="80000"/>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marL="342900" indent="-342900">
              <a:lnSpc>
                <a:spcPct val="150000"/>
              </a:lnSpc>
              <a:buFont typeface="Arial" panose="020B0704020202090204" pitchFamily="34" charset="0"/>
              <a:buChar char="•"/>
            </a:pPr>
            <a:r>
              <a:rPr kumimoji="1" lang="zh-CN" altLang="en-US" sz="2100" dirty="0">
                <a:latin typeface="微软雅黑" panose="020B0703020204020201" pitchFamily="34" charset="-122"/>
                <a:ea typeface="微软雅黑" panose="020B0703020204020201" pitchFamily="34" charset="-122"/>
              </a:rPr>
              <a:t>格式塔认知心理学：人体的眼脑是不断组织演化的过程</a:t>
            </a:r>
            <a:r>
              <a:rPr lang="zh-CN" altLang="en-US" sz="2100">
                <a:solidFill>
                  <a:schemeClr val="bg2">
                    <a:lumMod val="25000"/>
                  </a:schemeClr>
                </a:solidFill>
                <a:latin typeface="微软雅黑" panose="020B0703020204020201" pitchFamily="34" charset="-122"/>
                <a:ea typeface="微软雅黑" panose="020B0703020204020201" pitchFamily="34" charset="-122"/>
                <a:sym typeface="+mn-ea"/>
              </a:rPr>
              <a:t>正是通过这一过程，才产生出</a:t>
            </a:r>
            <a:r>
              <a:rPr lang="zh-CN" altLang="en-US" sz="2100" b="1">
                <a:solidFill>
                  <a:schemeClr val="bg2">
                    <a:lumMod val="25000"/>
                  </a:schemeClr>
                </a:solidFill>
                <a:latin typeface="微软雅黑" panose="020B0703020204020201" pitchFamily="34" charset="-122"/>
                <a:ea typeface="微软雅黑" panose="020B0703020204020201" pitchFamily="34" charset="-122"/>
                <a:sym typeface="+mn-ea"/>
              </a:rPr>
              <a:t>易于理解、协调的整体</a:t>
            </a:r>
            <a:endParaRPr lang="zh-CN" altLang="en-US" sz="2100" b="1">
              <a:solidFill>
                <a:schemeClr val="bg2">
                  <a:lumMod val="25000"/>
                </a:schemeClr>
              </a:solidFill>
              <a:latin typeface="微软雅黑" panose="020B0703020204020201" pitchFamily="34" charset="-122"/>
              <a:ea typeface="微软雅黑" panose="020B0703020204020201" pitchFamily="34" charset="-122"/>
              <a:sym typeface="+mn-ea"/>
            </a:endParaRPr>
          </a:p>
          <a:p>
            <a:pPr marL="342900" indent="-342900">
              <a:buFont typeface="Arial" panose="020B0704020202090204" pitchFamily="34" charset="0"/>
              <a:buChar char="•"/>
            </a:pPr>
            <a:endParaRPr kumimoji="1" lang="zh-CN" altLang="en-US" sz="2100" dirty="0">
              <a:latin typeface="微软雅黑" panose="020B0703020204020201" pitchFamily="34" charset="-122"/>
              <a:ea typeface="微软雅黑" panose="020B0703020204020201" pitchFamily="34" charset="-122"/>
            </a:endParaRPr>
          </a:p>
        </p:txBody>
      </p:sp>
      <p:sp>
        <p:nvSpPr>
          <p:cNvPr id="6" name="标题 1"/>
          <p:cNvSpPr txBox="1"/>
          <p:nvPr/>
        </p:nvSpPr>
        <p:spPr>
          <a:xfrm>
            <a:off x="729615" y="2933700"/>
            <a:ext cx="6569075" cy="358140"/>
          </a:xfrm>
          <a:prstGeom prst="rect">
            <a:avLst/>
          </a:prstGeom>
        </p:spPr>
        <p:txBody>
          <a:bodyPr vert="horz" lIns="91440" tIns="45720" rIns="91440" bIns="45720" rtlCol="0" anchor="ctr">
            <a:normAutofit fontScale="77500"/>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marL="342900" indent="-342900">
              <a:buFont typeface="Arial" panose="020B0704020202090204" pitchFamily="34" charset="0"/>
              <a:buChar char="•"/>
            </a:pPr>
            <a:r>
              <a:rPr kumimoji="1" lang="zh-CN" altLang="en-US" sz="2100" dirty="0">
                <a:latin typeface="微软雅黑" panose="020B0703020204020201" pitchFamily="34" charset="-122"/>
                <a:ea typeface="微软雅黑" panose="020B0703020204020201" pitchFamily="34" charset="-122"/>
              </a:rPr>
              <a:t>菲兹定律目标越大越容易点击，两者距离越近越容易操作</a:t>
            </a:r>
            <a:endParaRPr kumimoji="1" lang="zh-CN" altLang="en-US" sz="2100" dirty="0">
              <a:latin typeface="微软雅黑" panose="020B0703020204020201" pitchFamily="34" charset="-122"/>
              <a:ea typeface="微软雅黑" panose="020B0703020204020201" pitchFamily="34" charset="-122"/>
            </a:endParaRPr>
          </a:p>
        </p:txBody>
      </p:sp>
      <p:sp>
        <p:nvSpPr>
          <p:cNvPr id="2" name="标题 1"/>
          <p:cNvSpPr txBox="1"/>
          <p:nvPr/>
        </p:nvSpPr>
        <p:spPr>
          <a:xfrm>
            <a:off x="729615" y="3531235"/>
            <a:ext cx="6569075" cy="358140"/>
          </a:xfrm>
          <a:prstGeom prst="rect">
            <a:avLst/>
          </a:prstGeom>
        </p:spPr>
        <p:txBody>
          <a:bodyPr vert="horz" lIns="91440" tIns="45720" rIns="91440" bIns="45720" rtlCol="0" anchor="ctr">
            <a:normAutofit fontScale="77500"/>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marL="342900" indent="-342900">
              <a:buFont typeface="Arial" panose="020B0704020202090204" pitchFamily="34" charset="0"/>
              <a:buChar char="•"/>
            </a:pPr>
            <a:r>
              <a:rPr kumimoji="1" lang="en-US" altLang="zh-CN" sz="2100" dirty="0">
                <a:latin typeface="微软雅黑" panose="020B0703020204020201" pitchFamily="34" charset="-122"/>
                <a:ea typeface="微软雅黑" panose="020B0703020204020201" pitchFamily="34" charset="-122"/>
              </a:rPr>
              <a:t>7+/-2</a:t>
            </a:r>
            <a:r>
              <a:rPr kumimoji="1" lang="zh-CN" altLang="en-US" sz="2100" dirty="0">
                <a:latin typeface="微软雅黑" panose="020B0703020204020201" pitchFamily="34" charset="-122"/>
                <a:ea typeface="微软雅黑" panose="020B0703020204020201" pitchFamily="34" charset="-122"/>
              </a:rPr>
              <a:t>法则人的短时记忆容量为</a:t>
            </a:r>
            <a:r>
              <a:rPr kumimoji="1" lang="en-US" altLang="zh-CN" sz="2100" dirty="0">
                <a:latin typeface="微软雅黑" panose="020B0703020204020201" pitchFamily="34" charset="-122"/>
                <a:ea typeface="微软雅黑" panose="020B0703020204020201" pitchFamily="34" charset="-122"/>
              </a:rPr>
              <a:t>5-9</a:t>
            </a:r>
            <a:r>
              <a:rPr kumimoji="1" lang="zh-CN" altLang="en-US" sz="2100" dirty="0">
                <a:latin typeface="微软雅黑" panose="020B0703020204020201" pitchFamily="34" charset="-122"/>
                <a:ea typeface="微软雅黑" panose="020B0703020204020201" pitchFamily="34" charset="-122"/>
              </a:rPr>
              <a:t>个</a:t>
            </a:r>
            <a:endParaRPr kumimoji="1" lang="zh-CN" altLang="en-US" sz="2100" dirty="0">
              <a:latin typeface="微软雅黑" panose="020B0703020204020201" pitchFamily="34" charset="-122"/>
              <a:ea typeface="微软雅黑" panose="020B0703020204020201"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
          <p:cNvSpPr txBox="1"/>
          <p:nvPr/>
        </p:nvSpPr>
        <p:spPr>
          <a:xfrm>
            <a:off x="267970" y="3667760"/>
            <a:ext cx="8686800" cy="469265"/>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r>
              <a:rPr sz="2000">
                <a:latin typeface="微软雅黑" panose="020B0703020204020201" pitchFamily="34" charset="-122"/>
                <a:ea typeface="微软雅黑" panose="020B0703020204020201" pitchFamily="34" charset="-122"/>
                <a:sym typeface="+mn-ea"/>
              </a:rPr>
              <a:t>需求分析是从用户</a:t>
            </a:r>
            <a:r>
              <a:rPr lang="zh-CN" sz="2000">
                <a:latin typeface="微软雅黑" panose="020B0703020204020201" pitchFamily="34" charset="-122"/>
                <a:ea typeface="微软雅黑" panose="020B0703020204020201" pitchFamily="34" charset="-122"/>
                <a:sym typeface="+mn-ea"/>
              </a:rPr>
              <a:t>痛点</a:t>
            </a:r>
            <a:r>
              <a:rPr sz="2000">
                <a:latin typeface="微软雅黑" panose="020B0703020204020201" pitchFamily="34" charset="-122"/>
                <a:ea typeface="微软雅黑" panose="020B0703020204020201" pitchFamily="34" charset="-122"/>
                <a:sym typeface="+mn-ea"/>
              </a:rPr>
              <a:t>出发，找到用户内心真正的需求，转化为产品需求的过程</a:t>
            </a:r>
            <a:endParaRPr sz="2000">
              <a:latin typeface="微软雅黑" panose="020B0703020204020201" pitchFamily="34" charset="-122"/>
              <a:ea typeface="微软雅黑" panose="020B0703020204020201" pitchFamily="34" charset="-122"/>
              <a:sym typeface="+mn-ea"/>
            </a:endParaRPr>
          </a:p>
          <a:p>
            <a:pPr algn="l">
              <a:lnSpc>
                <a:spcPct val="150000"/>
              </a:lnSpc>
            </a:pPr>
            <a:r>
              <a:rPr sz="1600">
                <a:solidFill>
                  <a:schemeClr val="tx1">
                    <a:lumMod val="50000"/>
                    <a:lumOff val="50000"/>
                  </a:schemeClr>
                </a:solidFill>
                <a:latin typeface="微软雅黑" panose="020B0703020204020201" pitchFamily="34" charset="-122"/>
                <a:ea typeface="微软雅黑" panose="020B0703020204020201" pitchFamily="34" charset="-122"/>
                <a:sym typeface="+mn-ea"/>
              </a:rPr>
              <a:t>要考虑需求来源、明晰需求类型、深入了解需求背景和目的，理性评估需求合理性与价值，清楚目标用户、洞察用户心理和用户需求目的</a:t>
            </a:r>
            <a:endParaRPr kumimoji="1" lang="zh-CN" altLang="en-US" sz="1600" b="1" dirty="0">
              <a:solidFill>
                <a:schemeClr val="tx1">
                  <a:lumMod val="50000"/>
                  <a:lumOff val="50000"/>
                </a:schemeClr>
              </a:solidFill>
              <a:latin typeface="微软雅黑" panose="020B0703020204020201" pitchFamily="34" charset="-122"/>
              <a:ea typeface="微软雅黑" panose="020B0703020204020201" pitchFamily="34" charset="-122"/>
              <a:sym typeface="+mn-ea"/>
            </a:endParaRPr>
          </a:p>
        </p:txBody>
      </p:sp>
      <p:sp>
        <p:nvSpPr>
          <p:cNvPr id="2" name="标题 1"/>
          <p:cNvSpPr txBox="1"/>
          <p:nvPr/>
        </p:nvSpPr>
        <p:spPr>
          <a:xfrm>
            <a:off x="267970" y="314960"/>
            <a:ext cx="6476365" cy="469265"/>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kumimoji="1" lang="en-US" altLang="zh-CN" sz="2800" b="1" dirty="0">
                <a:latin typeface="微软雅黑" panose="020B0703020204020201" pitchFamily="34" charset="-122"/>
                <a:ea typeface="微软雅黑" panose="020B0703020204020201" pitchFamily="34" charset="-122"/>
              </a:rPr>
              <a:t>1.1</a:t>
            </a:r>
            <a:r>
              <a:rPr kumimoji="1" lang="zh-CN" altLang="en-US" sz="2800" b="1" dirty="0">
                <a:latin typeface="微软雅黑" panose="020B0703020204020201" pitchFamily="34" charset="-122"/>
                <a:ea typeface="微软雅黑" panose="020B0703020204020201" pitchFamily="34" charset="-122"/>
              </a:rPr>
              <a:t>：需求的定义</a:t>
            </a:r>
            <a:endParaRPr kumimoji="1" lang="zh-CN" altLang="en-US" sz="2800" b="1" dirty="0">
              <a:latin typeface="微软雅黑" panose="020B0703020204020201" pitchFamily="34" charset="-122"/>
              <a:ea typeface="微软雅黑" panose="020B0703020204020201" pitchFamily="34" charset="-122"/>
            </a:endParaRPr>
          </a:p>
        </p:txBody>
      </p:sp>
      <p:grpSp>
        <p:nvGrpSpPr>
          <p:cNvPr id="4" name="组合 3"/>
          <p:cNvGrpSpPr/>
          <p:nvPr/>
        </p:nvGrpSpPr>
        <p:grpSpPr>
          <a:xfrm>
            <a:off x="339725" y="1470025"/>
            <a:ext cx="8355965" cy="847090"/>
            <a:chOff x="773" y="1852"/>
            <a:chExt cx="13159" cy="1334"/>
          </a:xfrm>
        </p:grpSpPr>
        <p:sp>
          <p:nvSpPr>
            <p:cNvPr id="3" name="矩形 2"/>
            <p:cNvSpPr/>
            <p:nvPr/>
          </p:nvSpPr>
          <p:spPr>
            <a:xfrm>
              <a:off x="773" y="1852"/>
              <a:ext cx="2008" cy="1334"/>
            </a:xfrm>
            <a:prstGeom prst="rect">
              <a:avLst/>
            </a:prstGeom>
            <a:solidFill>
              <a:srgbClr val="B9C5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标题 1"/>
            <p:cNvSpPr txBox="1"/>
            <p:nvPr/>
          </p:nvSpPr>
          <p:spPr>
            <a:xfrm>
              <a:off x="926" y="2178"/>
              <a:ext cx="1883" cy="681"/>
            </a:xfrm>
            <a:prstGeom prst="rect">
              <a:avLst/>
            </a:prstGeom>
          </p:spPr>
          <p:txBody>
            <a:bodyPr vert="horz" lIns="68580" tIns="34290" rIns="68580" bIns="3429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indent="0" algn="l">
                <a:buFont typeface="Arial" panose="020B0704020202090204" pitchFamily="34" charset="0"/>
              </a:pPr>
              <a:r>
                <a:rPr kumimoji="1" lang="zh-CN" altLang="en-US" sz="1800" dirty="0">
                  <a:latin typeface="微软雅黑" panose="020B0703020204020201" pitchFamily="34" charset="-122"/>
                  <a:ea typeface="微软雅黑" panose="020B0703020204020201" pitchFamily="34" charset="-122"/>
                </a:rPr>
                <a:t>发现问题</a:t>
              </a:r>
              <a:endParaRPr kumimoji="1" lang="zh-CN" altLang="en-US" sz="1800" dirty="0">
                <a:latin typeface="微软雅黑" panose="020B0703020204020201" pitchFamily="34" charset="-122"/>
                <a:ea typeface="微软雅黑" panose="020B0703020204020201" pitchFamily="34" charset="-122"/>
              </a:endParaRPr>
            </a:p>
          </p:txBody>
        </p:sp>
        <p:sp>
          <p:nvSpPr>
            <p:cNvPr id="7" name="矩形 6"/>
            <p:cNvSpPr/>
            <p:nvPr/>
          </p:nvSpPr>
          <p:spPr>
            <a:xfrm>
              <a:off x="3494" y="1852"/>
              <a:ext cx="2008" cy="1334"/>
            </a:xfrm>
            <a:prstGeom prst="rect">
              <a:avLst/>
            </a:prstGeom>
            <a:solidFill>
              <a:srgbClr val="B9C5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标题 1"/>
            <p:cNvSpPr txBox="1"/>
            <p:nvPr/>
          </p:nvSpPr>
          <p:spPr>
            <a:xfrm>
              <a:off x="3745" y="2178"/>
              <a:ext cx="1883" cy="681"/>
            </a:xfrm>
            <a:prstGeom prst="rect">
              <a:avLst/>
            </a:prstGeom>
          </p:spPr>
          <p:txBody>
            <a:bodyPr vert="horz" lIns="68580" tIns="34290" rIns="68580" bIns="3429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indent="0" algn="l">
                <a:buFont typeface="Arial" panose="020B0704020202090204" pitchFamily="34" charset="0"/>
              </a:pPr>
              <a:r>
                <a:rPr kumimoji="1" lang="zh-CN" altLang="en-US" sz="1800" dirty="0">
                  <a:latin typeface="微软雅黑" panose="020B0703020204020201" pitchFamily="34" charset="-122"/>
                  <a:ea typeface="微软雅黑" panose="020B0703020204020201" pitchFamily="34" charset="-122"/>
                </a:rPr>
                <a:t>提出方案</a:t>
              </a:r>
              <a:endParaRPr kumimoji="1" lang="zh-CN" altLang="en-US" sz="1800" dirty="0">
                <a:latin typeface="微软雅黑" panose="020B0703020204020201" pitchFamily="34" charset="-122"/>
                <a:ea typeface="微软雅黑" panose="020B0703020204020201" pitchFamily="34" charset="-122"/>
              </a:endParaRPr>
            </a:p>
          </p:txBody>
        </p:sp>
        <p:sp>
          <p:nvSpPr>
            <p:cNvPr id="9" name="矩形 8"/>
            <p:cNvSpPr/>
            <p:nvPr/>
          </p:nvSpPr>
          <p:spPr>
            <a:xfrm>
              <a:off x="6286" y="1852"/>
              <a:ext cx="2008" cy="1334"/>
            </a:xfrm>
            <a:prstGeom prst="rect">
              <a:avLst/>
            </a:prstGeom>
            <a:solidFill>
              <a:srgbClr val="B9C5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标题 1"/>
            <p:cNvSpPr txBox="1"/>
            <p:nvPr/>
          </p:nvSpPr>
          <p:spPr>
            <a:xfrm>
              <a:off x="6453" y="2178"/>
              <a:ext cx="1883" cy="681"/>
            </a:xfrm>
            <a:prstGeom prst="rect">
              <a:avLst/>
            </a:prstGeom>
          </p:spPr>
          <p:txBody>
            <a:bodyPr vert="horz" lIns="68580" tIns="34290" rIns="68580" bIns="3429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indent="0" algn="l">
                <a:buFont typeface="Arial" panose="020B0704020202090204" pitchFamily="34" charset="0"/>
              </a:pPr>
              <a:r>
                <a:rPr kumimoji="1" lang="zh-CN" altLang="en-US" sz="1800" dirty="0">
                  <a:latin typeface="微软雅黑" panose="020B0703020204020201" pitchFamily="34" charset="-122"/>
                  <a:ea typeface="微软雅黑" panose="020B0703020204020201" pitchFamily="34" charset="-122"/>
                </a:rPr>
                <a:t>转化需求</a:t>
              </a:r>
              <a:endParaRPr kumimoji="1" lang="zh-CN" altLang="en-US" sz="1800" dirty="0">
                <a:latin typeface="微软雅黑" panose="020B0703020204020201" pitchFamily="34" charset="-122"/>
                <a:ea typeface="微软雅黑" panose="020B0703020204020201" pitchFamily="34" charset="-122"/>
              </a:endParaRPr>
            </a:p>
          </p:txBody>
        </p:sp>
        <p:sp>
          <p:nvSpPr>
            <p:cNvPr id="12" name="矩形 11"/>
            <p:cNvSpPr/>
            <p:nvPr/>
          </p:nvSpPr>
          <p:spPr>
            <a:xfrm>
              <a:off x="9158" y="1852"/>
              <a:ext cx="2008" cy="1334"/>
            </a:xfrm>
            <a:prstGeom prst="rect">
              <a:avLst/>
            </a:prstGeom>
            <a:solidFill>
              <a:srgbClr val="B9C5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标题 1"/>
            <p:cNvSpPr txBox="1"/>
            <p:nvPr/>
          </p:nvSpPr>
          <p:spPr>
            <a:xfrm>
              <a:off x="9311" y="2178"/>
              <a:ext cx="1883" cy="681"/>
            </a:xfrm>
            <a:prstGeom prst="rect">
              <a:avLst/>
            </a:prstGeom>
          </p:spPr>
          <p:txBody>
            <a:bodyPr vert="horz" lIns="68580" tIns="34290" rIns="68580" bIns="34290" rtlCol="0" anchor="b">
              <a:normAutofit fontScale="9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indent="0" algn="l">
                <a:buFont typeface="Arial" panose="020B0704020202090204" pitchFamily="34" charset="0"/>
              </a:pPr>
              <a:r>
                <a:rPr kumimoji="1" lang="zh-CN" altLang="en-US" sz="1800" dirty="0">
                  <a:latin typeface="微软雅黑" panose="020B0703020204020201" pitchFamily="34" charset="-122"/>
                  <a:ea typeface="微软雅黑" panose="020B0703020204020201" pitchFamily="34" charset="-122"/>
                </a:rPr>
                <a:t>产品实质化</a:t>
              </a:r>
              <a:endParaRPr kumimoji="1" lang="zh-CN" altLang="en-US" sz="1800" dirty="0">
                <a:latin typeface="微软雅黑" panose="020B0703020204020201" pitchFamily="34" charset="-122"/>
                <a:ea typeface="微软雅黑" panose="020B0703020204020201" pitchFamily="34" charset="-122"/>
              </a:endParaRPr>
            </a:p>
          </p:txBody>
        </p:sp>
        <p:sp>
          <p:nvSpPr>
            <p:cNvPr id="14" name="矩形 13"/>
            <p:cNvSpPr/>
            <p:nvPr/>
          </p:nvSpPr>
          <p:spPr>
            <a:xfrm>
              <a:off x="11896" y="1852"/>
              <a:ext cx="2008" cy="1334"/>
            </a:xfrm>
            <a:prstGeom prst="rect">
              <a:avLst/>
            </a:prstGeom>
            <a:solidFill>
              <a:srgbClr val="B9C5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标题 1"/>
            <p:cNvSpPr txBox="1"/>
            <p:nvPr/>
          </p:nvSpPr>
          <p:spPr>
            <a:xfrm>
              <a:off x="12049" y="2178"/>
              <a:ext cx="1883" cy="681"/>
            </a:xfrm>
            <a:prstGeom prst="rect">
              <a:avLst/>
            </a:prstGeom>
          </p:spPr>
          <p:txBody>
            <a:bodyPr vert="horz" lIns="68580" tIns="34290" rIns="68580" bIns="3429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indent="0" algn="l">
                <a:buFont typeface="Arial" panose="020B0704020202090204" pitchFamily="34" charset="0"/>
              </a:pPr>
              <a:r>
                <a:rPr kumimoji="1" lang="zh-CN" altLang="en-US" sz="1800" dirty="0">
                  <a:latin typeface="微软雅黑" panose="020B0703020204020201" pitchFamily="34" charset="-122"/>
                  <a:ea typeface="微软雅黑" panose="020B0703020204020201" pitchFamily="34" charset="-122"/>
                </a:rPr>
                <a:t>解决问题</a:t>
              </a:r>
              <a:endParaRPr kumimoji="1" lang="zh-CN" altLang="en-US" sz="1800" dirty="0">
                <a:latin typeface="微软雅黑" panose="020B0703020204020201" pitchFamily="34" charset="-122"/>
                <a:ea typeface="微软雅黑" panose="020B0703020204020201" pitchFamily="34" charset="-122"/>
              </a:endParaRPr>
            </a:p>
          </p:txBody>
        </p:sp>
      </p:gr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
          <p:cNvSpPr txBox="1"/>
          <p:nvPr/>
        </p:nvSpPr>
        <p:spPr>
          <a:xfrm>
            <a:off x="2086610" y="2035175"/>
            <a:ext cx="4594860" cy="469265"/>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r>
              <a:rPr kumimoji="1" lang="zh-CN" altLang="en-US" sz="2800" b="1" dirty="0">
                <a:latin typeface="微软雅黑" panose="020B0703020204020201" pitchFamily="34" charset="-122"/>
                <a:ea typeface="微软雅黑" panose="020B0703020204020201" pitchFamily="34" charset="-122"/>
              </a:rPr>
              <a:t>第五章：</a:t>
            </a:r>
            <a:r>
              <a:rPr kumimoji="1" lang="en-US" altLang="zh-CN" sz="2800" b="1" dirty="0">
                <a:latin typeface="微软雅黑" panose="020B0703020204020201" pitchFamily="34" charset="-122"/>
                <a:ea typeface="微软雅黑" panose="020B0703020204020201" pitchFamily="34" charset="-122"/>
              </a:rPr>
              <a:t>axure</a:t>
            </a:r>
            <a:r>
              <a:rPr kumimoji="1" lang="zh-CN" altLang="en-US" sz="2800" b="1" dirty="0">
                <a:latin typeface="微软雅黑" panose="020B0703020204020201" pitchFamily="34" charset="-122"/>
                <a:ea typeface="微软雅黑" panose="020B0703020204020201" pitchFamily="34" charset="-122"/>
              </a:rPr>
              <a:t>原型设计</a:t>
            </a:r>
            <a:endParaRPr kumimoji="1" lang="zh-CN" altLang="en-US" sz="2800" b="1" dirty="0">
              <a:latin typeface="微软雅黑" panose="020B0703020204020201" pitchFamily="34" charset="-122"/>
              <a:ea typeface="微软雅黑" panose="020B0703020204020201" pitchFamily="34" charset="-122"/>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267970" y="332740"/>
            <a:ext cx="6476365" cy="469265"/>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kumimoji="1" lang="en-US" altLang="zh-CN" sz="2800" b="1" dirty="0">
                <a:latin typeface="微软雅黑" panose="020B0703020204020201" pitchFamily="34" charset="-122"/>
                <a:ea typeface="微软雅黑" panose="020B0703020204020201" pitchFamily="34" charset="-122"/>
              </a:rPr>
              <a:t>5.1</a:t>
            </a:r>
            <a:r>
              <a:rPr kumimoji="1" lang="zh-CN" altLang="en-US" sz="2800" b="1" dirty="0">
                <a:latin typeface="微软雅黑" panose="020B0703020204020201" pitchFamily="34" charset="-122"/>
                <a:ea typeface="微软雅黑" panose="020B0703020204020201" pitchFamily="34" charset="-122"/>
              </a:rPr>
              <a:t>：</a:t>
            </a:r>
            <a:r>
              <a:rPr kumimoji="1" lang="en-US" altLang="zh-CN" sz="2800" b="1" dirty="0">
                <a:latin typeface="微软雅黑" panose="020B0703020204020201" pitchFamily="34" charset="-122"/>
                <a:ea typeface="微软雅黑" panose="020B0703020204020201" pitchFamily="34" charset="-122"/>
              </a:rPr>
              <a:t>axure</a:t>
            </a:r>
            <a:r>
              <a:rPr kumimoji="1" lang="zh-CN" altLang="en-US" sz="2800" b="1" dirty="0">
                <a:latin typeface="微软雅黑" panose="020B0703020204020201" pitchFamily="34" charset="-122"/>
                <a:ea typeface="微软雅黑" panose="020B0703020204020201" pitchFamily="34" charset="-122"/>
              </a:rPr>
              <a:t>软件界面认识</a:t>
            </a:r>
            <a:endParaRPr kumimoji="1" lang="zh-CN" altLang="en-US" sz="2800" b="1" dirty="0">
              <a:latin typeface="微软雅黑" panose="020B0703020204020201" pitchFamily="34" charset="-122"/>
              <a:ea typeface="微软雅黑" panose="020B0703020204020201" pitchFamily="34" charset="-122"/>
            </a:endParaRPr>
          </a:p>
        </p:txBody>
      </p:sp>
      <p:sp>
        <p:nvSpPr>
          <p:cNvPr id="5" name="标题 1"/>
          <p:cNvSpPr txBox="1"/>
          <p:nvPr/>
        </p:nvSpPr>
        <p:spPr>
          <a:xfrm>
            <a:off x="5988685" y="1936750"/>
            <a:ext cx="8686800" cy="469265"/>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r>
              <a:rPr lang="zh-CN" altLang="en-US" sz="2000" b="1" dirty="0">
                <a:solidFill>
                  <a:srgbClr val="6680FF"/>
                </a:solidFill>
                <a:latin typeface="微软雅黑" panose="020B0703020204020201" pitchFamily="34" charset="-122"/>
                <a:ea typeface="微软雅黑" panose="020B0703020204020201" pitchFamily="34" charset="-122"/>
                <a:sym typeface="+mn-ea"/>
              </a:rPr>
              <a:t>工具栏，站点地图</a:t>
            </a:r>
            <a:endParaRPr lang="zh-CN" altLang="en-US" sz="2000" b="1" dirty="0">
              <a:solidFill>
                <a:srgbClr val="6680FF"/>
              </a:solidFill>
              <a:latin typeface="微软雅黑" panose="020B0703020204020201" pitchFamily="34" charset="-122"/>
              <a:ea typeface="微软雅黑" panose="020B0703020204020201" pitchFamily="34" charset="-122"/>
              <a:sym typeface="+mn-ea"/>
            </a:endParaRPr>
          </a:p>
          <a:p>
            <a:pPr algn="l">
              <a:lnSpc>
                <a:spcPct val="150000"/>
              </a:lnSpc>
            </a:pPr>
            <a:r>
              <a:rPr lang="zh-CN" altLang="en-US" sz="2000" b="1" dirty="0">
                <a:solidFill>
                  <a:srgbClr val="6680FF"/>
                </a:solidFill>
                <a:latin typeface="微软雅黑" panose="020B0703020204020201" pitchFamily="34" charset="-122"/>
                <a:ea typeface="微软雅黑" panose="020B0703020204020201" pitchFamily="34" charset="-122"/>
                <a:sym typeface="+mn-ea"/>
              </a:rPr>
              <a:t>元件库，母版</a:t>
            </a:r>
            <a:endParaRPr lang="zh-CN" altLang="en-US" sz="2000" b="1" dirty="0">
              <a:solidFill>
                <a:srgbClr val="6680FF"/>
              </a:solidFill>
              <a:latin typeface="微软雅黑" panose="020B0703020204020201" pitchFamily="34" charset="-122"/>
              <a:ea typeface="微软雅黑" panose="020B0703020204020201" pitchFamily="34" charset="-122"/>
              <a:sym typeface="+mn-ea"/>
            </a:endParaRPr>
          </a:p>
          <a:p>
            <a:pPr algn="l">
              <a:lnSpc>
                <a:spcPct val="150000"/>
              </a:lnSpc>
            </a:pPr>
            <a:r>
              <a:rPr lang="zh-CN" altLang="en-US" sz="2000" b="1" dirty="0">
                <a:solidFill>
                  <a:srgbClr val="6680FF"/>
                </a:solidFill>
                <a:latin typeface="微软雅黑" panose="020B0703020204020201" pitchFamily="34" charset="-122"/>
                <a:ea typeface="微软雅黑" panose="020B0703020204020201" pitchFamily="34" charset="-122"/>
                <a:sym typeface="+mn-ea"/>
              </a:rPr>
              <a:t>属性面板，概要</a:t>
            </a:r>
            <a:endParaRPr lang="zh-CN" altLang="en-US" sz="2000" b="1" dirty="0">
              <a:solidFill>
                <a:srgbClr val="6680FF"/>
              </a:solidFill>
              <a:latin typeface="微软雅黑" panose="020B0703020204020201" pitchFamily="34" charset="-122"/>
              <a:ea typeface="微软雅黑" panose="020B0703020204020201" pitchFamily="34" charset="-122"/>
              <a:sym typeface="+mn-ea"/>
            </a:endParaRPr>
          </a:p>
        </p:txBody>
      </p:sp>
      <p:pic>
        <p:nvPicPr>
          <p:cNvPr id="7" name="图片 6"/>
          <p:cNvPicPr>
            <a:picLocks noChangeAspect="1"/>
          </p:cNvPicPr>
          <p:nvPr/>
        </p:nvPicPr>
        <p:blipFill>
          <a:blip r:embed="rId1"/>
          <a:stretch>
            <a:fillRect/>
          </a:stretch>
        </p:blipFill>
        <p:spPr>
          <a:xfrm>
            <a:off x="353695" y="1196975"/>
            <a:ext cx="5376545" cy="2905125"/>
          </a:xfrm>
          <a:prstGeom prst="rect">
            <a:avLst/>
          </a:prstGeom>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267970" y="332740"/>
            <a:ext cx="6476365" cy="469265"/>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kumimoji="1" lang="en-US" altLang="zh-CN" sz="2800" b="1" dirty="0">
                <a:latin typeface="微软雅黑" panose="020B0703020204020201" pitchFamily="34" charset="-122"/>
                <a:ea typeface="微软雅黑" panose="020B0703020204020201" pitchFamily="34" charset="-122"/>
              </a:rPr>
              <a:t>5.2</a:t>
            </a:r>
            <a:r>
              <a:rPr kumimoji="1" lang="zh-CN" altLang="en-US" sz="2800" b="1" dirty="0">
                <a:latin typeface="微软雅黑" panose="020B0703020204020201" pitchFamily="34" charset="-122"/>
                <a:ea typeface="微软雅黑" panose="020B0703020204020201" pitchFamily="34" charset="-122"/>
              </a:rPr>
              <a:t>：站点地图</a:t>
            </a:r>
            <a:endParaRPr kumimoji="1" lang="zh-CN" altLang="en-US" sz="2800" b="1" dirty="0">
              <a:latin typeface="微软雅黑" panose="020B0703020204020201" pitchFamily="34" charset="-122"/>
              <a:ea typeface="微软雅黑" panose="020B0703020204020201" pitchFamily="34" charset="-122"/>
            </a:endParaRPr>
          </a:p>
        </p:txBody>
      </p:sp>
      <p:sp>
        <p:nvSpPr>
          <p:cNvPr id="5" name="标题 1"/>
          <p:cNvSpPr txBox="1"/>
          <p:nvPr/>
        </p:nvSpPr>
        <p:spPr>
          <a:xfrm>
            <a:off x="4086225" y="1427480"/>
            <a:ext cx="8686800" cy="469265"/>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r>
              <a:rPr lang="zh-CN" altLang="en-US" sz="2000" b="1" dirty="0">
                <a:solidFill>
                  <a:srgbClr val="6680FF"/>
                </a:solidFill>
                <a:latin typeface="微软雅黑" panose="020B0703020204020201" pitchFamily="34" charset="-122"/>
                <a:ea typeface="微软雅黑" panose="020B0703020204020201" pitchFamily="34" charset="-122"/>
                <a:sym typeface="+mn-ea"/>
              </a:rPr>
              <a:t>站点地图</a:t>
            </a:r>
            <a:endParaRPr lang="zh-CN" altLang="en-US" sz="2000" b="1" dirty="0">
              <a:solidFill>
                <a:srgbClr val="6680FF"/>
              </a:solidFill>
              <a:latin typeface="微软雅黑" panose="020B0703020204020201" pitchFamily="34" charset="-122"/>
              <a:ea typeface="微软雅黑" panose="020B0703020204020201" pitchFamily="34" charset="-122"/>
              <a:sym typeface="+mn-ea"/>
            </a:endParaRPr>
          </a:p>
          <a:p>
            <a:pPr algn="l">
              <a:lnSpc>
                <a:spcPct val="150000"/>
              </a:lnSpc>
            </a:pPr>
            <a:endParaRPr lang="zh-CN" altLang="en-US" sz="2000" b="1" dirty="0">
              <a:solidFill>
                <a:srgbClr val="6680FF"/>
              </a:solidFill>
              <a:latin typeface="微软雅黑" panose="020B0703020204020201" pitchFamily="34" charset="-122"/>
              <a:ea typeface="微软雅黑" panose="020B0703020204020201" pitchFamily="34" charset="-122"/>
              <a:sym typeface="+mn-ea"/>
            </a:endParaRPr>
          </a:p>
        </p:txBody>
      </p:sp>
      <p:pic>
        <p:nvPicPr>
          <p:cNvPr id="3" name="图片 2"/>
          <p:cNvPicPr>
            <a:picLocks noChangeAspect="1"/>
          </p:cNvPicPr>
          <p:nvPr/>
        </p:nvPicPr>
        <p:blipFill>
          <a:blip r:embed="rId1"/>
          <a:stretch>
            <a:fillRect/>
          </a:stretch>
        </p:blipFill>
        <p:spPr>
          <a:xfrm>
            <a:off x="375285" y="1117600"/>
            <a:ext cx="3403600" cy="2781300"/>
          </a:xfrm>
          <a:prstGeom prst="rect">
            <a:avLst/>
          </a:prstGeom>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267970" y="332740"/>
            <a:ext cx="6476365" cy="469265"/>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kumimoji="1" lang="en-US" altLang="zh-CN" sz="2800" b="1" dirty="0">
                <a:latin typeface="微软雅黑" panose="020B0703020204020201" pitchFamily="34" charset="-122"/>
                <a:ea typeface="微软雅黑" panose="020B0703020204020201" pitchFamily="34" charset="-122"/>
              </a:rPr>
              <a:t>5.3</a:t>
            </a:r>
            <a:r>
              <a:rPr kumimoji="1" lang="zh-CN" altLang="en-US" sz="2800" b="1" dirty="0">
                <a:latin typeface="微软雅黑" panose="020B0703020204020201" pitchFamily="34" charset="-122"/>
                <a:ea typeface="微软雅黑" panose="020B0703020204020201" pitchFamily="34" charset="-122"/>
              </a:rPr>
              <a:t>：元件库</a:t>
            </a:r>
            <a:endParaRPr kumimoji="1" lang="zh-CN" altLang="en-US" sz="2800" b="1" dirty="0">
              <a:latin typeface="微软雅黑" panose="020B0703020204020201" pitchFamily="34" charset="-122"/>
              <a:ea typeface="微软雅黑" panose="020B0703020204020201" pitchFamily="34" charset="-122"/>
            </a:endParaRPr>
          </a:p>
        </p:txBody>
      </p:sp>
      <p:sp>
        <p:nvSpPr>
          <p:cNvPr id="5" name="标题 1"/>
          <p:cNvSpPr txBox="1"/>
          <p:nvPr/>
        </p:nvSpPr>
        <p:spPr>
          <a:xfrm>
            <a:off x="4086225" y="1427480"/>
            <a:ext cx="8686800" cy="469265"/>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r>
              <a:rPr lang="zh-CN" altLang="en-US" sz="2000" b="1" dirty="0">
                <a:solidFill>
                  <a:srgbClr val="6680FF"/>
                </a:solidFill>
                <a:latin typeface="微软雅黑" panose="020B0703020204020201" pitchFamily="34" charset="-122"/>
                <a:ea typeface="微软雅黑" panose="020B0703020204020201" pitchFamily="34" charset="-122"/>
                <a:sym typeface="+mn-ea"/>
              </a:rPr>
              <a:t>元件库</a:t>
            </a:r>
            <a:endParaRPr lang="zh-CN" altLang="en-US" sz="2000" b="1" dirty="0">
              <a:solidFill>
                <a:srgbClr val="6680FF"/>
              </a:solidFill>
              <a:latin typeface="微软雅黑" panose="020B0703020204020201" pitchFamily="34" charset="-122"/>
              <a:ea typeface="微软雅黑" panose="020B0703020204020201" pitchFamily="34" charset="-122"/>
              <a:sym typeface="+mn-ea"/>
            </a:endParaRPr>
          </a:p>
          <a:p>
            <a:pPr algn="l">
              <a:lnSpc>
                <a:spcPct val="150000"/>
              </a:lnSpc>
            </a:pPr>
            <a:endParaRPr lang="zh-CN" altLang="en-US" sz="2000" b="1" dirty="0">
              <a:solidFill>
                <a:srgbClr val="6680FF"/>
              </a:solidFill>
              <a:latin typeface="微软雅黑" panose="020B0703020204020201" pitchFamily="34" charset="-122"/>
              <a:ea typeface="微软雅黑" panose="020B0703020204020201" pitchFamily="34" charset="-122"/>
              <a:sym typeface="+mn-ea"/>
            </a:endParaRPr>
          </a:p>
        </p:txBody>
      </p:sp>
      <p:pic>
        <p:nvPicPr>
          <p:cNvPr id="4" name="图片 3"/>
          <p:cNvPicPr>
            <a:picLocks noChangeAspect="1"/>
          </p:cNvPicPr>
          <p:nvPr/>
        </p:nvPicPr>
        <p:blipFill>
          <a:blip r:embed="rId1"/>
          <a:stretch>
            <a:fillRect/>
          </a:stretch>
        </p:blipFill>
        <p:spPr>
          <a:xfrm>
            <a:off x="388620" y="1162050"/>
            <a:ext cx="3378200" cy="2819400"/>
          </a:xfrm>
          <a:prstGeom prst="rect">
            <a:avLst/>
          </a:prstGeom>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267970" y="332740"/>
            <a:ext cx="6476365" cy="469265"/>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kumimoji="1" lang="en-US" altLang="zh-CN" sz="2800" b="1" dirty="0">
                <a:latin typeface="微软雅黑" panose="020B0703020204020201" pitchFamily="34" charset="-122"/>
                <a:ea typeface="微软雅黑" panose="020B0703020204020201" pitchFamily="34" charset="-122"/>
              </a:rPr>
              <a:t>5.4</a:t>
            </a:r>
            <a:r>
              <a:rPr kumimoji="1" lang="zh-CN" altLang="en-US" sz="2800" b="1" dirty="0">
                <a:latin typeface="微软雅黑" panose="020B0703020204020201" pitchFamily="34" charset="-122"/>
                <a:ea typeface="微软雅黑" panose="020B0703020204020201" pitchFamily="34" charset="-122"/>
              </a:rPr>
              <a:t>：母版</a:t>
            </a:r>
            <a:endParaRPr kumimoji="1" lang="zh-CN" altLang="en-US" sz="2800" b="1" dirty="0">
              <a:latin typeface="微软雅黑" panose="020B0703020204020201" pitchFamily="34" charset="-122"/>
              <a:ea typeface="微软雅黑" panose="020B0703020204020201" pitchFamily="34" charset="-122"/>
            </a:endParaRPr>
          </a:p>
        </p:txBody>
      </p:sp>
      <p:sp>
        <p:nvSpPr>
          <p:cNvPr id="5" name="标题 1"/>
          <p:cNvSpPr txBox="1"/>
          <p:nvPr/>
        </p:nvSpPr>
        <p:spPr>
          <a:xfrm>
            <a:off x="4086225" y="1427480"/>
            <a:ext cx="8686800" cy="469265"/>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r>
              <a:rPr lang="zh-CN" altLang="en-US" sz="2000" b="1" dirty="0">
                <a:solidFill>
                  <a:srgbClr val="6680FF"/>
                </a:solidFill>
                <a:latin typeface="微软雅黑" panose="020B0703020204020201" pitchFamily="34" charset="-122"/>
                <a:ea typeface="微软雅黑" panose="020B0703020204020201" pitchFamily="34" charset="-122"/>
                <a:sym typeface="+mn-ea"/>
              </a:rPr>
              <a:t>母版</a:t>
            </a:r>
            <a:endParaRPr lang="zh-CN" altLang="en-US" sz="2000" b="1" dirty="0">
              <a:solidFill>
                <a:srgbClr val="6680FF"/>
              </a:solidFill>
              <a:latin typeface="微软雅黑" panose="020B0703020204020201" pitchFamily="34" charset="-122"/>
              <a:ea typeface="微软雅黑" panose="020B0703020204020201" pitchFamily="34" charset="-122"/>
              <a:sym typeface="+mn-ea"/>
            </a:endParaRPr>
          </a:p>
          <a:p>
            <a:pPr algn="l">
              <a:lnSpc>
                <a:spcPct val="150000"/>
              </a:lnSpc>
            </a:pPr>
            <a:endParaRPr lang="zh-CN" altLang="en-US" sz="2000" b="1" dirty="0">
              <a:solidFill>
                <a:srgbClr val="6680FF"/>
              </a:solidFill>
              <a:latin typeface="微软雅黑" panose="020B0703020204020201" pitchFamily="34" charset="-122"/>
              <a:ea typeface="微软雅黑" panose="020B0703020204020201" pitchFamily="34" charset="-122"/>
              <a:sym typeface="+mn-ea"/>
            </a:endParaRPr>
          </a:p>
        </p:txBody>
      </p:sp>
      <p:pic>
        <p:nvPicPr>
          <p:cNvPr id="3" name="图片 2"/>
          <p:cNvPicPr>
            <a:picLocks noChangeAspect="1"/>
          </p:cNvPicPr>
          <p:nvPr/>
        </p:nvPicPr>
        <p:blipFill>
          <a:blip r:embed="rId1"/>
          <a:stretch>
            <a:fillRect/>
          </a:stretch>
        </p:blipFill>
        <p:spPr>
          <a:xfrm>
            <a:off x="377190" y="1111885"/>
            <a:ext cx="3365500" cy="2755900"/>
          </a:xfrm>
          <a:prstGeom prst="rect">
            <a:avLst/>
          </a:prstGeom>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267970" y="332740"/>
            <a:ext cx="6476365" cy="469265"/>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kumimoji="1" lang="en-US" altLang="zh-CN" sz="2800" b="1" dirty="0">
                <a:latin typeface="微软雅黑" panose="020B0703020204020201" pitchFamily="34" charset="-122"/>
                <a:ea typeface="微软雅黑" panose="020B0703020204020201" pitchFamily="34" charset="-122"/>
              </a:rPr>
              <a:t>5.5</a:t>
            </a:r>
            <a:r>
              <a:rPr kumimoji="1" lang="zh-CN" altLang="en-US" sz="2800" b="1" dirty="0">
                <a:latin typeface="微软雅黑" panose="020B0703020204020201" pitchFamily="34" charset="-122"/>
                <a:ea typeface="微软雅黑" panose="020B0703020204020201" pitchFamily="34" charset="-122"/>
              </a:rPr>
              <a:t>：属性面板</a:t>
            </a:r>
            <a:endParaRPr kumimoji="1" lang="zh-CN" altLang="en-US" sz="2800" b="1" dirty="0">
              <a:latin typeface="微软雅黑" panose="020B0703020204020201" pitchFamily="34" charset="-122"/>
              <a:ea typeface="微软雅黑" panose="020B0703020204020201" pitchFamily="34" charset="-122"/>
            </a:endParaRPr>
          </a:p>
        </p:txBody>
      </p:sp>
      <p:sp>
        <p:nvSpPr>
          <p:cNvPr id="5" name="标题 1"/>
          <p:cNvSpPr txBox="1"/>
          <p:nvPr/>
        </p:nvSpPr>
        <p:spPr>
          <a:xfrm>
            <a:off x="4086225" y="1427480"/>
            <a:ext cx="8686800" cy="469265"/>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r>
              <a:rPr lang="zh-CN" altLang="en-US" sz="2000" b="1" dirty="0">
                <a:solidFill>
                  <a:srgbClr val="6680FF"/>
                </a:solidFill>
                <a:latin typeface="微软雅黑" panose="020B0703020204020201" pitchFamily="34" charset="-122"/>
                <a:ea typeface="微软雅黑" panose="020B0703020204020201" pitchFamily="34" charset="-122"/>
                <a:sym typeface="+mn-ea"/>
              </a:rPr>
              <a:t>属性面板</a:t>
            </a:r>
            <a:endParaRPr lang="zh-CN" altLang="en-US" sz="2000" b="1" dirty="0">
              <a:solidFill>
                <a:srgbClr val="6680FF"/>
              </a:solidFill>
              <a:latin typeface="微软雅黑" panose="020B0703020204020201" pitchFamily="34" charset="-122"/>
              <a:ea typeface="微软雅黑" panose="020B0703020204020201" pitchFamily="34" charset="-122"/>
              <a:sym typeface="+mn-ea"/>
            </a:endParaRPr>
          </a:p>
        </p:txBody>
      </p:sp>
      <p:pic>
        <p:nvPicPr>
          <p:cNvPr id="4" name="图片 3"/>
          <p:cNvPicPr>
            <a:picLocks noChangeAspect="1"/>
          </p:cNvPicPr>
          <p:nvPr/>
        </p:nvPicPr>
        <p:blipFill>
          <a:blip r:embed="rId1"/>
          <a:stretch>
            <a:fillRect/>
          </a:stretch>
        </p:blipFill>
        <p:spPr>
          <a:xfrm>
            <a:off x="436880" y="962025"/>
            <a:ext cx="2639060" cy="3220085"/>
          </a:xfrm>
          <a:prstGeom prst="rect">
            <a:avLst/>
          </a:prstGeom>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11499" y="509033"/>
            <a:ext cx="1980029" cy="523220"/>
          </a:xfrm>
          <a:prstGeom prst="rect">
            <a:avLst/>
          </a:prstGeom>
        </p:spPr>
        <p:txBody>
          <a:bodyPr wrap="none">
            <a:spAutoFit/>
          </a:bodyPr>
          <a:lstStyle/>
          <a:p>
            <a:r>
              <a:rPr kumimoji="1" lang="en-US" altLang="en-US" sz="2800" dirty="0">
                <a:latin typeface="微软雅黑" panose="020B0703020204020201" pitchFamily="34" charset="-122"/>
                <a:ea typeface="微软雅黑" panose="020B0703020204020201" pitchFamily="34" charset="-122"/>
              </a:rPr>
              <a:t>总结和展望</a:t>
            </a:r>
            <a:endParaRPr lang="zh-CN" altLang="en-US" sz="2800" dirty="0">
              <a:solidFill>
                <a:srgbClr val="000000"/>
              </a:solidFill>
              <a:latin typeface="微软雅黑" panose="020B0703020204020201" pitchFamily="34" charset="-122"/>
              <a:ea typeface="微软雅黑" panose="020B0703020204020201" pitchFamily="34" charset="-122"/>
            </a:endParaRPr>
          </a:p>
        </p:txBody>
      </p:sp>
      <p:sp>
        <p:nvSpPr>
          <p:cNvPr id="4" name="标题 1"/>
          <p:cNvSpPr txBox="1"/>
          <p:nvPr/>
        </p:nvSpPr>
        <p:spPr>
          <a:xfrm>
            <a:off x="729615" y="1363980"/>
            <a:ext cx="4680585" cy="650875"/>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marL="342900" indent="-342900">
              <a:buFont typeface="Arial" panose="020B0704020202090204" pitchFamily="34" charset="0"/>
              <a:buChar char="•"/>
            </a:pPr>
            <a:r>
              <a:rPr kumimoji="1" lang="en-US" altLang="zh-CN" sz="2100" dirty="0">
                <a:latin typeface="微软雅黑" panose="020B0703020204020201" pitchFamily="34" charset="-122"/>
                <a:ea typeface="微软雅黑" panose="020B0703020204020201" pitchFamily="34" charset="-122"/>
              </a:rPr>
              <a:t>axure</a:t>
            </a:r>
            <a:r>
              <a:rPr kumimoji="1" lang="zh-CN" altLang="en-US" sz="2100" dirty="0">
                <a:latin typeface="微软雅黑" panose="020B0703020204020201" pitchFamily="34" charset="-122"/>
                <a:ea typeface="微软雅黑" panose="020B0703020204020201" pitchFamily="34" charset="-122"/>
              </a:rPr>
              <a:t>原型软件的使用</a:t>
            </a:r>
            <a:endParaRPr kumimoji="1" lang="zh-CN" altLang="en-US" sz="2100" dirty="0">
              <a:latin typeface="微软雅黑" panose="020B0703020204020201" pitchFamily="34" charset="-122"/>
              <a:ea typeface="微软雅黑" panose="020B0703020204020201" pitchFamily="34" charset="-122"/>
            </a:endParaRPr>
          </a:p>
        </p:txBody>
      </p:sp>
      <p:sp>
        <p:nvSpPr>
          <p:cNvPr id="5" name="标题 1"/>
          <p:cNvSpPr txBox="1"/>
          <p:nvPr/>
        </p:nvSpPr>
        <p:spPr>
          <a:xfrm>
            <a:off x="729615" y="2026920"/>
            <a:ext cx="8111490" cy="880110"/>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marL="342900" indent="-342900">
              <a:buFont typeface="Arial" panose="020B0704020202090204" pitchFamily="34" charset="0"/>
              <a:buChar char="•"/>
            </a:pPr>
            <a:r>
              <a:rPr kumimoji="1" lang="zh-CN" altLang="en-US" sz="2100" dirty="0">
                <a:latin typeface="微软雅黑" panose="020B0703020204020201" pitchFamily="34" charset="-122"/>
                <a:ea typeface="微软雅黑" panose="020B0703020204020201" pitchFamily="34" charset="-122"/>
              </a:rPr>
              <a:t>将</a:t>
            </a:r>
            <a:r>
              <a:rPr kumimoji="1" lang="en-US" altLang="zh-CN" sz="2100" dirty="0">
                <a:latin typeface="微软雅黑" panose="020B0703020204020201" pitchFamily="34" charset="-122"/>
                <a:ea typeface="微软雅黑" panose="020B0703020204020201" pitchFamily="34" charset="-122"/>
              </a:rPr>
              <a:t>xmind</a:t>
            </a:r>
            <a:r>
              <a:rPr kumimoji="1" lang="zh-CN" altLang="en-US" sz="2100" dirty="0">
                <a:latin typeface="微软雅黑" panose="020B0703020204020201" pitchFamily="34" charset="-122"/>
                <a:ea typeface="微软雅黑" panose="020B0703020204020201" pitchFamily="34" charset="-122"/>
              </a:rPr>
              <a:t>原型框架转化为实质性的原型页面</a:t>
            </a:r>
            <a:endParaRPr kumimoji="1" lang="zh-CN" altLang="en-US" sz="2100" dirty="0">
              <a:latin typeface="微软雅黑" panose="020B0703020204020201" pitchFamily="34" charset="-122"/>
              <a:ea typeface="微软雅黑" panose="020B0703020204020201" pitchFamily="34" charset="-122"/>
            </a:endParaRPr>
          </a:p>
        </p:txBody>
      </p:sp>
      <p:sp>
        <p:nvSpPr>
          <p:cNvPr id="6" name="标题 1"/>
          <p:cNvSpPr txBox="1"/>
          <p:nvPr/>
        </p:nvSpPr>
        <p:spPr>
          <a:xfrm>
            <a:off x="729615" y="2907030"/>
            <a:ext cx="7139940" cy="723265"/>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marL="342900" indent="-342900">
              <a:buFont typeface="Arial" panose="020B0704020202090204" pitchFamily="34" charset="0"/>
              <a:buChar char="•"/>
            </a:pPr>
            <a:r>
              <a:rPr kumimoji="1" lang="en-US" altLang="zh-CN" sz="2000" dirty="0">
                <a:latin typeface="微软雅黑" panose="020B0703020204020201" pitchFamily="34" charset="-122"/>
                <a:ea typeface="微软雅黑" panose="020B0703020204020201" pitchFamily="34" charset="-122"/>
              </a:rPr>
              <a:t>axure</a:t>
            </a:r>
            <a:r>
              <a:rPr kumimoji="1" lang="zh-CN" altLang="en-US" sz="2000" dirty="0">
                <a:latin typeface="微软雅黑" panose="020B0703020204020201" pitchFamily="34" charset="-122"/>
                <a:ea typeface="微软雅黑" panose="020B0703020204020201" pitchFamily="34" charset="-122"/>
              </a:rPr>
              <a:t>原型的发布和预览</a:t>
            </a:r>
            <a:endParaRPr kumimoji="1" lang="zh-CN" altLang="en-US" sz="2000" dirty="0">
              <a:latin typeface="微软雅黑" panose="020B0703020204020201" pitchFamily="34" charset="-122"/>
              <a:ea typeface="微软雅黑" panose="020B0703020204020201"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
          <p:cNvSpPr txBox="1"/>
          <p:nvPr/>
        </p:nvSpPr>
        <p:spPr>
          <a:xfrm>
            <a:off x="3497682" y="2155652"/>
            <a:ext cx="4734346" cy="513654"/>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kumimoji="1" lang="en-US" sz="3200" b="1" dirty="0">
                <a:latin typeface="微软雅黑" panose="020B0703020204020201" pitchFamily="34" charset="-122"/>
                <a:ea typeface="微软雅黑" panose="020B0703020204020201" pitchFamily="34" charset="-122"/>
              </a:rPr>
              <a:t>THANKS</a:t>
            </a:r>
            <a:endParaRPr kumimoji="1" lang="en-US" sz="3200" b="1" dirty="0">
              <a:latin typeface="微软雅黑" panose="020B0703020204020201" pitchFamily="34" charset="-122"/>
              <a:ea typeface="微软雅黑" panose="020B0703020204020201"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
          <p:cNvSpPr txBox="1"/>
          <p:nvPr/>
        </p:nvSpPr>
        <p:spPr>
          <a:xfrm>
            <a:off x="267970" y="3794760"/>
            <a:ext cx="8686800" cy="469265"/>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r>
              <a:rPr lang="zh-CN" sz="2000">
                <a:latin typeface="微软雅黑" panose="020B0703020204020201" pitchFamily="34" charset="-122"/>
                <a:ea typeface="微软雅黑" panose="020B0703020204020201" pitchFamily="34" charset="-122"/>
                <a:sym typeface="+mn-ea"/>
              </a:rPr>
              <a:t>业务</a:t>
            </a:r>
            <a:r>
              <a:rPr sz="2000">
                <a:latin typeface="微软雅黑" panose="020B0703020204020201" pitchFamily="34" charset="-122"/>
                <a:ea typeface="微软雅黑" panose="020B0703020204020201" pitchFamily="34" charset="-122"/>
                <a:sym typeface="+mn-ea"/>
              </a:rPr>
              <a:t>需</a:t>
            </a:r>
            <a:r>
              <a:rPr lang="zh-CN" sz="2000">
                <a:latin typeface="微软雅黑" panose="020B0703020204020201" pitchFamily="34" charset="-122"/>
                <a:ea typeface="微软雅黑" panose="020B0703020204020201" pitchFamily="34" charset="-122"/>
                <a:sym typeface="+mn-ea"/>
              </a:rPr>
              <a:t>求：业务目的和业务目标</a:t>
            </a:r>
            <a:endParaRPr lang="zh-CN" sz="2000">
              <a:latin typeface="微软雅黑" panose="020B0703020204020201" pitchFamily="34" charset="-122"/>
              <a:ea typeface="微软雅黑" panose="020B0703020204020201" pitchFamily="34" charset="-122"/>
              <a:sym typeface="+mn-ea"/>
            </a:endParaRPr>
          </a:p>
          <a:p>
            <a:pPr algn="l">
              <a:lnSpc>
                <a:spcPct val="150000"/>
              </a:lnSpc>
            </a:pPr>
            <a:r>
              <a:rPr sz="1800">
                <a:solidFill>
                  <a:schemeClr val="tx1">
                    <a:lumMod val="50000"/>
                    <a:lumOff val="50000"/>
                  </a:schemeClr>
                </a:solidFill>
                <a:latin typeface="微软雅黑" panose="020B0703020204020201" pitchFamily="34" charset="-122"/>
                <a:ea typeface="微软雅黑" panose="020B0703020204020201" pitchFamily="34" charset="-122"/>
                <a:sym typeface="+mn-ea"/>
              </a:rPr>
              <a:t>如：提供用户注册功能是一个业务需求，提高注册转化率是它的业务目标，当注册转化率提高时，就能获得更多的注册用户数，从而实现有效管理用户的目的</a:t>
            </a:r>
            <a:endParaRPr lang="zh-CN" sz="1800">
              <a:latin typeface="微软雅黑" panose="020B0703020204020201" pitchFamily="34" charset="-122"/>
              <a:ea typeface="微软雅黑" panose="020B0703020204020201" pitchFamily="34" charset="-122"/>
              <a:sym typeface="+mn-ea"/>
            </a:endParaRPr>
          </a:p>
          <a:p>
            <a:pPr algn="l">
              <a:lnSpc>
                <a:spcPct val="150000"/>
              </a:lnSpc>
            </a:pPr>
            <a:endParaRPr lang="zh-CN" sz="1800">
              <a:latin typeface="微软雅黑" panose="020B0703020204020201" pitchFamily="34" charset="-122"/>
              <a:ea typeface="微软雅黑" panose="020B0703020204020201" pitchFamily="34" charset="-122"/>
              <a:sym typeface="+mn-ea"/>
            </a:endParaRPr>
          </a:p>
          <a:p>
            <a:pPr algn="l">
              <a:lnSpc>
                <a:spcPct val="150000"/>
              </a:lnSpc>
            </a:pPr>
            <a:endParaRPr kumimoji="1" lang="zh-CN" altLang="en-US" sz="1600" b="1" dirty="0">
              <a:solidFill>
                <a:schemeClr val="tx1">
                  <a:lumMod val="50000"/>
                  <a:lumOff val="50000"/>
                </a:schemeClr>
              </a:solidFill>
              <a:latin typeface="微软雅黑" panose="020B0703020204020201" pitchFamily="34" charset="-122"/>
              <a:ea typeface="微软雅黑" panose="020B0703020204020201" pitchFamily="34" charset="-122"/>
              <a:sym typeface="+mn-ea"/>
            </a:endParaRPr>
          </a:p>
        </p:txBody>
      </p:sp>
      <p:sp>
        <p:nvSpPr>
          <p:cNvPr id="2" name="标题 1"/>
          <p:cNvSpPr txBox="1"/>
          <p:nvPr/>
        </p:nvSpPr>
        <p:spPr>
          <a:xfrm>
            <a:off x="267970" y="314960"/>
            <a:ext cx="6476365" cy="469265"/>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kumimoji="1" lang="en-US" altLang="zh-CN" sz="2800" b="1" dirty="0">
                <a:latin typeface="微软雅黑" panose="020B0703020204020201" pitchFamily="34" charset="-122"/>
                <a:ea typeface="微软雅黑" panose="020B0703020204020201" pitchFamily="34" charset="-122"/>
              </a:rPr>
              <a:t>1.2</a:t>
            </a:r>
            <a:r>
              <a:rPr kumimoji="1" lang="zh-CN" altLang="en-US" sz="2800" b="1" dirty="0">
                <a:latin typeface="微软雅黑" panose="020B0703020204020201" pitchFamily="34" charset="-122"/>
                <a:ea typeface="微软雅黑" panose="020B0703020204020201" pitchFamily="34" charset="-122"/>
              </a:rPr>
              <a:t>：需求分类和目标</a:t>
            </a:r>
            <a:endParaRPr kumimoji="1" lang="zh-CN" altLang="en-US" sz="2800" b="1" dirty="0">
              <a:latin typeface="微软雅黑" panose="020B0703020204020201" pitchFamily="34" charset="-122"/>
              <a:ea typeface="微软雅黑" panose="020B0703020204020201" pitchFamily="34" charset="-122"/>
            </a:endParaRPr>
          </a:p>
        </p:txBody>
      </p:sp>
      <p:grpSp>
        <p:nvGrpSpPr>
          <p:cNvPr id="4" name="组合 3"/>
          <p:cNvGrpSpPr/>
          <p:nvPr/>
        </p:nvGrpSpPr>
        <p:grpSpPr>
          <a:xfrm>
            <a:off x="339725" y="1202690"/>
            <a:ext cx="1292860" cy="847090"/>
            <a:chOff x="773" y="1852"/>
            <a:chExt cx="2036" cy="1334"/>
          </a:xfrm>
        </p:grpSpPr>
        <p:sp>
          <p:nvSpPr>
            <p:cNvPr id="3" name="矩形 2"/>
            <p:cNvSpPr/>
            <p:nvPr/>
          </p:nvSpPr>
          <p:spPr>
            <a:xfrm>
              <a:off x="773" y="1852"/>
              <a:ext cx="2008" cy="1334"/>
            </a:xfrm>
            <a:prstGeom prst="rect">
              <a:avLst/>
            </a:prstGeom>
            <a:solidFill>
              <a:srgbClr val="B9C5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标题 1"/>
            <p:cNvSpPr txBox="1"/>
            <p:nvPr/>
          </p:nvSpPr>
          <p:spPr>
            <a:xfrm>
              <a:off x="926" y="2178"/>
              <a:ext cx="1883" cy="681"/>
            </a:xfrm>
            <a:prstGeom prst="rect">
              <a:avLst/>
            </a:prstGeom>
          </p:spPr>
          <p:txBody>
            <a:bodyPr vert="horz" lIns="68580" tIns="34290" rIns="68580" bIns="3429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indent="0" algn="l">
                <a:buFont typeface="Arial" panose="020B0704020202090204" pitchFamily="34" charset="0"/>
              </a:pPr>
              <a:r>
                <a:rPr kumimoji="1" lang="zh-CN" altLang="en-US" sz="1800" dirty="0">
                  <a:latin typeface="微软雅黑" panose="020B0703020204020201" pitchFamily="34" charset="-122"/>
                  <a:ea typeface="微软雅黑" panose="020B0703020204020201" pitchFamily="34" charset="-122"/>
                </a:rPr>
                <a:t>业务需求</a:t>
              </a:r>
              <a:endParaRPr kumimoji="1" lang="zh-CN" altLang="en-US" sz="1800" dirty="0">
                <a:latin typeface="微软雅黑" panose="020B0703020204020201" pitchFamily="34" charset="-122"/>
                <a:ea typeface="微软雅黑" panose="020B0703020204020201" pitchFamily="34" charset="-122"/>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
          <p:cNvSpPr txBox="1"/>
          <p:nvPr/>
        </p:nvSpPr>
        <p:spPr>
          <a:xfrm>
            <a:off x="391795" y="2900680"/>
            <a:ext cx="8686800" cy="469265"/>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r>
              <a:rPr lang="zh-CN" sz="2000">
                <a:latin typeface="微软雅黑" panose="020B0703020204020201" pitchFamily="34" charset="-122"/>
                <a:ea typeface="微软雅黑" panose="020B0703020204020201" pitchFamily="34" charset="-122"/>
                <a:sym typeface="+mn-ea"/>
              </a:rPr>
              <a:t>用户</a:t>
            </a:r>
            <a:r>
              <a:rPr sz="2000">
                <a:latin typeface="微软雅黑" panose="020B0703020204020201" pitchFamily="34" charset="-122"/>
                <a:ea typeface="微软雅黑" panose="020B0703020204020201" pitchFamily="34" charset="-122"/>
                <a:sym typeface="+mn-ea"/>
              </a:rPr>
              <a:t>需</a:t>
            </a:r>
            <a:r>
              <a:rPr lang="zh-CN" sz="2000">
                <a:latin typeface="微软雅黑" panose="020B0703020204020201" pitchFamily="34" charset="-122"/>
                <a:ea typeface="微软雅黑" panose="020B0703020204020201" pitchFamily="34" charset="-122"/>
                <a:sym typeface="+mn-ea"/>
              </a:rPr>
              <a:t>求：用户行为和用户体验目标</a:t>
            </a:r>
            <a:endParaRPr lang="zh-CN" sz="2000">
              <a:latin typeface="微软雅黑" panose="020B0703020204020201" pitchFamily="34" charset="-122"/>
              <a:ea typeface="微软雅黑" panose="020B0703020204020201" pitchFamily="34" charset="-122"/>
              <a:sym typeface="+mn-ea"/>
            </a:endParaRPr>
          </a:p>
          <a:p>
            <a:pPr algn="l">
              <a:lnSpc>
                <a:spcPct val="150000"/>
              </a:lnSpc>
            </a:pPr>
            <a:r>
              <a:rPr sz="1600">
                <a:solidFill>
                  <a:schemeClr val="tx1">
                    <a:lumMod val="50000"/>
                    <a:lumOff val="50000"/>
                  </a:schemeClr>
                </a:solidFill>
                <a:latin typeface="微软雅黑" panose="020B0703020204020201" pitchFamily="34" charset="-122"/>
                <a:ea typeface="微软雅黑" panose="020B0703020204020201" pitchFamily="34" charset="-122"/>
                <a:sym typeface="+mn-ea"/>
              </a:rPr>
              <a:t>如：</a:t>
            </a:r>
            <a:r>
              <a:rPr lang="zh-CN" sz="1600">
                <a:solidFill>
                  <a:schemeClr val="tx1">
                    <a:lumMod val="50000"/>
                    <a:lumOff val="50000"/>
                  </a:schemeClr>
                </a:solidFill>
                <a:latin typeface="微软雅黑" panose="020B0703020204020201" pitchFamily="34" charset="-122"/>
                <a:ea typeface="微软雅黑" panose="020B0703020204020201" pitchFamily="34" charset="-122"/>
                <a:sym typeface="+mn-ea"/>
              </a:rPr>
              <a:t>在登录注册是用户行为点击登录注册按钮，输入手机号码，验证码；用户体验目的更快的完成登录注册的行为，进入产品进行使用，解决问题</a:t>
            </a:r>
            <a:endParaRPr kumimoji="1" lang="zh-CN" altLang="en-US" sz="1600" b="1" dirty="0">
              <a:solidFill>
                <a:schemeClr val="tx1">
                  <a:lumMod val="50000"/>
                  <a:lumOff val="50000"/>
                </a:schemeClr>
              </a:solidFill>
              <a:latin typeface="微软雅黑" panose="020B0703020204020201" pitchFamily="34" charset="-122"/>
              <a:ea typeface="微软雅黑" panose="020B0703020204020201" pitchFamily="34" charset="-122"/>
              <a:sym typeface="+mn-ea"/>
            </a:endParaRPr>
          </a:p>
        </p:txBody>
      </p:sp>
      <p:sp>
        <p:nvSpPr>
          <p:cNvPr id="2" name="标题 1"/>
          <p:cNvSpPr txBox="1"/>
          <p:nvPr/>
        </p:nvSpPr>
        <p:spPr>
          <a:xfrm>
            <a:off x="267970" y="314960"/>
            <a:ext cx="6476365" cy="469265"/>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kumimoji="1" lang="en-US" altLang="zh-CN" sz="2800" b="1" dirty="0">
                <a:latin typeface="微软雅黑" panose="020B0703020204020201" pitchFamily="34" charset="-122"/>
                <a:ea typeface="微软雅黑" panose="020B0703020204020201" pitchFamily="34" charset="-122"/>
              </a:rPr>
              <a:t>1.2</a:t>
            </a:r>
            <a:r>
              <a:rPr kumimoji="1" lang="zh-CN" altLang="en-US" sz="2800" b="1" dirty="0">
                <a:latin typeface="微软雅黑" panose="020B0703020204020201" pitchFamily="34" charset="-122"/>
                <a:ea typeface="微软雅黑" panose="020B0703020204020201" pitchFamily="34" charset="-122"/>
              </a:rPr>
              <a:t>：需求分类和目标</a:t>
            </a:r>
            <a:endParaRPr kumimoji="1" lang="zh-CN" altLang="en-US" sz="2800" b="1" dirty="0">
              <a:latin typeface="微软雅黑" panose="020B0703020204020201" pitchFamily="34" charset="-122"/>
              <a:ea typeface="微软雅黑" panose="020B0703020204020201" pitchFamily="34" charset="-122"/>
            </a:endParaRPr>
          </a:p>
        </p:txBody>
      </p:sp>
      <p:grpSp>
        <p:nvGrpSpPr>
          <p:cNvPr id="4" name="组合 3"/>
          <p:cNvGrpSpPr/>
          <p:nvPr/>
        </p:nvGrpSpPr>
        <p:grpSpPr>
          <a:xfrm>
            <a:off x="391795" y="1051560"/>
            <a:ext cx="1355090" cy="847090"/>
            <a:chOff x="3494" y="1852"/>
            <a:chExt cx="2134" cy="1334"/>
          </a:xfrm>
        </p:grpSpPr>
        <p:sp>
          <p:nvSpPr>
            <p:cNvPr id="7" name="矩形 6"/>
            <p:cNvSpPr/>
            <p:nvPr/>
          </p:nvSpPr>
          <p:spPr>
            <a:xfrm>
              <a:off x="3494" y="1852"/>
              <a:ext cx="2008" cy="1334"/>
            </a:xfrm>
            <a:prstGeom prst="rect">
              <a:avLst/>
            </a:prstGeom>
            <a:solidFill>
              <a:srgbClr val="B9C5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标题 1"/>
            <p:cNvSpPr txBox="1"/>
            <p:nvPr/>
          </p:nvSpPr>
          <p:spPr>
            <a:xfrm>
              <a:off x="3745" y="2178"/>
              <a:ext cx="1883" cy="681"/>
            </a:xfrm>
            <a:prstGeom prst="rect">
              <a:avLst/>
            </a:prstGeom>
          </p:spPr>
          <p:txBody>
            <a:bodyPr vert="horz" lIns="68580" tIns="34290" rIns="68580" bIns="3429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indent="0" algn="l">
                <a:buFont typeface="Arial" panose="020B0704020202090204" pitchFamily="34" charset="0"/>
              </a:pPr>
              <a:r>
                <a:rPr kumimoji="1" lang="zh-CN" altLang="en-US" sz="1800" dirty="0">
                  <a:latin typeface="微软雅黑" panose="020B0703020204020201" pitchFamily="34" charset="-122"/>
                  <a:ea typeface="微软雅黑" panose="020B0703020204020201" pitchFamily="34" charset="-122"/>
                </a:rPr>
                <a:t>用户需求</a:t>
              </a:r>
              <a:endParaRPr kumimoji="1" lang="zh-CN" altLang="en-US" sz="1800" dirty="0">
                <a:latin typeface="微软雅黑" panose="020B0703020204020201" pitchFamily="34" charset="-122"/>
                <a:ea typeface="微软雅黑" panose="020B0703020204020201" pitchFamily="34" charset="-122"/>
              </a:endParaRPr>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11499" y="749063"/>
            <a:ext cx="1980029" cy="523220"/>
          </a:xfrm>
          <a:prstGeom prst="rect">
            <a:avLst/>
          </a:prstGeom>
        </p:spPr>
        <p:txBody>
          <a:bodyPr wrap="none">
            <a:spAutoFit/>
          </a:bodyPr>
          <a:lstStyle/>
          <a:p>
            <a:r>
              <a:rPr kumimoji="1" lang="en-US" altLang="en-US" sz="2800" dirty="0">
                <a:latin typeface="微软雅黑" panose="020B0703020204020201" pitchFamily="34" charset="-122"/>
                <a:ea typeface="微软雅黑" panose="020B0703020204020201" pitchFamily="34" charset="-122"/>
              </a:rPr>
              <a:t>总结和展望</a:t>
            </a:r>
            <a:endParaRPr lang="zh-CN" altLang="en-US" sz="2800" dirty="0">
              <a:solidFill>
                <a:srgbClr val="000000"/>
              </a:solidFill>
              <a:latin typeface="微软雅黑" panose="020B0703020204020201" pitchFamily="34" charset="-122"/>
              <a:ea typeface="微软雅黑" panose="020B0703020204020201" pitchFamily="34" charset="-122"/>
            </a:endParaRPr>
          </a:p>
        </p:txBody>
      </p:sp>
      <p:sp>
        <p:nvSpPr>
          <p:cNvPr id="4" name="标题 1"/>
          <p:cNvSpPr txBox="1"/>
          <p:nvPr/>
        </p:nvSpPr>
        <p:spPr>
          <a:xfrm>
            <a:off x="729615" y="1604010"/>
            <a:ext cx="5010785" cy="517525"/>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marL="342900" indent="-342900">
              <a:buFont typeface="Arial" panose="020B0704020202090204" pitchFamily="34" charset="0"/>
              <a:buChar char="•"/>
            </a:pPr>
            <a:r>
              <a:rPr kumimoji="1" lang="zh-CN" altLang="en-US" sz="1600" dirty="0">
                <a:latin typeface="微软雅黑" panose="020B0703020204020201" pitchFamily="34" charset="-122"/>
                <a:ea typeface="微软雅黑" panose="020B0703020204020201" pitchFamily="34" charset="-122"/>
              </a:rPr>
              <a:t>需求就是帮助用户解决一个遇到的实际问题</a:t>
            </a:r>
            <a:endParaRPr kumimoji="1" lang="zh-CN" altLang="en-US" sz="1600" dirty="0">
              <a:latin typeface="微软雅黑" panose="020B0703020204020201" pitchFamily="34" charset="-122"/>
              <a:ea typeface="微软雅黑" panose="020B0703020204020201" pitchFamily="34" charset="-122"/>
            </a:endParaRPr>
          </a:p>
        </p:txBody>
      </p:sp>
      <p:sp>
        <p:nvSpPr>
          <p:cNvPr id="5" name="标题 1"/>
          <p:cNvSpPr txBox="1"/>
          <p:nvPr/>
        </p:nvSpPr>
        <p:spPr>
          <a:xfrm>
            <a:off x="729330" y="2337994"/>
            <a:ext cx="3244275" cy="421137"/>
          </a:xfrm>
          <a:prstGeom prst="rect">
            <a:avLst/>
          </a:prstGeom>
        </p:spPr>
        <p:txBody>
          <a:bodyPr vert="horz" lIns="91440" tIns="45720" rIns="91440" bIns="45720" rtlCol="0" anchor="ctr">
            <a:normAutofit fontScale="77500"/>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marL="342900" indent="-342900">
              <a:buFont typeface="Arial" panose="020B0704020202090204" pitchFamily="34" charset="0"/>
              <a:buChar char="•"/>
            </a:pPr>
            <a:r>
              <a:rPr kumimoji="1" lang="zh-CN" altLang="en-US" sz="2100" dirty="0">
                <a:latin typeface="微软雅黑" panose="020B0703020204020201" pitchFamily="34" charset="-122"/>
                <a:ea typeface="微软雅黑" panose="020B0703020204020201" pitchFamily="34" charset="-122"/>
              </a:rPr>
              <a:t>需求分为业务需求和用户需求</a:t>
            </a:r>
            <a:endParaRPr kumimoji="1" lang="zh-CN" altLang="en-US" sz="2100" dirty="0">
              <a:latin typeface="微软雅黑" panose="020B0703020204020201" pitchFamily="34" charset="-122"/>
              <a:ea typeface="微软雅黑" panose="020B0703020204020201" pitchFamily="34" charset="-122"/>
            </a:endParaRPr>
          </a:p>
        </p:txBody>
      </p:sp>
      <p:sp>
        <p:nvSpPr>
          <p:cNvPr id="6" name="标题 1"/>
          <p:cNvSpPr txBox="1"/>
          <p:nvPr/>
        </p:nvSpPr>
        <p:spPr>
          <a:xfrm>
            <a:off x="729615" y="2914650"/>
            <a:ext cx="3422650" cy="483235"/>
          </a:xfrm>
          <a:prstGeom prst="rect">
            <a:avLst/>
          </a:prstGeom>
        </p:spPr>
        <p:txBody>
          <a:bodyPr vert="horz" lIns="91440" tIns="45720" rIns="91440" bIns="45720" rtlCol="0" anchor="ctr">
            <a:normAutofit fontScale="90000"/>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marL="342900" indent="-342900">
              <a:buFont typeface="Arial" panose="020B0704020202090204" pitchFamily="34" charset="0"/>
              <a:buChar char="•"/>
            </a:pPr>
            <a:r>
              <a:rPr kumimoji="1" lang="zh-CN" altLang="en-US" sz="1600" dirty="0">
                <a:latin typeface="微软雅黑" panose="020B0703020204020201" pitchFamily="34" charset="-122"/>
                <a:ea typeface="微软雅黑" panose="020B0703020204020201" pitchFamily="34" charset="-122"/>
              </a:rPr>
              <a:t>需求分析的最终输出物为</a:t>
            </a:r>
            <a:r>
              <a:rPr kumimoji="1" lang="zh-CN" altLang="en-US" sz="1600" dirty="0">
                <a:solidFill>
                  <a:srgbClr val="6680FF"/>
                </a:solidFill>
                <a:latin typeface="微软雅黑" panose="020B0703020204020201" pitchFamily="34" charset="-122"/>
                <a:ea typeface="微软雅黑" panose="020B0703020204020201" pitchFamily="34" charset="-122"/>
              </a:rPr>
              <a:t>需求文档</a:t>
            </a:r>
            <a:endParaRPr kumimoji="1" lang="zh-CN" altLang="en-US" sz="1600" dirty="0">
              <a:solidFill>
                <a:srgbClr val="6680FF"/>
              </a:solidFill>
              <a:latin typeface="微软雅黑" panose="020B0703020204020201" pitchFamily="34" charset="-122"/>
              <a:ea typeface="微软雅黑" panose="020B0703020204020201"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
          <p:cNvSpPr txBox="1"/>
          <p:nvPr/>
        </p:nvSpPr>
        <p:spPr>
          <a:xfrm>
            <a:off x="2051050" y="2035175"/>
            <a:ext cx="4594860" cy="469265"/>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r>
              <a:rPr kumimoji="1" lang="zh-CN" altLang="en-US" sz="2800" b="1" dirty="0">
                <a:latin typeface="微软雅黑" panose="020B0703020204020201" pitchFamily="34" charset="-122"/>
                <a:ea typeface="微软雅黑" panose="020B0703020204020201" pitchFamily="34" charset="-122"/>
              </a:rPr>
              <a:t>第二章：用户研究与画像</a:t>
            </a:r>
            <a:endParaRPr kumimoji="1" lang="zh-CN" altLang="en-US" sz="2800" b="1" dirty="0">
              <a:latin typeface="微软雅黑" panose="020B0703020204020201" pitchFamily="34" charset="-122"/>
              <a:ea typeface="微软雅黑" panose="020B0703020204020201" pitchFamily="34"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
          <p:cNvSpPr txBox="1"/>
          <p:nvPr/>
        </p:nvSpPr>
        <p:spPr>
          <a:xfrm>
            <a:off x="104140" y="1557655"/>
            <a:ext cx="8686800" cy="469265"/>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r>
              <a:rPr sz="1800">
                <a:solidFill>
                  <a:srgbClr val="6680FF"/>
                </a:solidFill>
                <a:latin typeface="微软雅黑" panose="020B0703020204020201" pitchFamily="34" charset="-122"/>
                <a:ea typeface="微软雅黑" panose="020B0703020204020201" pitchFamily="34" charset="-122"/>
                <a:sym typeface="+mn-ea"/>
              </a:rPr>
              <a:t>“基于场景目标导向设计法 ”</a:t>
            </a:r>
            <a:endParaRPr lang="zh-CN" altLang="en-US" sz="1800" b="1" dirty="0">
              <a:solidFill>
                <a:schemeClr val="tx1">
                  <a:lumMod val="95000"/>
                  <a:lumOff val="5000"/>
                </a:schemeClr>
              </a:solidFill>
              <a:latin typeface="微软雅黑" panose="020B0703020204020201" pitchFamily="34" charset="-122"/>
              <a:ea typeface="微软雅黑" panose="020B0703020204020201" pitchFamily="34" charset="-122"/>
              <a:sym typeface="+mn-ea"/>
            </a:endParaRPr>
          </a:p>
          <a:p>
            <a:pPr algn="l">
              <a:lnSpc>
                <a:spcPct val="150000"/>
              </a:lnSpc>
            </a:pPr>
            <a:endParaRPr kumimoji="1" lang="zh-CN" altLang="en-US" sz="1600" b="1" dirty="0">
              <a:solidFill>
                <a:schemeClr val="tx1">
                  <a:lumMod val="50000"/>
                  <a:lumOff val="50000"/>
                </a:schemeClr>
              </a:solidFill>
              <a:latin typeface="微软雅黑" panose="020B0703020204020201" pitchFamily="34" charset="-122"/>
              <a:ea typeface="微软雅黑" panose="020B0703020204020201" pitchFamily="34" charset="-122"/>
              <a:sym typeface="+mn-ea"/>
            </a:endParaRPr>
          </a:p>
        </p:txBody>
      </p:sp>
      <p:sp>
        <p:nvSpPr>
          <p:cNvPr id="2" name="标题 1"/>
          <p:cNvSpPr txBox="1"/>
          <p:nvPr/>
        </p:nvSpPr>
        <p:spPr>
          <a:xfrm>
            <a:off x="267970" y="314960"/>
            <a:ext cx="6476365" cy="469265"/>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kumimoji="1" lang="en-US" altLang="zh-CN" sz="2800" b="1" dirty="0">
                <a:latin typeface="微软雅黑" panose="020B0703020204020201" pitchFamily="34" charset="-122"/>
                <a:ea typeface="微软雅黑" panose="020B0703020204020201" pitchFamily="34" charset="-122"/>
              </a:rPr>
              <a:t>2.1</a:t>
            </a:r>
            <a:r>
              <a:rPr kumimoji="1" lang="zh-CN" altLang="en-US" sz="2800" b="1" dirty="0">
                <a:latin typeface="微软雅黑" panose="020B0703020204020201" pitchFamily="34" charset="-122"/>
                <a:ea typeface="微软雅黑" panose="020B0703020204020201" pitchFamily="34" charset="-122"/>
              </a:rPr>
              <a:t>：用户研究</a:t>
            </a:r>
            <a:endParaRPr kumimoji="1" lang="zh-CN" altLang="en-US" sz="2800" b="1" dirty="0">
              <a:latin typeface="微软雅黑" panose="020B0703020204020201" pitchFamily="34" charset="-122"/>
              <a:ea typeface="微软雅黑" panose="020B0703020204020201" pitchFamily="34" charset="-122"/>
            </a:endParaRPr>
          </a:p>
        </p:txBody>
      </p:sp>
      <p:sp>
        <p:nvSpPr>
          <p:cNvPr id="7" name="文本框 6"/>
          <p:cNvSpPr txBox="1"/>
          <p:nvPr/>
        </p:nvSpPr>
        <p:spPr>
          <a:xfrm>
            <a:off x="2715895" y="1884680"/>
            <a:ext cx="3463290" cy="829945"/>
          </a:xfrm>
          <a:prstGeom prst="rect">
            <a:avLst/>
          </a:prstGeom>
          <a:noFill/>
        </p:spPr>
        <p:txBody>
          <a:bodyPr wrap="square" rtlCol="0">
            <a:spAutoFit/>
          </a:bodyPr>
          <a:p>
            <a:pPr>
              <a:lnSpc>
                <a:spcPct val="150000"/>
              </a:lnSpc>
            </a:pPr>
            <a:r>
              <a:rPr sz="3200">
                <a:latin typeface="微软雅黑" panose="020B0703020204020201" pitchFamily="34" charset="-122"/>
                <a:ea typeface="微软雅黑" panose="020B0703020204020201" pitchFamily="34" charset="-122"/>
                <a:sym typeface="+mn-ea"/>
              </a:rPr>
              <a:t>“</a:t>
            </a:r>
            <a:r>
              <a:rPr lang="en-US" sz="3200">
                <a:latin typeface="微软雅黑" panose="020B0703020204020201" pitchFamily="34" charset="-122"/>
                <a:ea typeface="微软雅黑" panose="020B0703020204020201" pitchFamily="34" charset="-122"/>
                <a:sym typeface="+mn-ea"/>
              </a:rPr>
              <a:t>5W+1H</a:t>
            </a:r>
            <a:r>
              <a:rPr lang="zh-CN" altLang="en-US" sz="3200">
                <a:latin typeface="微软雅黑" panose="020B0703020204020201" pitchFamily="34" charset="-122"/>
                <a:ea typeface="微软雅黑" panose="020B0703020204020201" pitchFamily="34" charset="-122"/>
                <a:sym typeface="+mn-ea"/>
              </a:rPr>
              <a:t>法则</a:t>
            </a:r>
            <a:r>
              <a:rPr sz="3200">
                <a:latin typeface="微软雅黑" panose="020B0703020204020201" pitchFamily="34" charset="-122"/>
                <a:ea typeface="微软雅黑" panose="020B0703020204020201" pitchFamily="34" charset="-122"/>
                <a:sym typeface="+mn-ea"/>
              </a:rPr>
              <a:t> ”</a:t>
            </a:r>
            <a:endParaRPr lang="zh-CN" altLang="en-US" sz="3200" b="1" dirty="0">
              <a:solidFill>
                <a:schemeClr val="tx1">
                  <a:lumMod val="95000"/>
                  <a:lumOff val="5000"/>
                </a:schemeClr>
              </a:solidFill>
              <a:latin typeface="微软雅黑" panose="020B0703020204020201" pitchFamily="34" charset="-122"/>
              <a:ea typeface="微软雅黑" panose="020B0703020204020201" pitchFamily="34" charset="-122"/>
              <a:sym typeface="+mn-ea"/>
            </a:endParaRPr>
          </a:p>
        </p:txBody>
      </p:sp>
      <p:sp>
        <p:nvSpPr>
          <p:cNvPr id="8" name="标题 1"/>
          <p:cNvSpPr txBox="1"/>
          <p:nvPr/>
        </p:nvSpPr>
        <p:spPr>
          <a:xfrm>
            <a:off x="210820" y="3616325"/>
            <a:ext cx="8686800" cy="469265"/>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r>
              <a:rPr sz="1600">
                <a:solidFill>
                  <a:schemeClr val="tx1">
                    <a:lumMod val="50000"/>
                    <a:lumOff val="50000"/>
                  </a:schemeClr>
                </a:solidFill>
                <a:latin typeface="微软雅黑" panose="020B0703020204020201" pitchFamily="34" charset="-122"/>
                <a:ea typeface="微软雅黑" panose="020B0703020204020201" pitchFamily="34" charset="-122"/>
                <a:sym typeface="+mn-ea"/>
              </a:rPr>
              <a:t>基于场景的目标导向设计法是指：特定类型用户（who）在某时间（when）某地点（where）、遇到什么（what）时，有怎样的诉求（want），会通过什么手段（how）来满足其诉求，简称 5W1H 法则</a:t>
            </a:r>
            <a:endParaRPr kumimoji="1" lang="zh-CN" altLang="en-US" sz="1600" b="1" dirty="0">
              <a:solidFill>
                <a:schemeClr val="tx1">
                  <a:lumMod val="50000"/>
                  <a:lumOff val="50000"/>
                </a:schemeClr>
              </a:solidFill>
              <a:latin typeface="微软雅黑" panose="020B0703020204020201" pitchFamily="34" charset="-122"/>
              <a:ea typeface="微软雅黑" panose="020B0703020204020201" pitchFamily="34" charset="-122"/>
              <a:sym typeface="+mn-ea"/>
            </a:endParaRPr>
          </a:p>
        </p:txBody>
      </p:sp>
    </p:spTree>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176_14*f*1"/>
  <p:tag name="KSO_WM_TEMPLATE_CATEGORY" val="custom"/>
  <p:tag name="KSO_WM_TEMPLATE_INDEX" val="20205176"/>
  <p:tag name="KSO_WM_UNIT_LAYERLEVEL" val="1"/>
  <p:tag name="KSO_WM_TAG_VERSION" val="1.0"/>
  <p:tag name="KSO_WM_BEAUTIFY_FLAG" val="#wm#"/>
  <p:tag name="KSO_WM_UNIT_PRESET_TEXT" val="点击此处添加正文"/>
  <p:tag name="KSO_WM_UNIT_NOCLEAR" val="0"/>
  <p:tag name="KSO_WM_UNIT_VALUE" val="230"/>
  <p:tag name="KSO_WM_UNIT_TYPE" val="f"/>
  <p:tag name="KSO_WM_UNIT_INDEX" val="1"/>
  <p:tag name="KSO_WM_UNIT_SHOW_EDIT_AREA_INDICATION"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176_14*f*1"/>
  <p:tag name="KSO_WM_TEMPLATE_CATEGORY" val="custom"/>
  <p:tag name="KSO_WM_TEMPLATE_INDEX" val="20205176"/>
  <p:tag name="KSO_WM_UNIT_LAYERLEVEL" val="1"/>
  <p:tag name="KSO_WM_TAG_VERSION" val="1.0"/>
  <p:tag name="KSO_WM_BEAUTIFY_FLAG" val="#wm#"/>
  <p:tag name="KSO_WM_UNIT_PRESET_TEXT" val="点击此处添加正文"/>
  <p:tag name="KSO_WM_UNIT_NOCLEAR" val="0"/>
  <p:tag name="KSO_WM_UNIT_VALUE" val="230"/>
  <p:tag name="KSO_WM_UNIT_TYPE" val="f"/>
  <p:tag name="KSO_WM_UNIT_INDEX" val="1"/>
  <p:tag name="KSO_WM_UNIT_SHOW_EDIT_AREA_INDICATION" val="1"/>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3834</Words>
  <Application>WPS 表格</Application>
  <PresentationFormat>全屏显示(16:9)</PresentationFormat>
  <Paragraphs>352</Paragraphs>
  <Slides>47</Slides>
  <Notes>4</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47</vt:i4>
      </vt:variant>
    </vt:vector>
  </HeadingPairs>
  <TitlesOfParts>
    <vt:vector size="61" baseType="lpstr">
      <vt:lpstr>Arial</vt:lpstr>
      <vt:lpstr>方正书宋_GBK</vt:lpstr>
      <vt:lpstr>Wingdings</vt:lpstr>
      <vt:lpstr>微软雅黑</vt:lpstr>
      <vt:lpstr>宋体</vt:lpstr>
      <vt:lpstr>Arial Unicode MS</vt:lpstr>
      <vt:lpstr>等线 Light</vt:lpstr>
      <vt:lpstr>汉仪中等线KW</vt:lpstr>
      <vt:lpstr>Calibri Light</vt:lpstr>
      <vt:lpstr>Helvetica Neue</vt:lpstr>
      <vt:lpstr>等线</vt:lpstr>
      <vt:lpstr>Calibri</vt:lpstr>
      <vt:lpstr>汉仪书宋二KW</vt:lpstr>
      <vt:lpstr>Office 主题​​</vt:lpstr>
      <vt:lpstr>PowerPoint 演示文稿</vt:lpstr>
      <vt:lpstr>课程介绍</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功能框架梳理</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NEXT课程PPT规范</dc:title>
  <dc:creator>T116417</dc:creator>
  <cp:lastModifiedBy>xiaoxi</cp:lastModifiedBy>
  <cp:revision>553</cp:revision>
  <dcterms:created xsi:type="dcterms:W3CDTF">2020-09-10T10:41:19Z</dcterms:created>
  <dcterms:modified xsi:type="dcterms:W3CDTF">2020-09-10T10:41:19Z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2052-1.9.0.2959</vt:lpwstr>
  </property>
</Properties>
</file>