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"/>
  </p:notesMasterIdLst>
  <p:sldIdLst>
    <p:sldId id="259" r:id="rId3"/>
    <p:sldId id="322" r:id="rId4"/>
    <p:sldId id="327" r:id="rId6"/>
    <p:sldId id="329" r:id="rId7"/>
    <p:sldId id="324" r:id="rId8"/>
    <p:sldId id="331" r:id="rId9"/>
    <p:sldId id="332" r:id="rId10"/>
    <p:sldId id="354" r:id="rId11"/>
    <p:sldId id="335" r:id="rId12"/>
    <p:sldId id="337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50" r:id="rId26"/>
    <p:sldId id="352" r:id="rId27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4EEC182A-4538-C048-AE53-FC9D8A6301BE}">
          <p14:sldIdLst>
            <p14:sldId id="259"/>
            <p14:sldId id="322"/>
            <p14:sldId id="327"/>
            <p14:sldId id="329"/>
            <p14:sldId id="324"/>
            <p14:sldId id="331"/>
            <p14:sldId id="332"/>
            <p14:sldId id="354"/>
            <p14:sldId id="335"/>
            <p14:sldId id="337"/>
            <p14:sldId id="338"/>
            <p14:sldId id="339"/>
            <p14:sldId id="340"/>
            <p14:sldId id="342"/>
            <p14:sldId id="343"/>
            <p14:sldId id="344"/>
            <p14:sldId id="345"/>
            <p14:sldId id="346"/>
            <p14:sldId id="347"/>
            <p14:sldId id="348"/>
            <p14:sldId id="349"/>
            <p14:sldId id="350"/>
            <p14:sldId id="352"/>
            <p14:sldId id="34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2BD9"/>
    <a:srgbClr val="536497"/>
    <a:srgbClr val="797EC0"/>
    <a:srgbClr val="616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13"/>
    <p:restoredTop sz="94570"/>
  </p:normalViewPr>
  <p:slideViewPr>
    <p:cSldViewPr snapToGrid="0" snapToObjects="1" showGuides="1">
      <p:cViewPr varScale="1">
        <p:scale>
          <a:sx n="143" d="100"/>
          <a:sy n="143" d="100"/>
        </p:scale>
        <p:origin x="876" y="114"/>
      </p:cViewPr>
      <p:guideLst>
        <p:guide orient="horz" pos="1661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3EFD7D-B38E-DF46-A28E-651C72079A54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C9E998-47EC-4346-8346-2FAAD9517AA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en-US"/>
              <a:t>4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2 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en-US" altLang="zh-CN"/>
              <a:t>5  </a:t>
            </a:r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en-US" altLang="zh-CN"/>
              <a:t>5    </a:t>
            </a:r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en-US" altLang="zh-CN"/>
              <a:t>5  </a:t>
            </a:r>
            <a:endParaRPr lang="en-US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en-US" altLang="zh-CN"/>
              <a:t>5   </a:t>
            </a:r>
            <a:endParaRPr lang="en-US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en-US" altLang="zh-CN"/>
              <a:t>5    广告设计的展示方式， Banner、Gif 动图、平面海报、 易拉宝、展架、宣传册简单讲解</a:t>
            </a:r>
            <a:endParaRPr lang="en-US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en-US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2 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en-US" altLang="zh-CN"/>
              <a:t>5  介绍KV和海报的区别以及以KV为基础做延展设计</a:t>
            </a:r>
            <a:endParaRPr lang="en-US" altLang="zh-CN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en-US" altLang="zh-CN"/>
              <a:t>5    设计风格介绍，如何设计出与产品定位高度匹配的运营广告</a:t>
            </a:r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en-US" altLang="zh-CN"/>
              <a:t>1</a:t>
            </a:r>
            <a:endParaRPr lang="en-US" altLang="zh-CN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en-US" altLang="zh-CN"/>
              <a:t>5  多个案例举例介绍根据推广诉求，独立产出广告创意的逻辑</a:t>
            </a:r>
            <a:endParaRPr lang="en-US" altLang="zh-CN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en-US" altLang="zh-CN"/>
              <a:t>2   </a:t>
            </a:r>
            <a:endParaRPr lang="en-US" altLang="zh-CN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C9E998-47EC-4346-8346-2FAAD9517AA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en-US" altLang="zh-CN"/>
              <a:t>2</a:t>
            </a:r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en-US" altLang="zh-CN"/>
              <a:t>5  介绍KV和海报的区别以及以KV为基础做延展设计</a:t>
            </a:r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en-US" altLang="zh-CN"/>
              <a:t>5    设计风格介绍，如何设计出与产品定位高度匹配的运营广告</a:t>
            </a:r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en-US" altLang="zh-CN"/>
              <a:t>5  多个案例举例介绍根据推广诉求，独立产出广告创意的逻辑</a:t>
            </a:r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en-US" altLang="zh-CN">
                <a:sym typeface="+mn-ea"/>
              </a:rPr>
              <a:t> 5   广告设计的展示方式， Banner、Gif 动图、平面海报、 易拉宝、展架、宣传册简单讲解</a:t>
            </a:r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en-US" altLang="zh-CN"/>
              <a:t>2</a:t>
            </a:r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4000" y="4539769"/>
            <a:ext cx="876300" cy="43863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648B3-D535-3941-83F1-255C6C7DFD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F7668-5A17-3843-BEAA-EACA719F5CF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648B3-D535-3941-83F1-255C6C7DFD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F7668-5A17-3843-BEAA-EACA719F5CF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648B3-D535-3941-83F1-255C6C7DFD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F7668-5A17-3843-BEAA-EACA719F5CF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648B3-D535-3941-83F1-255C6C7DFD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F7668-5A17-3843-BEAA-EACA719F5CF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648B3-D535-3941-83F1-255C6C7DFD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F7668-5A17-3843-BEAA-EACA719F5CF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648B3-D535-3941-83F1-255C6C7DFD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F7668-5A17-3843-BEAA-EACA719F5CF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648B3-D535-3941-83F1-255C6C7DFD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F7668-5A17-3843-BEAA-EACA719F5CF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648B3-D535-3941-83F1-255C6C7DFD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F7668-5A17-3843-BEAA-EACA719F5CF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648B3-D535-3941-83F1-255C6C7DFD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F7668-5A17-3843-BEAA-EACA719F5CF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648B3-D535-3941-83F1-255C6C7DFD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F7668-5A17-3843-BEAA-EACA719F5CF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F648B3-D535-3941-83F1-255C6C7DFD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BF7668-5A17-3843-BEAA-EACA719F5CF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9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3280410" y="1765935"/>
            <a:ext cx="3032760" cy="571500"/>
          </a:xfrm>
        </p:spPr>
        <p:txBody>
          <a:bodyPr>
            <a:noAutofit/>
          </a:bodyPr>
          <a:lstStyle/>
          <a:p>
            <a:pPr algn="ctr"/>
            <a:r>
              <a:rPr kumimoji="1" lang="zh-CN" altLang="en-US" sz="3200" b="1" dirty="0">
                <a:latin typeface="微软雅黑" pitchFamily="34" charset="-122"/>
                <a:ea typeface="微软雅黑" pitchFamily="34" charset="-122"/>
              </a:rPr>
              <a:t>运营设计</a:t>
            </a:r>
            <a:endParaRPr kumimoji="1"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标题 1"/>
          <p:cNvSpPr txBox="1"/>
          <p:nvPr/>
        </p:nvSpPr>
        <p:spPr>
          <a:xfrm>
            <a:off x="967105" y="2797810"/>
            <a:ext cx="7659370" cy="467995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kumimoji="1" sz="2400" b="1" dirty="0">
                <a:latin typeface="微软雅黑" pitchFamily="34" charset="-122"/>
                <a:ea typeface="微软雅黑" pitchFamily="34" charset="-122"/>
                <a:sym typeface="+mn-ea"/>
              </a:rPr>
              <a:t>讲师信息：</a:t>
            </a:r>
            <a:r>
              <a:rPr kumimoji="1" lang="zh-CN" sz="2400" b="1" dirty="0">
                <a:latin typeface="微软雅黑" pitchFamily="34" charset="-122"/>
                <a:ea typeface="微软雅黑" pitchFamily="34" charset="-122"/>
                <a:sym typeface="+mn-ea"/>
              </a:rPr>
              <a:t>池小</a:t>
            </a:r>
            <a:endParaRPr kumimoji="1" lang="zh-CN" sz="2400" b="1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3260090" y="2075180"/>
            <a:ext cx="3032760" cy="571500"/>
          </a:xfrm>
        </p:spPr>
        <p:txBody>
          <a:bodyPr>
            <a:noAutofit/>
          </a:bodyPr>
          <a:lstStyle/>
          <a:p>
            <a:pPr algn="ctr"/>
            <a:r>
              <a:rPr kumimoji="1" sz="3200" b="1" dirty="0">
                <a:latin typeface="微软雅黑" pitchFamily="34" charset="-122"/>
                <a:ea typeface="微软雅黑" pitchFamily="34" charset="-122"/>
              </a:rPr>
              <a:t>2.专题活动设计 </a:t>
            </a:r>
            <a:endParaRPr kumimoji="1" sz="32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73689" y="788621"/>
            <a:ext cx="1605280" cy="400685"/>
          </a:xfrm>
          <a:prstGeom prst="rect">
            <a:avLst/>
          </a:prstGeom>
        </p:spPr>
        <p:txBody>
          <a:bodyPr vert="horz" wrap="square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kumimoji="1" lang="en-US" sz="2400" b="1" dirty="0">
                <a:latin typeface="微软雅黑" pitchFamily="34" charset="-122"/>
                <a:ea typeface="微软雅黑" pitchFamily="34" charset="-122"/>
                <a:sym typeface="+mn-ea"/>
              </a:rPr>
              <a:t>章节介绍</a:t>
            </a:r>
            <a:endParaRPr kumimoji="1" lang="en-US" sz="2400" b="1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2150015" y="1278697"/>
            <a:ext cx="4414169" cy="517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en-US" sz="1900" dirty="0">
                <a:latin typeface="微软雅黑" pitchFamily="34" charset="-122"/>
                <a:ea typeface="微软雅黑" pitchFamily="34" charset="-122"/>
              </a:rPr>
              <a:t>1.什么是专题活动以及设计目的</a:t>
            </a:r>
            <a:endParaRPr kumimoji="1" lang="en-US" altLang="en-US" sz="1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2159635" y="1904832"/>
            <a:ext cx="4414520" cy="5067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en-US" sz="1900" dirty="0">
                <a:latin typeface="微软雅黑" pitchFamily="34" charset="-122"/>
                <a:ea typeface="微软雅黑" pitchFamily="34" charset="-122"/>
              </a:rPr>
              <a:t>2.常见的专题活动设计展现方式介绍</a:t>
            </a:r>
            <a:endParaRPr kumimoji="1" lang="en-US" altLang="en-US" sz="1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2159540" y="2520147"/>
            <a:ext cx="3244275" cy="4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en-US" sz="1900" dirty="0">
                <a:latin typeface="微软雅黑" pitchFamily="34" charset="-122"/>
                <a:ea typeface="微软雅黑" pitchFamily="34" charset="-122"/>
              </a:rPr>
              <a:t>3.专题活动设计流程</a:t>
            </a:r>
            <a:endParaRPr kumimoji="1" lang="en-US" altLang="en-US" sz="1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2150016" y="3040212"/>
            <a:ext cx="3244275" cy="4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en-US" sz="1900" dirty="0">
                <a:latin typeface="微软雅黑" pitchFamily="34" charset="-122"/>
                <a:ea typeface="微软雅黑" pitchFamily="34" charset="-122"/>
              </a:rPr>
              <a:t>4.专题活动设计复盘分析</a:t>
            </a:r>
            <a:endParaRPr kumimoji="1" lang="en-US" altLang="en-US" sz="1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标题 1"/>
          <p:cNvSpPr txBox="1"/>
          <p:nvPr/>
        </p:nvSpPr>
        <p:spPr>
          <a:xfrm>
            <a:off x="2150016" y="3560277"/>
            <a:ext cx="3244275" cy="4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en-US" sz="1900" dirty="0">
                <a:latin typeface="微软雅黑" pitchFamily="34" charset="-122"/>
                <a:ea typeface="微软雅黑" pitchFamily="34" charset="-122"/>
              </a:rPr>
              <a:t>5.实操：H5案例</a:t>
            </a:r>
            <a:endParaRPr kumimoji="1" lang="en-US" altLang="en-US" sz="1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标题 1"/>
          <p:cNvSpPr txBox="1"/>
          <p:nvPr/>
        </p:nvSpPr>
        <p:spPr>
          <a:xfrm>
            <a:off x="2121441" y="4089867"/>
            <a:ext cx="3244275" cy="4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en-US" sz="1900" dirty="0">
                <a:latin typeface="微软雅黑" pitchFamily="34" charset="-122"/>
                <a:ea typeface="微软雅黑" pitchFamily="34" charset="-122"/>
              </a:rPr>
              <a:t>6.本章总结</a:t>
            </a:r>
            <a:endParaRPr kumimoji="1" lang="en-US" altLang="en-US" sz="19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 txBox="1"/>
          <p:nvPr/>
        </p:nvSpPr>
        <p:spPr>
          <a:xfrm>
            <a:off x="1021080" y="929640"/>
            <a:ext cx="7659370" cy="467995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sz="2400" b="1" dirty="0">
                <a:latin typeface="微软雅黑" pitchFamily="34" charset="-122"/>
                <a:ea typeface="微软雅黑" pitchFamily="34" charset="-122"/>
                <a:sym typeface="+mn-ea"/>
              </a:rPr>
              <a:t>1.什么是专题活动</a:t>
            </a:r>
            <a:r>
              <a:rPr kumimoji="1" lang="zh-CN" sz="2400" b="1" dirty="0">
                <a:latin typeface="微软雅黑" pitchFamily="34" charset="-122"/>
                <a:ea typeface="微软雅黑" pitchFamily="34" charset="-122"/>
                <a:sym typeface="+mn-ea"/>
              </a:rPr>
              <a:t>设计</a:t>
            </a:r>
            <a:r>
              <a:rPr kumimoji="1" sz="2400" b="1" dirty="0">
                <a:latin typeface="微软雅黑" pitchFamily="34" charset="-122"/>
                <a:ea typeface="微软雅黑" pitchFamily="34" charset="-122"/>
                <a:sym typeface="+mn-ea"/>
              </a:rPr>
              <a:t>以及设计目的</a:t>
            </a:r>
            <a:endParaRPr kumimoji="1" sz="2400" b="1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57605" y="3327400"/>
            <a:ext cx="4500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kumimoji="1" lang="zh-CN" sz="2000" dirty="0">
                <a:latin typeface="微软雅黑" pitchFamily="34" charset="-122"/>
                <a:ea typeface="微软雅黑" pitchFamily="34" charset="-122"/>
                <a:sym typeface="+mn-ea"/>
              </a:rPr>
              <a:t>设计目的：吸引目光，为了拉动转化率</a:t>
            </a:r>
            <a:endParaRPr kumimoji="1" lang="zh-CN" sz="2000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1165225" y="1692275"/>
            <a:ext cx="7263765" cy="1320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kumimoji="1" lang="zh-CN" sz="1900" dirty="0">
                <a:latin typeface="微软雅黑" pitchFamily="34" charset="-122"/>
                <a:ea typeface="微软雅黑" pitchFamily="34" charset="-122"/>
              </a:rPr>
              <a:t>一种</a:t>
            </a:r>
            <a:r>
              <a:rPr kumimoji="1" sz="1900" dirty="0">
                <a:latin typeface="微软雅黑" pitchFamily="34" charset="-122"/>
                <a:ea typeface="微软雅黑" pitchFamily="34" charset="-122"/>
              </a:rPr>
              <a:t>生命周期短，为了拉动转化率而策划的即时性活动，基本网络上所见到的大促、节日、福利方面的运营专题都属于这一分类。</a:t>
            </a:r>
            <a:endParaRPr kumimoji="1" sz="19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10000"/>
              </a:lnSpc>
            </a:pPr>
            <a:endParaRPr kumimoji="1" lang="zh-CN" sz="19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 txBox="1"/>
          <p:nvPr/>
        </p:nvSpPr>
        <p:spPr>
          <a:xfrm>
            <a:off x="1021080" y="929640"/>
            <a:ext cx="7659370" cy="467995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sz="2400" b="1" dirty="0">
                <a:latin typeface="微软雅黑" pitchFamily="34" charset="-122"/>
                <a:ea typeface="微软雅黑" pitchFamily="34" charset="-122"/>
                <a:sym typeface="+mn-ea"/>
              </a:rPr>
              <a:t>2.常见的专题活动设计展现方式介绍</a:t>
            </a:r>
            <a:endParaRPr kumimoji="1" sz="2400" b="1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90930" y="2307590"/>
            <a:ext cx="1414145" cy="714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https://huaban.com/boards/27406507/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80490" y="1640840"/>
            <a:ext cx="690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kumimoji="1" lang="zh-CN" altLang="en-US" sz="2000" dirty="0">
                <a:latin typeface="微软雅黑" pitchFamily="34" charset="-122"/>
                <a:ea typeface="微软雅黑" pitchFamily="34" charset="-122"/>
                <a:sym typeface="+mn-ea"/>
              </a:rPr>
              <a:t>电商</a:t>
            </a:r>
            <a:endParaRPr kumimoji="1" lang="zh-CN" altLang="en-US" sz="2000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53840" y="1640840"/>
            <a:ext cx="690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kumimoji="1" lang="zh-CN" altLang="en-US" sz="2000" dirty="0">
                <a:latin typeface="微软雅黑" pitchFamily="34" charset="-122"/>
                <a:ea typeface="微软雅黑" pitchFamily="34" charset="-122"/>
                <a:sym typeface="+mn-ea"/>
              </a:rPr>
              <a:t>网页</a:t>
            </a:r>
            <a:endParaRPr kumimoji="1" lang="zh-CN" altLang="en-US" sz="2000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51930" y="1640840"/>
            <a:ext cx="112649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kumimoji="1" lang="en-US" altLang="zh-CN" sz="2000" dirty="0">
                <a:latin typeface="微软雅黑" pitchFamily="34" charset="-122"/>
                <a:ea typeface="微软雅黑" pitchFamily="34" charset="-122"/>
                <a:sym typeface="+mn-ea"/>
              </a:rPr>
              <a:t>H5/APP </a:t>
            </a:r>
            <a:endParaRPr kumimoji="1" lang="zh-CN" altLang="en-US" sz="2000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51930" y="2214880"/>
            <a:ext cx="1305560" cy="714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https://huaban.com/pins/3288384711/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559550" y="3063875"/>
            <a:ext cx="1419860" cy="714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https://huaban.com/boards/28493762/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593840" y="3947795"/>
            <a:ext cx="1229995" cy="714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https://huaban.com/pins/2886038693/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650615" y="2307590"/>
            <a:ext cx="1755775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http://dameigong.cn/inspiration/16103.html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692525" y="3168015"/>
            <a:ext cx="1759585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http://dameigong.cn/inspiration/11908.html</a:t>
            </a:r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 txBox="1"/>
          <p:nvPr/>
        </p:nvSpPr>
        <p:spPr>
          <a:xfrm>
            <a:off x="1027430" y="916940"/>
            <a:ext cx="7659370" cy="467995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sz="2400" b="1" dirty="0">
                <a:latin typeface="微软雅黑" pitchFamily="34" charset="-122"/>
                <a:ea typeface="微软雅黑" pitchFamily="34" charset="-122"/>
                <a:sym typeface="+mn-ea"/>
              </a:rPr>
              <a:t>3.专题活动设计流程</a:t>
            </a:r>
            <a:endParaRPr kumimoji="1" sz="2400" b="1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cxnSp>
        <p:nvCxnSpPr>
          <p:cNvPr id="4" name="直线连接线"/>
          <p:cNvCxnSpPr/>
          <p:nvPr/>
        </p:nvCxnSpPr>
        <p:spPr>
          <a:xfrm>
            <a:off x="2335530" y="2337435"/>
            <a:ext cx="492760" cy="0"/>
          </a:xfrm>
          <a:prstGeom prst="straightConnector1">
            <a:avLst/>
          </a:prstGeom>
          <a:noFill/>
          <a:ln w="28575" cap="flat" cmpd="sng">
            <a:solidFill>
              <a:srgbClr val="00B0F0"/>
            </a:solidFill>
            <a:prstDash val="solid"/>
            <a:round/>
            <a:tailEnd type="arrow" w="med" len="med"/>
          </a:ln>
          <a:effectLst>
            <a:outerShdw blurRad="50800" dist="38100" dir="2700000" algn="tl" rotWithShape="0">
              <a:srgbClr val="000000">
                <a:alpha val="39607"/>
              </a:srgbClr>
            </a:outerShdw>
          </a:effectLst>
        </p:spPr>
      </p:cxnSp>
      <p:sp>
        <p:nvSpPr>
          <p:cNvPr id="46" name="椭圆"/>
          <p:cNvSpPr/>
          <p:nvPr/>
        </p:nvSpPr>
        <p:spPr>
          <a:xfrm>
            <a:off x="1027430" y="1718945"/>
            <a:ext cx="1128395" cy="1024890"/>
          </a:xfrm>
          <a:prstGeom prst="ellipse">
            <a:avLst/>
          </a:prstGeom>
          <a:solidFill>
            <a:srgbClr val="00B0F0"/>
          </a:solidFill>
          <a:ln w="25400" cap="flat" cmpd="sng">
            <a:solidFill>
              <a:schemeClr val="bg1"/>
            </a:solidFill>
            <a:prstDash val="solid"/>
            <a:round/>
          </a:ln>
          <a:effectLst>
            <a:outerShdw blurRad="50800" dist="38100" dir="2700000" algn="tl" rotWithShape="0">
              <a:srgbClr val="000000">
                <a:alpha val="39607"/>
              </a:srgbClr>
            </a:outerShdw>
          </a:effectLst>
        </p:spPr>
        <p:txBody>
          <a:bodyPr vert="horz" wrap="square" lIns="91440" tIns="45720" rIns="91440" bIns="45720" anchor="ctr" anchorCtr="0"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kumimoji="1"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弄清</a:t>
            </a:r>
            <a:endParaRPr kumimoji="1"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kumimoji="1"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专题</a:t>
            </a:r>
            <a:endParaRPr kumimoji="1"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kumimoji="1"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定位</a:t>
            </a:r>
            <a:endParaRPr kumimoji="1"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2" name="椭圆"/>
          <p:cNvSpPr/>
          <p:nvPr/>
        </p:nvSpPr>
        <p:spPr>
          <a:xfrm>
            <a:off x="3007995" y="1718945"/>
            <a:ext cx="1128395" cy="1024890"/>
          </a:xfrm>
          <a:prstGeom prst="ellipse">
            <a:avLst/>
          </a:prstGeom>
          <a:solidFill>
            <a:srgbClr val="00B0F0"/>
          </a:solidFill>
          <a:ln w="25400" cap="flat" cmpd="sng">
            <a:solidFill>
              <a:schemeClr val="bg1"/>
            </a:solidFill>
            <a:prstDash val="solid"/>
            <a:round/>
          </a:ln>
          <a:effectLst>
            <a:outerShdw blurRad="50800" dist="38100" dir="2700000" algn="tl" rotWithShape="0">
              <a:srgbClr val="000000">
                <a:alpha val="39607"/>
              </a:srgbClr>
            </a:outerShdw>
          </a:effectLst>
        </p:spPr>
        <p:txBody>
          <a:bodyPr vert="horz" wrap="square" lIns="91440" tIns="45720" rIns="91440" bIns="45720" anchor="ctr" anchorCtr="0"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kumimoji="1"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提炼</a:t>
            </a:r>
            <a:endParaRPr kumimoji="1"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kumimoji="1"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设计</a:t>
            </a:r>
            <a:endParaRPr kumimoji="1"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kumimoji="1"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元素</a:t>
            </a:r>
            <a:endParaRPr kumimoji="1"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1178560" y="2930525"/>
            <a:ext cx="851535" cy="1111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kumimoji="1" lang="zh-CN" sz="1900" dirty="0">
                <a:latin typeface="微软雅黑" pitchFamily="34" charset="-122"/>
                <a:ea typeface="微软雅黑" pitchFamily="34" charset="-122"/>
              </a:rPr>
              <a:t>节日？</a:t>
            </a:r>
            <a:endParaRPr kumimoji="1" lang="zh-CN" sz="1900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kumimoji="1" lang="zh-CN" sz="1900" dirty="0">
                <a:latin typeface="微软雅黑" pitchFamily="34" charset="-122"/>
                <a:ea typeface="微软雅黑" pitchFamily="34" charset="-122"/>
              </a:rPr>
              <a:t>利益点？</a:t>
            </a:r>
            <a:endParaRPr kumimoji="1" lang="zh-CN" sz="1900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kumimoji="1" lang="zh-CN" sz="1900" dirty="0">
                <a:latin typeface="微软雅黑" pitchFamily="34" charset="-122"/>
                <a:ea typeface="微软雅黑" pitchFamily="34" charset="-122"/>
              </a:rPr>
              <a:t>场地？</a:t>
            </a:r>
            <a:endParaRPr kumimoji="1" lang="zh-CN" sz="1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"/>
          <p:cNvSpPr/>
          <p:nvPr/>
        </p:nvSpPr>
        <p:spPr>
          <a:xfrm>
            <a:off x="4857115" y="1718945"/>
            <a:ext cx="1128395" cy="1024890"/>
          </a:xfrm>
          <a:prstGeom prst="ellipse">
            <a:avLst/>
          </a:prstGeom>
          <a:solidFill>
            <a:srgbClr val="00B0F0"/>
          </a:solidFill>
          <a:ln w="25400" cap="flat" cmpd="sng">
            <a:solidFill>
              <a:schemeClr val="bg1"/>
            </a:solidFill>
            <a:prstDash val="solid"/>
            <a:round/>
          </a:ln>
          <a:effectLst>
            <a:outerShdw blurRad="50800" dist="38100" dir="2700000" algn="tl" rotWithShape="0">
              <a:srgbClr val="000000">
                <a:alpha val="39607"/>
              </a:srgbClr>
            </a:outerShdw>
          </a:effectLst>
        </p:spPr>
        <p:txBody>
          <a:bodyPr vert="horz" wrap="square" lIns="91440" tIns="45720" rIns="91440" bIns="45720" anchor="ctr" anchorCtr="0"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kumimoji="1"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布局</a:t>
            </a:r>
            <a:endParaRPr kumimoji="1"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kumimoji="1"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构图</a:t>
            </a:r>
            <a:endParaRPr kumimoji="1"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3093720" y="2930525"/>
            <a:ext cx="986790" cy="1156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kumimoji="1" lang="zh-CN" sz="1500" dirty="0">
                <a:latin typeface="微软雅黑" pitchFamily="34" charset="-122"/>
                <a:ea typeface="微软雅黑" pitchFamily="34" charset="-122"/>
              </a:rPr>
              <a:t>国庆？</a:t>
            </a:r>
            <a:endParaRPr kumimoji="1" lang="zh-CN" sz="1500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10000"/>
              </a:lnSpc>
            </a:pPr>
            <a:r>
              <a:rPr kumimoji="1" lang="zh-CN" sz="1500" dirty="0">
                <a:latin typeface="微软雅黑" pitchFamily="34" charset="-122"/>
                <a:ea typeface="微软雅黑" pitchFamily="34" charset="-122"/>
              </a:rPr>
              <a:t>买一送一？</a:t>
            </a:r>
            <a:endParaRPr kumimoji="1" lang="zh-CN" sz="1500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10000"/>
              </a:lnSpc>
            </a:pPr>
            <a:r>
              <a:rPr kumimoji="1" lang="zh-CN" sz="1500" dirty="0">
                <a:latin typeface="微软雅黑" pitchFamily="34" charset="-122"/>
                <a:ea typeface="微软雅黑" pitchFamily="34" charset="-122"/>
              </a:rPr>
              <a:t>卖场？</a:t>
            </a:r>
            <a:endParaRPr kumimoji="1" lang="zh-CN" sz="15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线连接线"/>
          <p:cNvCxnSpPr/>
          <p:nvPr/>
        </p:nvCxnSpPr>
        <p:spPr>
          <a:xfrm>
            <a:off x="4269105" y="2337435"/>
            <a:ext cx="492760" cy="0"/>
          </a:xfrm>
          <a:prstGeom prst="straightConnector1">
            <a:avLst/>
          </a:prstGeom>
          <a:noFill/>
          <a:ln w="28575" cap="flat" cmpd="sng">
            <a:solidFill>
              <a:srgbClr val="00B0F0"/>
            </a:solidFill>
            <a:prstDash val="solid"/>
            <a:round/>
            <a:tailEnd type="arrow" w="med" len="med"/>
          </a:ln>
          <a:effectLst>
            <a:outerShdw blurRad="50800" dist="38100" dir="2700000" algn="tl" rotWithShape="0">
              <a:srgbClr val="000000">
                <a:alpha val="39607"/>
              </a:srgbClr>
            </a:outerShdw>
          </a:effectLst>
        </p:spPr>
      </p:cxnSp>
      <p:sp>
        <p:nvSpPr>
          <p:cNvPr id="12" name="椭圆"/>
          <p:cNvSpPr/>
          <p:nvPr/>
        </p:nvSpPr>
        <p:spPr>
          <a:xfrm>
            <a:off x="6680835" y="1718945"/>
            <a:ext cx="1128395" cy="1024890"/>
          </a:xfrm>
          <a:prstGeom prst="ellipse">
            <a:avLst/>
          </a:prstGeom>
          <a:solidFill>
            <a:srgbClr val="00B0F0"/>
          </a:solidFill>
          <a:ln w="25400" cap="flat" cmpd="sng">
            <a:solidFill>
              <a:schemeClr val="bg1"/>
            </a:solidFill>
            <a:prstDash val="solid"/>
            <a:round/>
          </a:ln>
          <a:effectLst>
            <a:outerShdw blurRad="50800" dist="38100" dir="2700000" algn="tl" rotWithShape="0">
              <a:srgbClr val="000000">
                <a:alpha val="39607"/>
              </a:srgbClr>
            </a:outerShdw>
          </a:effectLst>
        </p:spPr>
        <p:txBody>
          <a:bodyPr vert="horz" wrap="square" lIns="91440" tIns="45720" rIns="91440" bIns="45720" anchor="ctr" anchorCtr="0"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kumimoji="1"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配色方案</a:t>
            </a:r>
            <a:endParaRPr kumimoji="1"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cxnSp>
        <p:nvCxnSpPr>
          <p:cNvPr id="13" name="直线连接线"/>
          <p:cNvCxnSpPr/>
          <p:nvPr/>
        </p:nvCxnSpPr>
        <p:spPr>
          <a:xfrm>
            <a:off x="6092825" y="2337435"/>
            <a:ext cx="492760" cy="0"/>
          </a:xfrm>
          <a:prstGeom prst="straightConnector1">
            <a:avLst/>
          </a:prstGeom>
          <a:noFill/>
          <a:ln w="28575" cap="flat" cmpd="sng">
            <a:solidFill>
              <a:srgbClr val="00B0F0"/>
            </a:solidFill>
            <a:prstDash val="solid"/>
            <a:round/>
            <a:tailEnd type="arrow" w="med" len="med"/>
          </a:ln>
          <a:effectLst>
            <a:outerShdw blurRad="50800" dist="38100" dir="2700000" algn="tl" rotWithShape="0">
              <a:srgbClr val="000000">
                <a:alpha val="39607"/>
              </a:srgbClr>
            </a:outerShdw>
          </a:effectLst>
        </p:spPr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 txBox="1"/>
          <p:nvPr/>
        </p:nvSpPr>
        <p:spPr>
          <a:xfrm>
            <a:off x="1021080" y="929640"/>
            <a:ext cx="7659370" cy="467995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sz="2400" b="1" dirty="0">
                <a:latin typeface="微软雅黑" pitchFamily="34" charset="-122"/>
                <a:ea typeface="微软雅黑" pitchFamily="34" charset="-122"/>
                <a:sym typeface="+mn-ea"/>
              </a:rPr>
              <a:t>4.专题活动设计复盘分析</a:t>
            </a:r>
            <a:endParaRPr kumimoji="1" sz="2400" b="1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cxnSp>
        <p:nvCxnSpPr>
          <p:cNvPr id="11" name="直线连接线"/>
          <p:cNvCxnSpPr/>
          <p:nvPr/>
        </p:nvCxnSpPr>
        <p:spPr>
          <a:xfrm>
            <a:off x="2406650" y="2258060"/>
            <a:ext cx="472440" cy="0"/>
          </a:xfrm>
          <a:prstGeom prst="straightConnector1">
            <a:avLst/>
          </a:prstGeom>
          <a:noFill/>
          <a:ln w="28575" cap="flat" cmpd="sng">
            <a:solidFill>
              <a:srgbClr val="00B0F0"/>
            </a:solidFill>
            <a:prstDash val="solid"/>
            <a:round/>
            <a:tailEnd type="arrow" w="med" len="med"/>
          </a:ln>
          <a:effectLst>
            <a:outerShdw blurRad="50800" dist="38100" dir="2700000" algn="tl" rotWithShape="0">
              <a:srgbClr val="000000">
                <a:alpha val="39607"/>
              </a:srgbClr>
            </a:outerShdw>
          </a:effectLst>
        </p:spPr>
      </p:cxnSp>
      <p:sp>
        <p:nvSpPr>
          <p:cNvPr id="46" name="椭圆"/>
          <p:cNvSpPr/>
          <p:nvPr/>
        </p:nvSpPr>
        <p:spPr>
          <a:xfrm>
            <a:off x="1021080" y="1764665"/>
            <a:ext cx="1129030" cy="986155"/>
          </a:xfrm>
          <a:prstGeom prst="ellipse">
            <a:avLst/>
          </a:prstGeom>
          <a:solidFill>
            <a:srgbClr val="00B0F0"/>
          </a:solidFill>
          <a:ln w="25400" cap="flat" cmpd="sng">
            <a:solidFill>
              <a:schemeClr val="bg1"/>
            </a:solidFill>
            <a:prstDash val="solid"/>
            <a:round/>
          </a:ln>
          <a:effectLst>
            <a:outerShdw blurRad="50800" dist="38100" dir="2700000" algn="tl" rotWithShape="0">
              <a:srgbClr val="000000">
                <a:alpha val="39607"/>
              </a:srgbClr>
            </a:outerShdw>
          </a:effectLst>
        </p:spPr>
        <p:txBody>
          <a:bodyPr vert="horz" wrap="square" lIns="91440" tIns="45720" rIns="91440" bIns="45720" anchor="ctr" anchorCtr="0"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kumimoji="1"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回顾</a:t>
            </a:r>
            <a:endParaRPr kumimoji="1"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kumimoji="1"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目标</a:t>
            </a:r>
            <a:endParaRPr kumimoji="1"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12" name="椭圆"/>
          <p:cNvSpPr/>
          <p:nvPr/>
        </p:nvSpPr>
        <p:spPr>
          <a:xfrm>
            <a:off x="3062605" y="1764665"/>
            <a:ext cx="1129030" cy="986155"/>
          </a:xfrm>
          <a:prstGeom prst="ellipse">
            <a:avLst/>
          </a:prstGeom>
          <a:solidFill>
            <a:srgbClr val="00B0F0"/>
          </a:solidFill>
          <a:ln w="25400" cap="flat" cmpd="sng">
            <a:solidFill>
              <a:schemeClr val="bg1"/>
            </a:solidFill>
            <a:prstDash val="solid"/>
            <a:round/>
          </a:ln>
          <a:effectLst>
            <a:outerShdw blurRad="50800" dist="38100" dir="2700000" algn="tl" rotWithShape="0">
              <a:srgbClr val="000000">
                <a:alpha val="39607"/>
              </a:srgbClr>
            </a:outerShdw>
          </a:effectLst>
        </p:spPr>
        <p:txBody>
          <a:bodyPr vert="horz" wrap="square" lIns="91440" tIns="45720" rIns="91440" bIns="45720" anchor="ctr" anchorCtr="0"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kumimoji="1"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对照</a:t>
            </a:r>
            <a:endParaRPr kumimoji="1"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kumimoji="1"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结果</a:t>
            </a:r>
            <a:endParaRPr kumimoji="1"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14" name="椭圆"/>
          <p:cNvSpPr/>
          <p:nvPr/>
        </p:nvSpPr>
        <p:spPr>
          <a:xfrm>
            <a:off x="5065395" y="1764665"/>
            <a:ext cx="1129030" cy="986155"/>
          </a:xfrm>
          <a:prstGeom prst="ellipse">
            <a:avLst/>
          </a:prstGeom>
          <a:solidFill>
            <a:srgbClr val="00B0F0"/>
          </a:solidFill>
          <a:ln w="25400" cap="flat" cmpd="sng">
            <a:solidFill>
              <a:schemeClr val="bg1"/>
            </a:solidFill>
            <a:prstDash val="solid"/>
            <a:round/>
          </a:ln>
          <a:effectLst>
            <a:outerShdw blurRad="50800" dist="38100" dir="2700000" algn="tl" rotWithShape="0">
              <a:srgbClr val="000000">
                <a:alpha val="39607"/>
              </a:srgbClr>
            </a:outerShdw>
          </a:effectLst>
        </p:spPr>
        <p:txBody>
          <a:bodyPr vert="horz" wrap="square" lIns="91440" tIns="45720" rIns="91440" bIns="45720" anchor="ctr" anchorCtr="0"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kumimoji="1"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分析</a:t>
            </a:r>
            <a:endParaRPr kumimoji="1"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kumimoji="1"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原因</a:t>
            </a:r>
            <a:endParaRPr kumimoji="1"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cxnSp>
        <p:nvCxnSpPr>
          <p:cNvPr id="21" name="直线连接线"/>
          <p:cNvCxnSpPr/>
          <p:nvPr/>
        </p:nvCxnSpPr>
        <p:spPr>
          <a:xfrm>
            <a:off x="4411980" y="2258060"/>
            <a:ext cx="472440" cy="0"/>
          </a:xfrm>
          <a:prstGeom prst="straightConnector1">
            <a:avLst/>
          </a:prstGeom>
          <a:noFill/>
          <a:ln w="28575" cap="flat" cmpd="sng">
            <a:solidFill>
              <a:srgbClr val="00B0F0"/>
            </a:solidFill>
            <a:prstDash val="solid"/>
            <a:round/>
            <a:tailEnd type="arrow" w="med" len="med"/>
          </a:ln>
          <a:effectLst>
            <a:outerShdw blurRad="50800" dist="38100" dir="2700000" algn="tl" rotWithShape="0">
              <a:srgbClr val="000000">
                <a:alpha val="39607"/>
              </a:srgbClr>
            </a:outerShdw>
          </a:effectLst>
        </p:spPr>
      </p:cxnSp>
      <p:cxnSp>
        <p:nvCxnSpPr>
          <p:cNvPr id="22" name="直线连接线"/>
          <p:cNvCxnSpPr/>
          <p:nvPr/>
        </p:nvCxnSpPr>
        <p:spPr>
          <a:xfrm>
            <a:off x="6367145" y="2258060"/>
            <a:ext cx="472440" cy="0"/>
          </a:xfrm>
          <a:prstGeom prst="straightConnector1">
            <a:avLst/>
          </a:prstGeom>
          <a:noFill/>
          <a:ln w="28575" cap="flat" cmpd="sng">
            <a:solidFill>
              <a:srgbClr val="00B0F0"/>
            </a:solidFill>
            <a:prstDash val="solid"/>
            <a:round/>
            <a:tailEnd type="arrow" w="med" len="med"/>
          </a:ln>
          <a:effectLst>
            <a:outerShdw blurRad="50800" dist="38100" dir="2700000" algn="tl" rotWithShape="0">
              <a:srgbClr val="000000">
                <a:alpha val="39607"/>
              </a:srgbClr>
            </a:outerShdw>
          </a:effectLst>
        </p:spPr>
      </p:cxnSp>
      <p:sp>
        <p:nvSpPr>
          <p:cNvPr id="23" name="椭圆"/>
          <p:cNvSpPr/>
          <p:nvPr/>
        </p:nvSpPr>
        <p:spPr>
          <a:xfrm>
            <a:off x="6920230" y="1764665"/>
            <a:ext cx="1129030" cy="986155"/>
          </a:xfrm>
          <a:prstGeom prst="ellipse">
            <a:avLst/>
          </a:prstGeom>
          <a:solidFill>
            <a:srgbClr val="00B0F0"/>
          </a:solidFill>
          <a:ln w="25400" cap="flat" cmpd="sng">
            <a:solidFill>
              <a:schemeClr val="bg1"/>
            </a:solidFill>
            <a:prstDash val="solid"/>
            <a:round/>
          </a:ln>
          <a:effectLst>
            <a:outerShdw blurRad="50800" dist="38100" dir="2700000" algn="tl" rotWithShape="0">
              <a:srgbClr val="000000">
                <a:alpha val="39607"/>
              </a:srgbClr>
            </a:outerShdw>
          </a:effectLst>
        </p:spPr>
        <p:txBody>
          <a:bodyPr vert="horz" wrap="square" lIns="91440" tIns="45720" rIns="91440" bIns="45720" anchor="ctr" anchorCtr="0"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kumimoji="1"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制定计划</a:t>
            </a:r>
            <a:endParaRPr kumimoji="1"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06475" y="3108960"/>
            <a:ext cx="3567430" cy="299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https://zhuanlan.zhihu.com/p/68920154</a:t>
            </a:r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 txBox="1"/>
          <p:nvPr/>
        </p:nvSpPr>
        <p:spPr>
          <a:xfrm>
            <a:off x="1021080" y="929640"/>
            <a:ext cx="7659370" cy="467995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sz="2400" b="1" dirty="0">
                <a:latin typeface="微软雅黑" pitchFamily="34" charset="-122"/>
                <a:ea typeface="微软雅黑" pitchFamily="34" charset="-122"/>
                <a:sym typeface="+mn-ea"/>
              </a:rPr>
              <a:t>5.</a:t>
            </a:r>
            <a:r>
              <a:rPr kumimoji="1" lang="zh-CN" sz="2400" b="1" dirty="0">
                <a:latin typeface="微软雅黑" pitchFamily="34" charset="-122"/>
                <a:ea typeface="微软雅黑" pitchFamily="34" charset="-122"/>
                <a:sym typeface="+mn-ea"/>
              </a:rPr>
              <a:t>案例</a:t>
            </a:r>
            <a:r>
              <a:rPr kumimoji="1" sz="2400" b="1" dirty="0">
                <a:latin typeface="微软雅黑" pitchFamily="34" charset="-122"/>
                <a:ea typeface="微软雅黑" pitchFamily="34" charset="-122"/>
                <a:sym typeface="+mn-ea"/>
              </a:rPr>
              <a:t>实操：H5</a:t>
            </a:r>
            <a:endParaRPr kumimoji="1" sz="2400" b="1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73689" y="788621"/>
            <a:ext cx="1605280" cy="400685"/>
          </a:xfrm>
          <a:prstGeom prst="rect">
            <a:avLst/>
          </a:prstGeom>
        </p:spPr>
        <p:txBody>
          <a:bodyPr vert="horz" wrap="square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kumimoji="1" lang="en-US" sz="2400" b="1" dirty="0">
                <a:latin typeface="微软雅黑" pitchFamily="34" charset="-122"/>
                <a:ea typeface="微软雅黑" pitchFamily="34" charset="-122"/>
                <a:sym typeface="+mn-ea"/>
              </a:rPr>
              <a:t>本章总结</a:t>
            </a:r>
            <a:endParaRPr kumimoji="1" lang="en-US" sz="2400" b="1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982470" y="1156970"/>
            <a:ext cx="5558155" cy="8096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en-US" sz="1900" dirty="0">
                <a:latin typeface="微软雅黑" pitchFamily="34" charset="-122"/>
                <a:ea typeface="微软雅黑" pitchFamily="34" charset="-122"/>
              </a:rPr>
              <a:t>1.</a:t>
            </a:r>
            <a:r>
              <a:rPr kumimoji="1" lang="zh-CN" altLang="en-US" sz="1900" dirty="0">
                <a:latin typeface="微软雅黑" pitchFamily="34" charset="-122"/>
                <a:ea typeface="微软雅黑" pitchFamily="34" charset="-122"/>
              </a:rPr>
              <a:t>搞清楚专题活动设计的规则特征以及呈现方式</a:t>
            </a:r>
            <a:endParaRPr kumimoji="1" lang="zh-CN" altLang="en-US" sz="1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标题 1"/>
          <p:cNvSpPr txBox="1"/>
          <p:nvPr/>
        </p:nvSpPr>
        <p:spPr>
          <a:xfrm>
            <a:off x="1982470" y="1638935"/>
            <a:ext cx="4832985" cy="12179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kumimoji="1" lang="en-US" altLang="en-US" sz="1900" dirty="0">
                <a:latin typeface="微软雅黑" pitchFamily="34" charset="-122"/>
                <a:ea typeface="微软雅黑" pitchFamily="34" charset="-122"/>
              </a:rPr>
              <a:t>2.</a:t>
            </a:r>
            <a:r>
              <a:rPr kumimoji="1" lang="zh-CN" altLang="en-US" sz="1900" dirty="0">
                <a:latin typeface="微软雅黑" pitchFamily="34" charset="-122"/>
                <a:ea typeface="微软雅黑" pitchFamily="34" charset="-122"/>
              </a:rPr>
              <a:t>也知道了此类型的设计玩法可以代入到自己的实际项目中去</a:t>
            </a:r>
            <a:endParaRPr kumimoji="1" lang="en-US" altLang="zh-CN" sz="1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982470" y="2543810"/>
            <a:ext cx="4832985" cy="12179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kumimoji="1" lang="en-US" altLang="en-US" sz="1900" dirty="0">
                <a:latin typeface="微软雅黑" pitchFamily="34" charset="-122"/>
                <a:ea typeface="微软雅黑" pitchFamily="34" charset="-122"/>
              </a:rPr>
              <a:t>3.</a:t>
            </a:r>
            <a:r>
              <a:rPr kumimoji="1" lang="zh-CN" sz="1900" dirty="0">
                <a:latin typeface="微软雅黑" pitchFamily="34" charset="-122"/>
                <a:ea typeface="微软雅黑" pitchFamily="34" charset="-122"/>
              </a:rPr>
              <a:t>同时也学会了如何解决软件实操中的常见难点</a:t>
            </a:r>
            <a:endParaRPr kumimoji="1" lang="zh-CN" sz="19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3260090" y="2075180"/>
            <a:ext cx="3032760" cy="571500"/>
          </a:xfrm>
        </p:spPr>
        <p:txBody>
          <a:bodyPr>
            <a:noAutofit/>
          </a:bodyPr>
          <a:lstStyle/>
          <a:p>
            <a:pPr algn="ctr"/>
            <a:r>
              <a:rPr kumimoji="1" sz="3200" b="1" dirty="0">
                <a:latin typeface="微软雅黑" pitchFamily="34" charset="-122"/>
                <a:ea typeface="微软雅黑" pitchFamily="34" charset="-122"/>
              </a:rPr>
              <a:t>3.品牌运营设计</a:t>
            </a:r>
            <a:endParaRPr kumimoji="1" sz="32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73689" y="788621"/>
            <a:ext cx="1605280" cy="400685"/>
          </a:xfrm>
          <a:prstGeom prst="rect">
            <a:avLst/>
          </a:prstGeom>
        </p:spPr>
        <p:txBody>
          <a:bodyPr vert="horz" wrap="square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kumimoji="1" lang="en-US" sz="2400" b="1" dirty="0">
                <a:latin typeface="微软雅黑" pitchFamily="34" charset="-122"/>
                <a:ea typeface="微软雅黑" pitchFamily="34" charset="-122"/>
                <a:sym typeface="+mn-ea"/>
              </a:rPr>
              <a:t>章节介绍</a:t>
            </a:r>
            <a:endParaRPr kumimoji="1" lang="en-US" sz="2400" b="1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2121441" y="1326322"/>
            <a:ext cx="4414169" cy="517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en-US" sz="1900" dirty="0">
                <a:latin typeface="微软雅黑" pitchFamily="34" charset="-122"/>
                <a:ea typeface="微软雅黑" pitchFamily="34" charset="-122"/>
              </a:rPr>
              <a:t>1.什么是品牌运营设计</a:t>
            </a:r>
            <a:endParaRPr kumimoji="1" lang="en-US" altLang="en-US" sz="1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2121441" y="1986747"/>
            <a:ext cx="4414520" cy="5067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en-US" sz="1900" dirty="0">
                <a:latin typeface="微软雅黑" pitchFamily="34" charset="-122"/>
                <a:ea typeface="微软雅黑" pitchFamily="34" charset="-122"/>
              </a:rPr>
              <a:t>2.品牌运营设计的思路和流程</a:t>
            </a:r>
            <a:endParaRPr kumimoji="1" lang="en-US" altLang="en-US" sz="1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2121441" y="2636352"/>
            <a:ext cx="4758055" cy="558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en-US" sz="1900" dirty="0">
                <a:latin typeface="微软雅黑" pitchFamily="34" charset="-122"/>
                <a:ea typeface="微软雅黑" pitchFamily="34" charset="-122"/>
              </a:rPr>
              <a:t>3.实战中的品牌物料输出</a:t>
            </a:r>
            <a:r>
              <a:rPr kumimoji="1" lang="zh-CN" altLang="en-US" sz="1900" dirty="0">
                <a:latin typeface="微软雅黑" pitchFamily="34" charset="-122"/>
                <a:ea typeface="微软雅黑" pitchFamily="34" charset="-122"/>
              </a:rPr>
              <a:t>说明</a:t>
            </a:r>
            <a:endParaRPr kumimoji="1" lang="zh-CN" altLang="en-US" sz="1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标题 1"/>
          <p:cNvSpPr txBox="1"/>
          <p:nvPr/>
        </p:nvSpPr>
        <p:spPr>
          <a:xfrm>
            <a:off x="2121441" y="3338027"/>
            <a:ext cx="3244275" cy="4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en-US" sz="1900" dirty="0">
                <a:latin typeface="微软雅黑" pitchFamily="34" charset="-122"/>
                <a:ea typeface="微软雅黑" pitchFamily="34" charset="-122"/>
              </a:rPr>
              <a:t>4.本章总结</a:t>
            </a:r>
            <a:endParaRPr kumimoji="1" lang="en-US" altLang="en-US" sz="19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3280410" y="316865"/>
            <a:ext cx="3032760" cy="571500"/>
          </a:xfrm>
        </p:spPr>
        <p:txBody>
          <a:bodyPr>
            <a:noAutofit/>
          </a:bodyPr>
          <a:lstStyle/>
          <a:p>
            <a:pPr algn="ctr"/>
            <a:r>
              <a:rPr kumimoji="1" lang="zh-CN" altLang="en-US" sz="3200" b="1" dirty="0">
                <a:latin typeface="微软雅黑" pitchFamily="34" charset="-122"/>
                <a:ea typeface="微软雅黑" pitchFamily="34" charset="-122"/>
              </a:rPr>
              <a:t>课程介绍</a:t>
            </a:r>
            <a:endParaRPr kumimoji="1"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标题 1"/>
          <p:cNvSpPr txBox="1"/>
          <p:nvPr/>
        </p:nvSpPr>
        <p:spPr>
          <a:xfrm>
            <a:off x="1021715" y="802005"/>
            <a:ext cx="7659370" cy="467995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sz="2400" b="1" dirty="0">
                <a:latin typeface="微软雅黑" pitchFamily="34" charset="-122"/>
                <a:ea typeface="微软雅黑" pitchFamily="34" charset="-122"/>
                <a:sym typeface="+mn-ea"/>
              </a:rPr>
              <a:t>1.</a:t>
            </a:r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  <a:sym typeface="+mn-ea"/>
              </a:rPr>
              <a:t>导学</a:t>
            </a:r>
            <a:endParaRPr kumimoji="1" lang="zh-CN" altLang="en-US" sz="2400" b="1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021715" y="2513330"/>
            <a:ext cx="7659370" cy="467995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sz="2400" b="1" dirty="0">
                <a:latin typeface="微软雅黑" pitchFamily="34" charset="-122"/>
                <a:ea typeface="微软雅黑" pitchFamily="34" charset="-122"/>
                <a:sym typeface="+mn-ea"/>
              </a:rPr>
              <a:t>2.课程安排和学习建议</a:t>
            </a:r>
            <a:endParaRPr kumimoji="1" sz="2400" b="1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1715" y="1191260"/>
            <a:ext cx="3590290" cy="12604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kumimoji="1" lang="zh-CN" altLang="en-US" sz="1900" dirty="0">
                <a:latin typeface="微软雅黑" pitchFamily="34" charset="-122"/>
                <a:ea typeface="微软雅黑" pitchFamily="34" charset="-122"/>
                <a:sym typeface="+mn-ea"/>
              </a:rPr>
              <a:t>学习目标（课程核心知识点）：</a:t>
            </a:r>
            <a:endParaRPr kumimoji="1" lang="zh-CN" altLang="en-US" sz="1900" dirty="0"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algn="l"/>
            <a:r>
              <a:rPr kumimoji="1" lang="zh-CN" altLang="en-US" sz="1900" dirty="0">
                <a:latin typeface="微软雅黑" pitchFamily="34" charset="-122"/>
                <a:ea typeface="微软雅黑" pitchFamily="34" charset="-122"/>
                <a:sym typeface="+mn-ea"/>
              </a:rPr>
              <a:t>1. 熟悉运营设计不同的展现方式</a:t>
            </a:r>
            <a:endParaRPr kumimoji="1" lang="zh-CN" altLang="en-US" sz="1900" dirty="0"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algn="l"/>
            <a:r>
              <a:rPr kumimoji="1" lang="zh-CN" altLang="en-US" sz="1900" dirty="0">
                <a:latin typeface="微软雅黑" pitchFamily="34" charset="-122"/>
                <a:ea typeface="微软雅黑" pitchFamily="34" charset="-122"/>
                <a:sym typeface="+mn-ea"/>
              </a:rPr>
              <a:t>2. 掌握运营设计背后的逻辑</a:t>
            </a:r>
            <a:endParaRPr kumimoji="1" lang="zh-CN" altLang="en-US" sz="1900" dirty="0"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algn="l"/>
            <a:r>
              <a:rPr kumimoji="1" lang="zh-CN" altLang="en-US" sz="1900" dirty="0">
                <a:latin typeface="微软雅黑" pitchFamily="34" charset="-122"/>
                <a:ea typeface="微软雅黑" pitchFamily="34" charset="-122"/>
                <a:sym typeface="+mn-ea"/>
              </a:rPr>
              <a:t>3. 实战运营设计案例</a:t>
            </a:r>
            <a:endParaRPr kumimoji="1" lang="zh-CN" altLang="en-US" sz="1900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6945" y="2914650"/>
            <a:ext cx="6804025" cy="15532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kumimoji="1" lang="zh-CN" altLang="en-US" sz="1900" dirty="0">
                <a:latin typeface="微软雅黑" pitchFamily="34" charset="-122"/>
                <a:ea typeface="微软雅黑" pitchFamily="34" charset="-122"/>
                <a:sym typeface="+mn-ea"/>
              </a:rPr>
              <a:t>课程安排：</a:t>
            </a:r>
            <a:r>
              <a:rPr kumimoji="1" lang="en-US" altLang="zh-CN" sz="1900" dirty="0">
                <a:latin typeface="微软雅黑" pitchFamily="34" charset="-122"/>
                <a:ea typeface="微软雅黑" pitchFamily="34" charset="-122"/>
                <a:sym typeface="+mn-ea"/>
              </a:rPr>
              <a:t>3</a:t>
            </a:r>
            <a:r>
              <a:rPr kumimoji="1" lang="zh-CN" altLang="en-US" sz="1900" dirty="0">
                <a:latin typeface="微软雅黑" pitchFamily="34" charset="-122"/>
                <a:ea typeface="微软雅黑" pitchFamily="34" charset="-122"/>
                <a:sym typeface="+mn-ea"/>
              </a:rPr>
              <a:t>大模块（广告设计</a:t>
            </a:r>
            <a:r>
              <a:rPr kumimoji="1" lang="en-US" altLang="zh-CN" sz="1900" dirty="0">
                <a:latin typeface="微软雅黑" pitchFamily="34" charset="-122"/>
                <a:ea typeface="微软雅黑" pitchFamily="34" charset="-122"/>
                <a:sym typeface="+mn-ea"/>
              </a:rPr>
              <a:t>/专题活动设计/品牌运营设计</a:t>
            </a:r>
            <a:r>
              <a:rPr kumimoji="1" lang="zh-CN" altLang="en-US" sz="1900" dirty="0">
                <a:latin typeface="微软雅黑" pitchFamily="34" charset="-122"/>
                <a:ea typeface="微软雅黑" pitchFamily="34" charset="-122"/>
                <a:sym typeface="+mn-ea"/>
              </a:rPr>
              <a:t>）</a:t>
            </a:r>
            <a:endParaRPr kumimoji="1" lang="zh-CN" altLang="en-US" sz="1900" dirty="0"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algn="l"/>
            <a:r>
              <a:rPr kumimoji="1" lang="zh-CN" altLang="en-US" sz="1900" dirty="0">
                <a:latin typeface="微软雅黑" pitchFamily="34" charset="-122"/>
                <a:ea typeface="微软雅黑" pitchFamily="34" charset="-122"/>
                <a:sym typeface="+mn-ea"/>
              </a:rPr>
              <a:t>                 介绍总计</a:t>
            </a:r>
            <a:r>
              <a:rPr kumimoji="1" lang="en-US" altLang="zh-CN" sz="1900" dirty="0">
                <a:latin typeface="微软雅黑" pitchFamily="34" charset="-122"/>
                <a:ea typeface="微软雅黑" pitchFamily="34" charset="-122"/>
                <a:sym typeface="+mn-ea"/>
              </a:rPr>
              <a:t>90</a:t>
            </a:r>
            <a:r>
              <a:rPr kumimoji="1" lang="zh-CN" altLang="en-US" sz="1900" dirty="0">
                <a:latin typeface="微软雅黑" pitchFamily="34" charset="-122"/>
                <a:ea typeface="微软雅黑" pitchFamily="34" charset="-122"/>
                <a:sym typeface="+mn-ea"/>
              </a:rPr>
              <a:t>分钟</a:t>
            </a:r>
            <a:endParaRPr kumimoji="1" lang="zh-CN" altLang="en-US" sz="1900" dirty="0"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algn="l"/>
            <a:r>
              <a:rPr kumimoji="1" lang="zh-CN" altLang="en-US" sz="1900" dirty="0">
                <a:latin typeface="微软雅黑" pitchFamily="34" charset="-122"/>
                <a:ea typeface="微软雅黑" pitchFamily="34" charset="-122"/>
                <a:sym typeface="+mn-ea"/>
              </a:rPr>
              <a:t>学习建议：本课程适合已有平面设计理论基础，</a:t>
            </a:r>
            <a:endParaRPr kumimoji="1" lang="zh-CN" altLang="en-US" sz="1900" dirty="0"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algn="l"/>
            <a:r>
              <a:rPr kumimoji="1" lang="zh-CN" altLang="en-US" sz="1900" dirty="0">
                <a:latin typeface="微软雅黑" pitchFamily="34" charset="-122"/>
                <a:ea typeface="微软雅黑" pitchFamily="34" charset="-122"/>
                <a:sym typeface="+mn-ea"/>
              </a:rPr>
              <a:t>                 希望可以进一步学习掌握更多设计创意的同学，</a:t>
            </a:r>
            <a:endParaRPr kumimoji="1" lang="zh-CN" altLang="en-US" sz="1900" dirty="0"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algn="l"/>
            <a:r>
              <a:rPr kumimoji="1" lang="zh-CN" altLang="en-US" sz="1900" dirty="0">
                <a:latin typeface="微软雅黑" pitchFamily="34" charset="-122"/>
                <a:ea typeface="微软雅黑" pitchFamily="34" charset="-122"/>
                <a:sym typeface="+mn-ea"/>
              </a:rPr>
              <a:t>                 本次课程示范案例使用PS 2020版本</a:t>
            </a:r>
            <a:endParaRPr kumimoji="1" lang="zh-CN" altLang="en-US" sz="1900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 txBox="1"/>
          <p:nvPr/>
        </p:nvSpPr>
        <p:spPr>
          <a:xfrm>
            <a:off x="1021080" y="929640"/>
            <a:ext cx="7659370" cy="467995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sz="2400" b="1" dirty="0">
                <a:latin typeface="微软雅黑" pitchFamily="34" charset="-122"/>
                <a:ea typeface="微软雅黑" pitchFamily="34" charset="-122"/>
                <a:sym typeface="+mn-ea"/>
              </a:rPr>
              <a:t>1.什么是品牌运营设计</a:t>
            </a:r>
            <a:endParaRPr kumimoji="1" sz="2400" b="1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4890" y="1556385"/>
            <a:ext cx="694499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kumimoji="1" lang="zh-CN" sz="2000" dirty="0">
                <a:latin typeface="微软雅黑" pitchFamily="34" charset="-122"/>
                <a:ea typeface="微软雅黑" pitchFamily="34" charset="-122"/>
                <a:sym typeface="+mn-ea"/>
              </a:rPr>
              <a:t>类似于官网设计，但又有区别</a:t>
            </a:r>
            <a:r>
              <a:rPr kumimoji="1" sz="2000" dirty="0">
                <a:latin typeface="微软雅黑" pitchFamily="34" charset="-122"/>
                <a:ea typeface="微软雅黑" pitchFamily="34" charset="-122"/>
                <a:sym typeface="+mn-ea"/>
              </a:rPr>
              <a:t>，因为它</a:t>
            </a:r>
            <a:r>
              <a:rPr kumimoji="1" lang="zh-CN" sz="2000" dirty="0">
                <a:latin typeface="微软雅黑" pitchFamily="34" charset="-122"/>
                <a:ea typeface="微软雅黑" pitchFamily="34" charset="-122"/>
                <a:sym typeface="+mn-ea"/>
              </a:rPr>
              <a:t>包含</a:t>
            </a:r>
            <a:r>
              <a:rPr kumimoji="1" sz="2000" dirty="0">
                <a:latin typeface="微软雅黑" pitchFamily="34" charset="-122"/>
                <a:ea typeface="微软雅黑" pitchFamily="34" charset="-122"/>
                <a:sym typeface="+mn-ea"/>
              </a:rPr>
              <a:t>的信息量和转化入口都比官网更有针对性，一般是对产品的某一性能或优势或政策方面进行详细剖析诠释。</a:t>
            </a:r>
            <a:r>
              <a:rPr kumimoji="1" lang="zh-CN" sz="2000" dirty="0">
                <a:latin typeface="微软雅黑" pitchFamily="34" charset="-122"/>
                <a:ea typeface="微软雅黑" pitchFamily="34" charset="-122"/>
                <a:sym typeface="+mn-ea"/>
              </a:rPr>
              <a:t>如果</a:t>
            </a:r>
            <a:r>
              <a:rPr kumimoji="1" sz="2000" dirty="0">
                <a:latin typeface="微软雅黑" pitchFamily="34" charset="-122"/>
                <a:ea typeface="微软雅黑" pitchFamily="34" charset="-122"/>
                <a:sym typeface="+mn-ea"/>
              </a:rPr>
              <a:t>官网装载了这个品牌的所有系列和款式，</a:t>
            </a:r>
            <a:r>
              <a:rPr kumimoji="1" lang="zh-CN" sz="2000" dirty="0">
                <a:latin typeface="微软雅黑" pitchFamily="34" charset="-122"/>
                <a:ea typeface="微软雅黑" pitchFamily="34" charset="-122"/>
                <a:sym typeface="+mn-ea"/>
              </a:rPr>
              <a:t>那么</a:t>
            </a:r>
            <a:r>
              <a:rPr kumimoji="1" sz="2000" dirty="0">
                <a:latin typeface="微软雅黑" pitchFamily="34" charset="-122"/>
                <a:ea typeface="微软雅黑" pitchFamily="34" charset="-122"/>
                <a:sym typeface="+mn-ea"/>
              </a:rPr>
              <a:t>品牌运营</a:t>
            </a:r>
            <a:r>
              <a:rPr kumimoji="1" lang="zh-CN" sz="2000" dirty="0">
                <a:latin typeface="微软雅黑" pitchFamily="34" charset="-122"/>
                <a:ea typeface="微软雅黑" pitchFamily="34" charset="-122"/>
                <a:sym typeface="+mn-ea"/>
              </a:rPr>
              <a:t>就是</a:t>
            </a:r>
            <a:r>
              <a:rPr kumimoji="1" sz="2000" dirty="0">
                <a:latin typeface="微软雅黑" pitchFamily="34" charset="-122"/>
                <a:ea typeface="微软雅黑" pitchFamily="34" charset="-122"/>
                <a:sym typeface="+mn-ea"/>
              </a:rPr>
              <a:t>针对其中特有的一个系列做专属的橱窗展示，指向性更明确。适合长周期的性能宣传，能带动品牌影响力</a:t>
            </a:r>
            <a:r>
              <a:rPr kumimoji="1" lang="zh-CN" sz="2000" dirty="0">
                <a:latin typeface="微软雅黑" pitchFamily="34" charset="-122"/>
                <a:ea typeface="微软雅黑" pitchFamily="34" charset="-122"/>
                <a:sym typeface="+mn-ea"/>
              </a:rPr>
              <a:t>。（辅助官网）</a:t>
            </a:r>
            <a:endParaRPr kumimoji="1" lang="zh-CN" sz="2000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21080" y="3829050"/>
            <a:ext cx="4572000" cy="2971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/>
              <a:t>https://huaban.com/pins/3277196002/</a:t>
            </a:r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 txBox="1"/>
          <p:nvPr/>
        </p:nvSpPr>
        <p:spPr>
          <a:xfrm>
            <a:off x="1027430" y="929640"/>
            <a:ext cx="7659370" cy="467995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sz="2400" b="1" dirty="0">
                <a:latin typeface="微软雅黑" pitchFamily="34" charset="-122"/>
                <a:ea typeface="微软雅黑" pitchFamily="34" charset="-122"/>
                <a:sym typeface="+mn-ea"/>
              </a:rPr>
              <a:t> </a:t>
            </a:r>
            <a:r>
              <a:rPr kumimoji="1" sz="2400" b="1" dirty="0">
                <a:latin typeface="微软雅黑" pitchFamily="34" charset="-122"/>
                <a:ea typeface="微软雅黑" pitchFamily="34" charset="-122"/>
                <a:sym typeface="+mn-ea"/>
              </a:rPr>
              <a:t>2.品牌运营设计的思路和流程</a:t>
            </a:r>
            <a:endParaRPr kumimoji="1" sz="2400" b="1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2" name="DRAWINGSTR_UNKNOWNSHAPENAME 1"/>
          <p:cNvSpPr>
            <a:spLocks noChangeAspect="1"/>
          </p:cNvSpPr>
          <p:nvPr/>
        </p:nvSpPr>
        <p:spPr>
          <a:xfrm>
            <a:off x="0" y="0"/>
            <a:ext cx="127000" cy="12700"/>
          </a:xfrm>
          <a:prstGeom prst="rect">
            <a:avLst/>
          </a:prstGeom>
        </p:spPr>
      </p:sp>
      <p:sp>
        <p:nvSpPr>
          <p:cNvPr id="46" name="椭圆"/>
          <p:cNvSpPr/>
          <p:nvPr/>
        </p:nvSpPr>
        <p:spPr>
          <a:xfrm>
            <a:off x="1027430" y="1718945"/>
            <a:ext cx="1128395" cy="1024890"/>
          </a:xfrm>
          <a:prstGeom prst="ellipse">
            <a:avLst/>
          </a:prstGeom>
          <a:solidFill>
            <a:srgbClr val="00B0F0"/>
          </a:solidFill>
          <a:ln w="25400" cap="flat" cmpd="sng">
            <a:solidFill>
              <a:schemeClr val="bg1"/>
            </a:solidFill>
            <a:prstDash val="solid"/>
            <a:round/>
          </a:ln>
          <a:effectLst>
            <a:outerShdw blurRad="50800" dist="38100" dir="2700000" algn="tl" rotWithShape="0">
              <a:srgbClr val="000000">
                <a:alpha val="39607"/>
              </a:srgbClr>
            </a:outerShdw>
          </a:effectLst>
        </p:spPr>
        <p:txBody>
          <a:bodyPr vert="horz" wrap="square" lIns="91440" tIns="45720" rIns="91440" bIns="45720" anchor="ctr" anchorCtr="0"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kumimoji="1"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需求</a:t>
            </a:r>
            <a:endParaRPr kumimoji="1"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kumimoji="1"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分析</a:t>
            </a:r>
            <a:endParaRPr kumimoji="1"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4" name="椭圆"/>
          <p:cNvSpPr/>
          <p:nvPr/>
        </p:nvSpPr>
        <p:spPr>
          <a:xfrm>
            <a:off x="3582035" y="1718945"/>
            <a:ext cx="1128395" cy="1024890"/>
          </a:xfrm>
          <a:prstGeom prst="ellipse">
            <a:avLst/>
          </a:prstGeom>
          <a:solidFill>
            <a:srgbClr val="00B0F0"/>
          </a:solidFill>
          <a:ln w="25400" cap="flat" cmpd="sng">
            <a:solidFill>
              <a:schemeClr val="bg1"/>
            </a:solidFill>
            <a:prstDash val="solid"/>
            <a:round/>
          </a:ln>
          <a:effectLst>
            <a:outerShdw blurRad="50800" dist="38100" dir="2700000" algn="tl" rotWithShape="0">
              <a:srgbClr val="000000">
                <a:alpha val="39607"/>
              </a:srgbClr>
            </a:outerShdw>
          </a:effectLst>
        </p:spPr>
        <p:txBody>
          <a:bodyPr vert="horz" wrap="square" lIns="91440" tIns="45720" rIns="91440" bIns="45720" anchor="ctr" anchorCtr="0"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kumimoji="1"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模块</a:t>
            </a:r>
            <a:endParaRPr kumimoji="1"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kumimoji="1"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整理</a:t>
            </a:r>
            <a:endParaRPr kumimoji="1"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3" name="椭圆"/>
          <p:cNvSpPr/>
          <p:nvPr/>
        </p:nvSpPr>
        <p:spPr>
          <a:xfrm>
            <a:off x="6136640" y="1718945"/>
            <a:ext cx="1128395" cy="1024890"/>
          </a:xfrm>
          <a:prstGeom prst="ellipse">
            <a:avLst/>
          </a:prstGeom>
          <a:solidFill>
            <a:srgbClr val="00B0F0"/>
          </a:solidFill>
          <a:ln w="25400" cap="flat" cmpd="sng">
            <a:solidFill>
              <a:schemeClr val="bg1"/>
            </a:solidFill>
            <a:prstDash val="solid"/>
            <a:round/>
          </a:ln>
          <a:effectLst>
            <a:outerShdw blurRad="50800" dist="38100" dir="2700000" algn="tl" rotWithShape="0">
              <a:srgbClr val="000000">
                <a:alpha val="39607"/>
              </a:srgbClr>
            </a:outerShdw>
          </a:effectLst>
        </p:spPr>
        <p:txBody>
          <a:bodyPr vert="horz" wrap="square" lIns="91440" tIns="45720" rIns="91440" bIns="45720" anchor="ctr" anchorCtr="0"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kumimoji="1"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勾画</a:t>
            </a:r>
            <a:endParaRPr kumimoji="1"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kumimoji="1"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草图</a:t>
            </a:r>
            <a:endParaRPr kumimoji="1"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cxnSp>
        <p:nvCxnSpPr>
          <p:cNvPr id="5" name="直线连接线"/>
          <p:cNvCxnSpPr/>
          <p:nvPr/>
        </p:nvCxnSpPr>
        <p:spPr>
          <a:xfrm rot="16200000">
            <a:off x="2879090" y="1844675"/>
            <a:ext cx="0" cy="773430"/>
          </a:xfrm>
          <a:prstGeom prst="straightConnector1">
            <a:avLst/>
          </a:prstGeom>
          <a:noFill/>
          <a:ln w="28575" cap="flat" cmpd="sng">
            <a:solidFill>
              <a:srgbClr val="00B0F0"/>
            </a:solidFill>
            <a:prstDash val="solid"/>
            <a:round/>
            <a:tailEnd type="arrow" w="med" len="med"/>
          </a:ln>
          <a:effectLst>
            <a:outerShdw blurRad="50800" dist="38100" dir="2700000" algn="tl" rotWithShape="0">
              <a:srgbClr val="000000">
                <a:alpha val="39607"/>
              </a:srgbClr>
            </a:outerShdw>
          </a:effectLst>
        </p:spPr>
      </p:cxnSp>
      <p:cxnSp>
        <p:nvCxnSpPr>
          <p:cNvPr id="6" name="直线连接线"/>
          <p:cNvCxnSpPr/>
          <p:nvPr/>
        </p:nvCxnSpPr>
        <p:spPr>
          <a:xfrm rot="16200000">
            <a:off x="5446395" y="1844675"/>
            <a:ext cx="0" cy="773430"/>
          </a:xfrm>
          <a:prstGeom prst="straightConnector1">
            <a:avLst/>
          </a:prstGeom>
          <a:noFill/>
          <a:ln w="28575" cap="flat" cmpd="sng">
            <a:solidFill>
              <a:srgbClr val="00B0F0"/>
            </a:solidFill>
            <a:prstDash val="solid"/>
            <a:round/>
            <a:tailEnd type="arrow" w="med" len="med"/>
          </a:ln>
          <a:effectLst>
            <a:outerShdw blurRad="50800" dist="38100" dir="2700000" algn="tl" rotWithShape="0">
              <a:srgbClr val="000000">
                <a:alpha val="39607"/>
              </a:srgbClr>
            </a:outerShdw>
          </a:effectLst>
        </p:spPr>
      </p:cxnSp>
      <p:sp>
        <p:nvSpPr>
          <p:cNvPr id="7" name="标题 1"/>
          <p:cNvSpPr txBox="1"/>
          <p:nvPr/>
        </p:nvSpPr>
        <p:spPr>
          <a:xfrm>
            <a:off x="1027430" y="2814955"/>
            <a:ext cx="1326515" cy="15195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2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kumimoji="1" lang="zh-CN" sz="1900" dirty="0">
                <a:latin typeface="微软雅黑" pitchFamily="34" charset="-122"/>
                <a:ea typeface="微软雅黑" pitchFamily="34" charset="-122"/>
              </a:rPr>
              <a:t>产品特征？</a:t>
            </a:r>
            <a:endParaRPr kumimoji="1" lang="zh-CN" sz="1900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kumimoji="1" lang="zh-CN" sz="1900" dirty="0">
                <a:latin typeface="微软雅黑" pitchFamily="34" charset="-122"/>
                <a:ea typeface="微软雅黑" pitchFamily="34" charset="-122"/>
              </a:rPr>
              <a:t>功能？</a:t>
            </a:r>
            <a:endParaRPr kumimoji="1" lang="zh-CN" sz="1900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kumimoji="1" lang="zh-CN" sz="1900" dirty="0">
                <a:latin typeface="微软雅黑" pitchFamily="34" charset="-122"/>
                <a:ea typeface="微软雅黑" pitchFamily="34" charset="-122"/>
              </a:rPr>
              <a:t>体验？</a:t>
            </a:r>
            <a:endParaRPr kumimoji="1" lang="zh-CN" sz="1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标题 1"/>
          <p:cNvSpPr txBox="1"/>
          <p:nvPr/>
        </p:nvSpPr>
        <p:spPr>
          <a:xfrm>
            <a:off x="3582035" y="2814955"/>
            <a:ext cx="1326515" cy="15195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2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endParaRPr kumimoji="1" lang="zh-CN" sz="1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标题 1"/>
          <p:cNvSpPr txBox="1"/>
          <p:nvPr/>
        </p:nvSpPr>
        <p:spPr>
          <a:xfrm>
            <a:off x="3482975" y="3077845"/>
            <a:ext cx="1326515" cy="15195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2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kumimoji="1" lang="zh-CN" sz="1900" dirty="0">
                <a:latin typeface="微软雅黑" pitchFamily="34" charset="-122"/>
                <a:ea typeface="微软雅黑" pitchFamily="34" charset="-122"/>
              </a:rPr>
              <a:t>首屏</a:t>
            </a:r>
            <a:endParaRPr kumimoji="1" lang="zh-CN" sz="1900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kumimoji="1" lang="zh-CN" sz="1900" dirty="0">
                <a:latin typeface="微软雅黑" pitchFamily="34" charset="-122"/>
                <a:ea typeface="微软雅黑" pitchFamily="34" charset="-122"/>
              </a:rPr>
              <a:t>功能介绍</a:t>
            </a:r>
            <a:endParaRPr kumimoji="1" lang="zh-CN" sz="1900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kumimoji="1" lang="zh-CN" sz="1900" dirty="0">
                <a:latin typeface="微软雅黑" pitchFamily="34" charset="-122"/>
                <a:ea typeface="微软雅黑" pitchFamily="34" charset="-122"/>
              </a:rPr>
              <a:t>？</a:t>
            </a:r>
            <a:endParaRPr kumimoji="1" lang="zh-CN" sz="1900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kumimoji="1" lang="zh-CN" sz="1900" dirty="0">
                <a:latin typeface="微软雅黑" pitchFamily="34" charset="-122"/>
                <a:ea typeface="微软雅黑" pitchFamily="34" charset="-122"/>
              </a:rPr>
              <a:t>？</a:t>
            </a:r>
            <a:endParaRPr kumimoji="1" lang="zh-CN" sz="1900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endParaRPr kumimoji="1" lang="zh-CN" sz="19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 txBox="1"/>
          <p:nvPr/>
        </p:nvSpPr>
        <p:spPr>
          <a:xfrm>
            <a:off x="509905" y="922020"/>
            <a:ext cx="7659370" cy="467995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sz="2400" b="1" dirty="0">
                <a:latin typeface="微软雅黑" pitchFamily="34" charset="-122"/>
                <a:ea typeface="微软雅黑" pitchFamily="34" charset="-122"/>
                <a:sym typeface="+mn-ea"/>
              </a:rPr>
              <a:t>3.实战中的品牌</a:t>
            </a:r>
            <a:r>
              <a:rPr kumimoji="1" lang="zh-CN" sz="2400" b="1" dirty="0">
                <a:latin typeface="微软雅黑" pitchFamily="34" charset="-122"/>
                <a:ea typeface="微软雅黑" pitchFamily="34" charset="-122"/>
                <a:sym typeface="+mn-ea"/>
              </a:rPr>
              <a:t>运营</a:t>
            </a:r>
            <a:r>
              <a:rPr kumimoji="1" sz="2400" b="1" dirty="0">
                <a:latin typeface="微软雅黑" pitchFamily="34" charset="-122"/>
                <a:ea typeface="微软雅黑" pitchFamily="34" charset="-122"/>
                <a:sym typeface="+mn-ea"/>
              </a:rPr>
              <a:t>物料输出</a:t>
            </a:r>
            <a:r>
              <a:rPr kumimoji="1" lang="zh-CN" sz="2400" b="1" dirty="0">
                <a:latin typeface="微软雅黑" pitchFamily="34" charset="-122"/>
                <a:ea typeface="微软雅黑" pitchFamily="34" charset="-122"/>
                <a:sym typeface="+mn-ea"/>
              </a:rPr>
              <a:t>说明</a:t>
            </a:r>
            <a:endParaRPr kumimoji="1" lang="zh-CN" sz="2400" b="1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8660" y="1564005"/>
            <a:ext cx="690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kumimoji="1" lang="zh-CN" altLang="en-US" sz="2000" dirty="0">
                <a:latin typeface="微软雅黑" pitchFamily="34" charset="-122"/>
                <a:ea typeface="微软雅黑" pitchFamily="34" charset="-122"/>
                <a:sym typeface="+mn-ea"/>
              </a:rPr>
              <a:t>配色</a:t>
            </a:r>
            <a:endParaRPr kumimoji="1" lang="zh-CN" altLang="en-US" sz="2000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94965" y="1564005"/>
            <a:ext cx="690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kumimoji="1" lang="zh-CN" altLang="en-US" sz="2000" dirty="0">
                <a:latin typeface="微软雅黑" pitchFamily="34" charset="-122"/>
                <a:ea typeface="微软雅黑" pitchFamily="34" charset="-122"/>
                <a:sym typeface="+mn-ea"/>
              </a:rPr>
              <a:t>字号</a:t>
            </a:r>
            <a:endParaRPr kumimoji="1" lang="zh-CN" altLang="en-US" sz="2000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83810" y="1564005"/>
            <a:ext cx="1198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kumimoji="1" lang="zh-CN" altLang="en-US" sz="2000" dirty="0">
                <a:latin typeface="微软雅黑" pitchFamily="34" charset="-122"/>
                <a:ea typeface="微软雅黑" pitchFamily="34" charset="-122"/>
                <a:sym typeface="+mn-ea"/>
              </a:rPr>
              <a:t>按钮样式</a:t>
            </a:r>
            <a:endParaRPr kumimoji="1" lang="zh-CN" altLang="en-US" sz="2000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8660" y="2142490"/>
            <a:ext cx="169100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kumimoji="1" lang="zh-CN" altLang="en-US" sz="2000" dirty="0">
                <a:latin typeface="微软雅黑" pitchFamily="34" charset="-122"/>
                <a:ea typeface="微软雅黑" pitchFamily="34" charset="-122"/>
                <a:sym typeface="+mn-ea"/>
              </a:rPr>
              <a:t>≤</a:t>
            </a:r>
            <a:endParaRPr kumimoji="1" lang="zh-CN" altLang="en-US" sz="2000" dirty="0"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algn="l"/>
            <a:r>
              <a:rPr kumimoji="1" lang="zh-CN" altLang="en-US" sz="2000" dirty="0">
                <a:latin typeface="微软雅黑" pitchFamily="34" charset="-122"/>
                <a:ea typeface="微软雅黑" pitchFamily="34" charset="-122"/>
                <a:sym typeface="+mn-ea"/>
              </a:rPr>
              <a:t> 三个配色</a:t>
            </a:r>
            <a:endParaRPr kumimoji="1" lang="zh-CN" altLang="en-US" sz="2000" dirty="0"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algn="l"/>
            <a:r>
              <a:rPr kumimoji="1" lang="zh-CN" altLang="en-US" sz="2000" dirty="0">
                <a:latin typeface="微软雅黑" pitchFamily="34" charset="-122"/>
                <a:ea typeface="微软雅黑" pitchFamily="34" charset="-122"/>
                <a:sym typeface="+mn-ea"/>
              </a:rPr>
              <a:t>尽量用标准色，特殊情况，也可以适当脱离标准色</a:t>
            </a:r>
            <a:endParaRPr kumimoji="1" lang="zh-CN" altLang="en-US" sz="2000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94965" y="2142490"/>
            <a:ext cx="128968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kumimoji="1" lang="zh-CN" altLang="en-US" sz="2000" dirty="0">
                <a:latin typeface="微软雅黑" pitchFamily="34" charset="-122"/>
                <a:ea typeface="微软雅黑" pitchFamily="34" charset="-122"/>
                <a:sym typeface="+mn-ea"/>
              </a:rPr>
              <a:t>和首屏</a:t>
            </a:r>
            <a:endParaRPr kumimoji="1" lang="zh-CN" altLang="en-US" sz="2000" dirty="0"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algn="l"/>
            <a:r>
              <a:rPr kumimoji="1" lang="zh-CN" altLang="en-US" sz="2000" dirty="0">
                <a:latin typeface="微软雅黑" pitchFamily="34" charset="-122"/>
                <a:ea typeface="微软雅黑" pitchFamily="34" charset="-122"/>
                <a:sym typeface="+mn-ea"/>
              </a:rPr>
              <a:t>大图配合</a:t>
            </a:r>
            <a:endParaRPr kumimoji="1" lang="zh-CN" altLang="en-US" sz="2000" dirty="0"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algn="l"/>
            <a:r>
              <a:rPr kumimoji="1" lang="zh-CN" altLang="en-US" sz="2000" dirty="0">
                <a:latin typeface="微软雅黑" pitchFamily="34" charset="-122"/>
                <a:ea typeface="微软雅黑" pitchFamily="34" charset="-122"/>
                <a:sym typeface="+mn-ea"/>
              </a:rPr>
              <a:t>以大字号突出使用</a:t>
            </a:r>
            <a:endParaRPr kumimoji="1" lang="zh-CN" altLang="en-US" sz="2000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83810" y="2142490"/>
            <a:ext cx="148399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kumimoji="1" lang="zh-CN" altLang="en-US" sz="2000" dirty="0">
                <a:latin typeface="微软雅黑" pitchFamily="34" charset="-122"/>
                <a:ea typeface="微软雅黑" pitchFamily="34" charset="-122"/>
                <a:sym typeface="+mn-ea"/>
              </a:rPr>
              <a:t>仅以线框示意轮廓，内里只用文字示意功能，背景透出，与整个页面/背景合为一体</a:t>
            </a:r>
            <a:endParaRPr kumimoji="1" lang="zh-CN" altLang="en-US" sz="2000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246620" y="1564005"/>
            <a:ext cx="690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kumimoji="1" lang="zh-CN" altLang="en-US" sz="2000" dirty="0">
                <a:latin typeface="微软雅黑" pitchFamily="34" charset="-122"/>
                <a:ea typeface="微软雅黑" pitchFamily="34" charset="-122"/>
                <a:sym typeface="+mn-ea"/>
              </a:rPr>
              <a:t>图片</a:t>
            </a:r>
            <a:endParaRPr kumimoji="1" lang="zh-CN" altLang="en-US" sz="2000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29755" y="2142490"/>
            <a:ext cx="148399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kumimoji="1" lang="zh-CN" altLang="en-US" sz="2000" dirty="0">
                <a:latin typeface="微软雅黑" pitchFamily="34" charset="-122"/>
                <a:ea typeface="微软雅黑" pitchFamily="34" charset="-122"/>
                <a:sym typeface="+mn-ea"/>
              </a:rPr>
              <a:t>首屏一般以大图为主，或者大篇幅的背景底色来吸引用户眼球</a:t>
            </a:r>
            <a:endParaRPr kumimoji="1" lang="zh-CN" altLang="en-US" sz="2000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88490" y="4387850"/>
            <a:ext cx="254000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https://huaban.com/pins/2762854308/</a:t>
            </a:r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73689" y="788621"/>
            <a:ext cx="1605280" cy="400685"/>
          </a:xfrm>
          <a:prstGeom prst="rect">
            <a:avLst/>
          </a:prstGeom>
        </p:spPr>
        <p:txBody>
          <a:bodyPr vert="horz" wrap="square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kumimoji="1" lang="en-US" sz="2400" b="1" dirty="0">
                <a:latin typeface="微软雅黑" pitchFamily="34" charset="-122"/>
                <a:ea typeface="微软雅黑" pitchFamily="34" charset="-122"/>
                <a:sym typeface="+mn-ea"/>
              </a:rPr>
              <a:t>本章总结</a:t>
            </a:r>
            <a:endParaRPr kumimoji="1" lang="en-US" sz="2400" b="1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2" name="标题 1"/>
          <p:cNvSpPr txBox="1"/>
          <p:nvPr/>
        </p:nvSpPr>
        <p:spPr>
          <a:xfrm>
            <a:off x="2140585" y="1263015"/>
            <a:ext cx="4832985" cy="23755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kumimoji="1" lang="zh-CN" sz="1900" dirty="0">
                <a:latin typeface="微软雅黑" pitchFamily="34" charset="-122"/>
                <a:ea typeface="微软雅黑" pitchFamily="34" charset="-122"/>
              </a:rPr>
              <a:t>弄清楚了什么是品牌运营设计和思路的同时，随时牢记设计输出常见的规范，实战中弄清楚模块分区和作用。</a:t>
            </a:r>
            <a:endParaRPr kumimoji="1" lang="zh-CN" sz="19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53460" y="1134676"/>
            <a:ext cx="1808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en-US" sz="3200" b="1" dirty="0">
                <a:latin typeface="微软雅黑" pitchFamily="34" charset="-122"/>
                <a:ea typeface="微软雅黑" pitchFamily="34" charset="-122"/>
              </a:rPr>
              <a:t>课程总结</a:t>
            </a:r>
            <a:endParaRPr kumimoji="1" lang="en-US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标题 1"/>
          <p:cNvSpPr txBox="1"/>
          <p:nvPr/>
        </p:nvSpPr>
        <p:spPr>
          <a:xfrm>
            <a:off x="1545590" y="1718310"/>
            <a:ext cx="5824855" cy="24333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2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kumimoji="1" lang="zh-CN" altLang="en-US" sz="1900" dirty="0">
                <a:latin typeface="微软雅黑" pitchFamily="34" charset="-122"/>
                <a:ea typeface="微软雅黑" pitchFamily="34" charset="-122"/>
              </a:rPr>
              <a:t>通过本次课程，了解了现当代运营设计的几种常见设计方式，会发现不管</a:t>
            </a:r>
            <a:r>
              <a:rPr kumimoji="1" lang="zh-CN" altLang="en-US" sz="1900" dirty="0">
                <a:latin typeface="微软雅黑" pitchFamily="34" charset="-122"/>
                <a:ea typeface="微软雅黑" pitchFamily="34" charset="-122"/>
                <a:sym typeface="+mn-ea"/>
              </a:rPr>
              <a:t>哪一种</a:t>
            </a:r>
            <a:r>
              <a:rPr kumimoji="1" lang="zh-CN" altLang="en-US" sz="1900" dirty="0">
                <a:latin typeface="微软雅黑" pitchFamily="34" charset="-122"/>
                <a:ea typeface="微软雅黑" pitchFamily="34" charset="-122"/>
              </a:rPr>
              <a:t>设计领域，每个人在实操的时候都离不开学会聆听客户需求，找出需求的关键核心词，围绕核心词</a:t>
            </a:r>
            <a:r>
              <a:rPr kumimoji="1" lang="zh-CN" altLang="en-US" sz="1900" dirty="0">
                <a:latin typeface="微软雅黑" pitchFamily="34" charset="-122"/>
                <a:ea typeface="微软雅黑" pitchFamily="34" charset="-122"/>
                <a:sym typeface="+mn-ea"/>
              </a:rPr>
              <a:t>找对应素材</a:t>
            </a:r>
            <a:r>
              <a:rPr kumimoji="1" lang="zh-CN" altLang="en-US" sz="1900" dirty="0">
                <a:latin typeface="微软雅黑" pitchFamily="34" charset="-122"/>
                <a:ea typeface="微软雅黑" pitchFamily="34" charset="-122"/>
              </a:rPr>
              <a:t>进行联想创作这几个关键步骤，而软件执行永远是放在整个环节中的最后一步，千万别本末倒置导致不停返工修改。</a:t>
            </a:r>
            <a:endParaRPr kumimoji="1" lang="zh-CN" altLang="en-US" sz="19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3260090" y="2075180"/>
            <a:ext cx="3032760" cy="571500"/>
          </a:xfrm>
        </p:spPr>
        <p:txBody>
          <a:bodyPr>
            <a:noAutofit/>
          </a:bodyPr>
          <a:lstStyle/>
          <a:p>
            <a:pPr algn="ctr"/>
            <a:r>
              <a:rPr kumimoji="1" lang="en-US" altLang="zh-CN" sz="3200" b="1" dirty="0">
                <a:latin typeface="微软雅黑" pitchFamily="34" charset="-122"/>
                <a:ea typeface="微软雅黑" pitchFamily="34" charset="-122"/>
              </a:rPr>
              <a:t>1.</a:t>
            </a:r>
            <a:r>
              <a:rPr kumimoji="1" lang="zh-CN" altLang="en-US" sz="3200" b="1" dirty="0">
                <a:latin typeface="微软雅黑" pitchFamily="34" charset="-122"/>
                <a:ea typeface="微软雅黑" pitchFamily="34" charset="-122"/>
              </a:rPr>
              <a:t>广告设计</a:t>
            </a:r>
            <a:endParaRPr kumimoji="1"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73689" y="788621"/>
            <a:ext cx="1605280" cy="400685"/>
          </a:xfrm>
          <a:prstGeom prst="rect">
            <a:avLst/>
          </a:prstGeom>
        </p:spPr>
        <p:txBody>
          <a:bodyPr vert="horz" wrap="square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kumimoji="1" lang="en-US" sz="2400" b="1" dirty="0">
                <a:latin typeface="微软雅黑" pitchFamily="34" charset="-122"/>
                <a:ea typeface="微软雅黑" pitchFamily="34" charset="-122"/>
                <a:sym typeface="+mn-ea"/>
              </a:rPr>
              <a:t>章节介绍</a:t>
            </a:r>
            <a:endParaRPr kumimoji="1" lang="en-US" sz="2400" b="1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2140490" y="1398712"/>
            <a:ext cx="4414169" cy="517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en-US" sz="2100" dirty="0">
                <a:latin typeface="微软雅黑" pitchFamily="34" charset="-122"/>
                <a:ea typeface="微软雅黑" pitchFamily="34" charset="-122"/>
              </a:rPr>
              <a:t>1.广告设计的视觉核心介绍：KV和海报</a:t>
            </a:r>
            <a:endParaRPr kumimoji="1" lang="en-US" altLang="en-US" sz="2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2140490" y="2122002"/>
            <a:ext cx="3244275" cy="4210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en-US" sz="1800" dirty="0">
                <a:latin typeface="微软雅黑" pitchFamily="34" charset="-122"/>
                <a:ea typeface="微软雅黑" pitchFamily="34" charset="-122"/>
              </a:rPr>
              <a:t>2.不同行业的广告KV设计风格</a:t>
            </a:r>
            <a:endParaRPr kumimoji="1" lang="en-US" altLang="en-US" sz="1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2140490" y="2748747"/>
            <a:ext cx="3244275" cy="4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en-US" sz="1900" dirty="0">
                <a:latin typeface="微软雅黑" pitchFamily="34" charset="-122"/>
                <a:ea typeface="微软雅黑" pitchFamily="34" charset="-122"/>
              </a:rPr>
              <a:t>3.广告KV的创意设计思路</a:t>
            </a:r>
            <a:endParaRPr kumimoji="1" lang="en-US" altLang="en-US" sz="1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2140491" y="3375492"/>
            <a:ext cx="3244275" cy="4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en-US" sz="1900" dirty="0">
                <a:latin typeface="微软雅黑" pitchFamily="34" charset="-122"/>
                <a:ea typeface="微软雅黑" pitchFamily="34" charset="-122"/>
              </a:rPr>
              <a:t>4.多种广告设计展现方式</a:t>
            </a:r>
            <a:endParaRPr kumimoji="1" lang="en-US" altLang="en-US" sz="1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标题 1"/>
          <p:cNvSpPr txBox="1"/>
          <p:nvPr/>
        </p:nvSpPr>
        <p:spPr>
          <a:xfrm>
            <a:off x="2140491" y="4002237"/>
            <a:ext cx="3244275" cy="4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en-US" sz="1900" dirty="0">
                <a:latin typeface="微软雅黑" pitchFamily="34" charset="-122"/>
                <a:ea typeface="微软雅黑" pitchFamily="34" charset="-122"/>
              </a:rPr>
              <a:t>5.本章总结</a:t>
            </a:r>
            <a:endParaRPr kumimoji="1" lang="en-US" altLang="en-US" sz="19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 txBox="1"/>
          <p:nvPr/>
        </p:nvSpPr>
        <p:spPr>
          <a:xfrm>
            <a:off x="1021080" y="632460"/>
            <a:ext cx="7659370" cy="467995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sz="2400" b="1" dirty="0">
                <a:latin typeface="微软雅黑" pitchFamily="34" charset="-122"/>
                <a:ea typeface="微软雅黑" pitchFamily="34" charset="-122"/>
                <a:sym typeface="+mn-ea"/>
              </a:rPr>
              <a:t>1</a:t>
            </a:r>
            <a:r>
              <a:rPr kumimoji="1" sz="2400" b="1" dirty="0">
                <a:latin typeface="微软雅黑" pitchFamily="34" charset="-122"/>
                <a:ea typeface="微软雅黑" pitchFamily="34" charset="-122"/>
                <a:sym typeface="+mn-ea"/>
              </a:rPr>
              <a:t>.广告设计的视觉核心介绍：KV</a:t>
            </a:r>
            <a:endParaRPr kumimoji="1" sz="2400" b="1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1080" y="1397635"/>
            <a:ext cx="763524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kumimoji="1" lang="en-US" altLang="zh-CN" sz="2000" b="1" dirty="0">
                <a:latin typeface="微软雅黑" pitchFamily="34" charset="-122"/>
                <a:ea typeface="微软雅黑" pitchFamily="34" charset="-122"/>
                <a:sym typeface="+mn-ea"/>
              </a:rPr>
              <a:t>KV</a:t>
            </a:r>
            <a:r>
              <a:rPr kumimoji="1" lang="zh-CN" altLang="en-US" sz="2000" dirty="0">
                <a:latin typeface="微软雅黑" pitchFamily="34" charset="-122"/>
                <a:ea typeface="微软雅黑" pitchFamily="34" charset="-122"/>
                <a:sym typeface="+mn-ea"/>
              </a:rPr>
              <a:t>：Key Vision，主视觉，广告活动的最主要最核心的视觉设计稿</a:t>
            </a:r>
            <a:endParaRPr kumimoji="1" lang="zh-CN" altLang="en-US" sz="2000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21080" y="2061210"/>
            <a:ext cx="763524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kumimoji="1" lang="zh-CN" sz="2000" b="1" dirty="0">
                <a:latin typeface="微软雅黑" pitchFamily="34" charset="-122"/>
                <a:ea typeface="微软雅黑" pitchFamily="34" charset="-122"/>
                <a:sym typeface="+mn-ea"/>
              </a:rPr>
              <a:t>海报：</a:t>
            </a:r>
            <a:r>
              <a:rPr kumimoji="1" lang="zh-CN" sz="2000" dirty="0">
                <a:latin typeface="微软雅黑" pitchFamily="34" charset="-122"/>
                <a:ea typeface="微软雅黑" pitchFamily="34" charset="-122"/>
                <a:sym typeface="+mn-ea"/>
              </a:rPr>
              <a:t>从主视觉延展出来的分支画面</a:t>
            </a:r>
            <a:endParaRPr kumimoji="1" lang="zh-CN" sz="2000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21080" y="2676525"/>
            <a:ext cx="1452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kumimoji="1" lang="zh-CN" sz="2000" dirty="0">
                <a:latin typeface="微软雅黑" pitchFamily="34" charset="-122"/>
                <a:ea typeface="微软雅黑" pitchFamily="34" charset="-122"/>
                <a:sym typeface="+mn-ea"/>
              </a:rPr>
              <a:t>延展设计：</a:t>
            </a:r>
            <a:endParaRPr kumimoji="1" lang="zh-CN" sz="2000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1080" y="3004185"/>
            <a:ext cx="7449820" cy="975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kumimoji="1" lang="zh-CN" sz="1600" dirty="0">
                <a:latin typeface="微软雅黑" pitchFamily="34" charset="-122"/>
                <a:ea typeface="微软雅黑" pitchFamily="34" charset="-122"/>
                <a:sym typeface="+mn-ea"/>
              </a:rPr>
              <a:t>产品方面的应用有产品册、产品单页、产品包装、产品说明等等产品的展现。广告方面的应用有H5、广告悬停、APP开机画面、广告大牌、等等各种媒介的投放。销售渠道方面的应用有易拉宝、产品袋、专柜吊旗、店面橱窗视觉等等。</a:t>
            </a:r>
            <a:endParaRPr kumimoji="1" lang="zh-CN" sz="1600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21080" y="3980180"/>
            <a:ext cx="3196590" cy="299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https://huaban.com/boards/53628396/</a:t>
            </a:r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 txBox="1"/>
          <p:nvPr/>
        </p:nvSpPr>
        <p:spPr>
          <a:xfrm>
            <a:off x="1021080" y="701040"/>
            <a:ext cx="7659370" cy="467995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sz="2400" b="1" dirty="0">
                <a:latin typeface="微软雅黑" pitchFamily="34" charset="-122"/>
                <a:ea typeface="微软雅黑" pitchFamily="34" charset="-122"/>
                <a:sym typeface="+mn-ea"/>
              </a:rPr>
              <a:t>2.</a:t>
            </a:r>
            <a:r>
              <a:rPr kumimoji="1" lang="zh-CN" sz="2400" b="1" dirty="0">
                <a:latin typeface="微软雅黑" pitchFamily="34" charset="-122"/>
                <a:ea typeface="微软雅黑" pitchFamily="34" charset="-122"/>
                <a:sym typeface="+mn-ea"/>
              </a:rPr>
              <a:t>不同</a:t>
            </a:r>
            <a:r>
              <a:rPr kumimoji="1" sz="2400" b="1" dirty="0">
                <a:latin typeface="微软雅黑" pitchFamily="34" charset="-122"/>
                <a:ea typeface="微软雅黑" pitchFamily="34" charset="-122"/>
                <a:sym typeface="+mn-ea"/>
              </a:rPr>
              <a:t>行业的广告KV设计风格</a:t>
            </a:r>
            <a:endParaRPr kumimoji="1" sz="2400" b="1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1080" y="1278255"/>
            <a:ext cx="1706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kumimoji="1" lang="zh-CN" altLang="en-US" sz="2000" dirty="0">
                <a:latin typeface="微软雅黑" pitchFamily="34" charset="-122"/>
                <a:ea typeface="微软雅黑" pitchFamily="34" charset="-122"/>
                <a:sym typeface="+mn-ea"/>
              </a:rPr>
              <a:t>拍摄合成风：</a:t>
            </a:r>
            <a:endParaRPr kumimoji="1" lang="zh-CN" altLang="en-US" sz="2000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62575" y="1278255"/>
            <a:ext cx="1706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kumimoji="1" lang="zh-CN" altLang="en-US" sz="2000" dirty="0">
                <a:latin typeface="微软雅黑" pitchFamily="34" charset="-122"/>
                <a:ea typeface="微软雅黑" pitchFamily="34" charset="-122"/>
                <a:sym typeface="+mn-ea"/>
              </a:rPr>
              <a:t>手绘插画风：</a:t>
            </a:r>
            <a:endParaRPr kumimoji="1" lang="zh-CN" altLang="en-US" sz="2000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2840" y="1742440"/>
            <a:ext cx="1301750" cy="9182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2913380" y="1509395"/>
            <a:ext cx="930910" cy="139763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7505" y="1742440"/>
            <a:ext cx="3175635" cy="9175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7030" y="2817495"/>
            <a:ext cx="3155950" cy="105283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065530" y="2817495"/>
            <a:ext cx="3287395" cy="299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https://huaban.com/boards/50410318/</a:t>
            </a:r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 txBox="1"/>
          <p:nvPr/>
        </p:nvSpPr>
        <p:spPr>
          <a:xfrm>
            <a:off x="1021080" y="647700"/>
            <a:ext cx="7659370" cy="467995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sz="2400" b="1" dirty="0">
                <a:latin typeface="微软雅黑" pitchFamily="34" charset="-122"/>
                <a:ea typeface="微软雅黑" pitchFamily="34" charset="-122"/>
                <a:sym typeface="+mn-ea"/>
              </a:rPr>
              <a:t>3.广告KV的创意设计思路</a:t>
            </a:r>
            <a:endParaRPr kumimoji="1" sz="2400" b="1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1080" y="1253490"/>
            <a:ext cx="944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kumimoji="1" lang="zh-CN" altLang="en-US" sz="2000" dirty="0">
                <a:latin typeface="微软雅黑" pitchFamily="34" charset="-122"/>
                <a:ea typeface="微软雅黑" pitchFamily="34" charset="-122"/>
                <a:sym typeface="+mn-ea"/>
              </a:rPr>
              <a:t>案例：</a:t>
            </a:r>
            <a:endParaRPr kumimoji="1" lang="zh-CN" altLang="en-US" sz="2000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cxnSp>
        <p:nvCxnSpPr>
          <p:cNvPr id="4" name="直线连接线"/>
          <p:cNvCxnSpPr/>
          <p:nvPr/>
        </p:nvCxnSpPr>
        <p:spPr>
          <a:xfrm>
            <a:off x="2385060" y="3839210"/>
            <a:ext cx="573405" cy="0"/>
          </a:xfrm>
          <a:prstGeom prst="straightConnector1">
            <a:avLst/>
          </a:prstGeom>
          <a:noFill/>
          <a:ln w="28575" cap="flat" cmpd="sng">
            <a:solidFill>
              <a:srgbClr val="00B0F0"/>
            </a:solidFill>
            <a:prstDash val="solid"/>
            <a:round/>
            <a:tailEnd type="arrow" w="med" len="med"/>
          </a:ln>
          <a:effectLst>
            <a:outerShdw blurRad="50800" dist="38100" dir="2700000" algn="tl" rotWithShape="0">
              <a:srgbClr val="000000">
                <a:alpha val="39607"/>
              </a:srgbClr>
            </a:outerShdw>
          </a:effectLst>
        </p:spPr>
      </p:cxnSp>
      <p:sp>
        <p:nvSpPr>
          <p:cNvPr id="46" name="椭圆"/>
          <p:cNvSpPr/>
          <p:nvPr/>
        </p:nvSpPr>
        <p:spPr>
          <a:xfrm>
            <a:off x="1021080" y="3308350"/>
            <a:ext cx="1237615" cy="1061720"/>
          </a:xfrm>
          <a:prstGeom prst="ellipse">
            <a:avLst/>
          </a:prstGeom>
          <a:solidFill>
            <a:srgbClr val="00B0F0"/>
          </a:solidFill>
          <a:ln w="25400" cap="flat" cmpd="sng">
            <a:solidFill>
              <a:schemeClr val="bg1"/>
            </a:solidFill>
            <a:prstDash val="solid"/>
            <a:round/>
          </a:ln>
          <a:effectLst>
            <a:outerShdw blurRad="50800" dist="38100" dir="2700000" algn="tl" rotWithShape="0">
              <a:srgbClr val="000000">
                <a:alpha val="39607"/>
              </a:srgbClr>
            </a:outerShdw>
          </a:effectLst>
        </p:spPr>
        <p:txBody>
          <a:bodyPr vert="horz" wrap="square" lIns="91440" tIns="45720" rIns="91440" bIns="45720" anchor="ctr" anchorCtr="0"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kumimoji="1"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抓取</a:t>
            </a:r>
            <a:endParaRPr kumimoji="1" lang="zh-CN" altLang="en-US" sz="1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kumimoji="1"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需求</a:t>
            </a:r>
            <a:endParaRPr kumimoji="1" lang="zh-CN" altLang="en-US" sz="1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kumimoji="1"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关键词</a:t>
            </a:r>
            <a:endParaRPr kumimoji="1" lang="zh-CN" altLang="en-US" sz="1800" u="none" strike="noStrike" kern="1200" cap="none" spc="0" baseline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微软雅黑" pitchFamily="34" charset="-122"/>
              <a:sym typeface="+mn-ea"/>
            </a:endParaRPr>
          </a:p>
        </p:txBody>
      </p:sp>
      <p:sp>
        <p:nvSpPr>
          <p:cNvPr id="5" name="椭圆"/>
          <p:cNvSpPr/>
          <p:nvPr/>
        </p:nvSpPr>
        <p:spPr>
          <a:xfrm>
            <a:off x="3040380" y="3308350"/>
            <a:ext cx="1237615" cy="1061720"/>
          </a:xfrm>
          <a:prstGeom prst="ellipse">
            <a:avLst/>
          </a:prstGeom>
          <a:solidFill>
            <a:srgbClr val="00B0F0"/>
          </a:solidFill>
          <a:ln w="25400" cap="flat" cmpd="sng">
            <a:solidFill>
              <a:schemeClr val="bg1"/>
            </a:solidFill>
            <a:prstDash val="solid"/>
            <a:round/>
          </a:ln>
          <a:effectLst>
            <a:outerShdw blurRad="50800" dist="38100" dir="2700000" algn="tl" rotWithShape="0">
              <a:srgbClr val="000000">
                <a:alpha val="39607"/>
              </a:srgbClr>
            </a:outerShdw>
          </a:effectLst>
        </p:spPr>
        <p:txBody>
          <a:bodyPr vert="horz" wrap="square" lIns="91440" tIns="45720" rIns="91440" bIns="45720" anchor="ctr" anchorCtr="0"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kumimoji="1"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搜索</a:t>
            </a:r>
            <a:endParaRPr kumimoji="1" lang="zh-CN" altLang="en-US" sz="1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kumimoji="1"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关键词图片</a:t>
            </a:r>
            <a:endParaRPr kumimoji="1" lang="zh-CN" altLang="en-US" sz="1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930" y="1697990"/>
            <a:ext cx="3597910" cy="13538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9630" y="1697990"/>
            <a:ext cx="3623945" cy="1352550"/>
          </a:xfrm>
          <a:prstGeom prst="rect">
            <a:avLst/>
          </a:prstGeom>
        </p:spPr>
      </p:pic>
      <p:cxnSp>
        <p:nvCxnSpPr>
          <p:cNvPr id="13" name="直线连接线"/>
          <p:cNvCxnSpPr/>
          <p:nvPr/>
        </p:nvCxnSpPr>
        <p:spPr>
          <a:xfrm>
            <a:off x="4419600" y="3839210"/>
            <a:ext cx="573405" cy="0"/>
          </a:xfrm>
          <a:prstGeom prst="straightConnector1">
            <a:avLst/>
          </a:prstGeom>
          <a:noFill/>
          <a:ln w="28575" cap="flat" cmpd="sng">
            <a:solidFill>
              <a:srgbClr val="00B0F0"/>
            </a:solidFill>
            <a:prstDash val="solid"/>
            <a:round/>
            <a:tailEnd type="arrow" w="med" len="med"/>
          </a:ln>
          <a:effectLst>
            <a:outerShdw blurRad="50800" dist="38100" dir="2700000" algn="tl" rotWithShape="0">
              <a:srgbClr val="000000">
                <a:alpha val="39607"/>
              </a:srgbClr>
            </a:outerShdw>
          </a:effectLst>
        </p:spPr>
      </p:cxnSp>
      <p:sp>
        <p:nvSpPr>
          <p:cNvPr id="14" name="椭圆"/>
          <p:cNvSpPr/>
          <p:nvPr/>
        </p:nvSpPr>
        <p:spPr>
          <a:xfrm>
            <a:off x="5059680" y="3308350"/>
            <a:ext cx="1237615" cy="1061720"/>
          </a:xfrm>
          <a:prstGeom prst="ellipse">
            <a:avLst/>
          </a:prstGeom>
          <a:solidFill>
            <a:srgbClr val="00B0F0"/>
          </a:solidFill>
          <a:ln w="25400" cap="flat" cmpd="sng">
            <a:solidFill>
              <a:schemeClr val="bg1"/>
            </a:solidFill>
            <a:prstDash val="solid"/>
            <a:round/>
          </a:ln>
          <a:effectLst>
            <a:outerShdw blurRad="50800" dist="38100" dir="2700000" algn="tl" rotWithShape="0">
              <a:srgbClr val="000000">
                <a:alpha val="39607"/>
              </a:srgbClr>
            </a:outerShdw>
          </a:effectLst>
        </p:spPr>
        <p:txBody>
          <a:bodyPr vert="horz" wrap="square" lIns="91440" tIns="45720" rIns="91440" bIns="45720" anchor="ctr" anchorCtr="0"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kumimoji="1"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图片</a:t>
            </a:r>
            <a:endParaRPr kumimoji="1" lang="zh-CN" altLang="en-US" sz="1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kumimoji="1"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联想</a:t>
            </a:r>
            <a:endParaRPr kumimoji="1" lang="zh-CN" altLang="en-US" sz="1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15" name="椭圆"/>
          <p:cNvSpPr/>
          <p:nvPr/>
        </p:nvSpPr>
        <p:spPr>
          <a:xfrm>
            <a:off x="7078980" y="3308350"/>
            <a:ext cx="1237615" cy="1061720"/>
          </a:xfrm>
          <a:prstGeom prst="ellipse">
            <a:avLst/>
          </a:prstGeom>
          <a:solidFill>
            <a:srgbClr val="00B0F0"/>
          </a:solidFill>
          <a:ln w="25400" cap="flat" cmpd="sng">
            <a:solidFill>
              <a:schemeClr val="bg1"/>
            </a:solidFill>
            <a:prstDash val="solid"/>
            <a:round/>
          </a:ln>
          <a:effectLst>
            <a:outerShdw blurRad="50800" dist="38100" dir="2700000" algn="tl" rotWithShape="0">
              <a:srgbClr val="000000">
                <a:alpha val="39607"/>
              </a:srgbClr>
            </a:outerShdw>
          </a:effectLst>
        </p:spPr>
        <p:txBody>
          <a:bodyPr vert="horz" wrap="square" lIns="91440" tIns="45720" rIns="91440" bIns="45720" anchor="ctr" anchorCtr="0"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kumimoji="1"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勾画</a:t>
            </a:r>
            <a:endParaRPr kumimoji="1" lang="zh-CN" altLang="en-US" sz="1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kumimoji="1"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场景</a:t>
            </a:r>
            <a:endParaRPr kumimoji="1" lang="zh-CN" altLang="en-US" sz="1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kumimoji="1"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草图</a:t>
            </a:r>
            <a:endParaRPr kumimoji="1" lang="zh-CN" altLang="en-US" sz="1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cxnSp>
        <p:nvCxnSpPr>
          <p:cNvPr id="16" name="直线连接线"/>
          <p:cNvCxnSpPr/>
          <p:nvPr/>
        </p:nvCxnSpPr>
        <p:spPr>
          <a:xfrm>
            <a:off x="6423660" y="3839210"/>
            <a:ext cx="573405" cy="0"/>
          </a:xfrm>
          <a:prstGeom prst="straightConnector1">
            <a:avLst/>
          </a:prstGeom>
          <a:noFill/>
          <a:ln w="28575" cap="flat" cmpd="sng">
            <a:solidFill>
              <a:srgbClr val="00B0F0"/>
            </a:solidFill>
            <a:prstDash val="solid"/>
            <a:round/>
            <a:tailEnd type="arrow" w="med" len="med"/>
          </a:ln>
          <a:effectLst>
            <a:outerShdw blurRad="50800" dist="38100" dir="2700000" algn="tl" rotWithShape="0">
              <a:srgbClr val="000000">
                <a:alpha val="39607"/>
              </a:srgbClr>
            </a:outerShdw>
          </a:effectLst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 txBox="1"/>
          <p:nvPr/>
        </p:nvSpPr>
        <p:spPr>
          <a:xfrm>
            <a:off x="1021080" y="647700"/>
            <a:ext cx="7659370" cy="467995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sz="2400" b="1" dirty="0">
                <a:latin typeface="微软雅黑" pitchFamily="34" charset="-122"/>
                <a:ea typeface="微软雅黑" pitchFamily="34" charset="-122"/>
                <a:sym typeface="+mn-ea"/>
              </a:rPr>
              <a:t>4.多种广告设计展现方式</a:t>
            </a:r>
            <a:endParaRPr kumimoji="1" sz="2400" b="1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6760" y="1259840"/>
            <a:ext cx="103632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kumimoji="1" lang="zh-CN" altLang="en-US" sz="2000" dirty="0">
                <a:latin typeface="微软雅黑" pitchFamily="34" charset="-122"/>
                <a:ea typeface="微软雅黑" pitchFamily="34" charset="-122"/>
                <a:sym typeface="+mn-ea"/>
              </a:rPr>
              <a:t>Banner</a:t>
            </a:r>
            <a:endParaRPr kumimoji="1" lang="zh-CN" altLang="en-US" sz="2000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57270" y="1259840"/>
            <a:ext cx="1198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kumimoji="1" lang="zh-CN" altLang="en-US" sz="2000" dirty="0">
                <a:latin typeface="微软雅黑" pitchFamily="34" charset="-122"/>
                <a:ea typeface="微软雅黑" pitchFamily="34" charset="-122"/>
                <a:sym typeface="+mn-ea"/>
              </a:rPr>
              <a:t>平面海报</a:t>
            </a:r>
            <a:endParaRPr kumimoji="1" lang="zh-CN" altLang="en-US" sz="2000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15185" y="1259840"/>
            <a:ext cx="11099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kumimoji="1" lang="zh-CN" altLang="en-US" sz="2000" dirty="0">
                <a:latin typeface="微软雅黑" pitchFamily="34" charset="-122"/>
                <a:ea typeface="微软雅黑" pitchFamily="34" charset="-122"/>
                <a:sym typeface="+mn-ea"/>
              </a:rPr>
              <a:t>Gif 动图</a:t>
            </a:r>
            <a:endParaRPr kumimoji="1" lang="zh-CN" altLang="en-US" sz="2000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88255" y="1259840"/>
            <a:ext cx="101981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kumimoji="1" lang="zh-CN" altLang="en-US" sz="2000" dirty="0">
                <a:latin typeface="微软雅黑" pitchFamily="34" charset="-122"/>
                <a:ea typeface="微软雅黑" pitchFamily="34" charset="-122"/>
                <a:sym typeface="+mn-ea"/>
              </a:rPr>
              <a:t> 易拉宝</a:t>
            </a:r>
            <a:endParaRPr kumimoji="1" lang="zh-CN" altLang="en-US" sz="2000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40170" y="1259840"/>
            <a:ext cx="690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kumimoji="1" lang="zh-CN" altLang="en-US" sz="2000" dirty="0">
                <a:latin typeface="微软雅黑" pitchFamily="34" charset="-122"/>
                <a:ea typeface="微软雅黑" pitchFamily="34" charset="-122"/>
                <a:sym typeface="+mn-ea"/>
              </a:rPr>
              <a:t>展架</a:t>
            </a:r>
            <a:endParaRPr kumimoji="1" lang="zh-CN" altLang="en-US" sz="2000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63155" y="1259840"/>
            <a:ext cx="944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kumimoji="1" lang="zh-CN" altLang="en-US" sz="2000" dirty="0">
                <a:latin typeface="微软雅黑" pitchFamily="34" charset="-122"/>
                <a:ea typeface="微软雅黑" pitchFamily="34" charset="-122"/>
                <a:sym typeface="+mn-ea"/>
              </a:rPr>
              <a:t>宣传册</a:t>
            </a:r>
            <a:endParaRPr kumimoji="1" lang="zh-CN" altLang="en-US" sz="2000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41375" y="1846580"/>
            <a:ext cx="94170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https://huaban.com/pins/2401866793/</a:t>
            </a: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990725" y="1858645"/>
            <a:ext cx="1313180" cy="714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https://huaban.com/pins/2954660372/</a:t>
            </a:r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3557270" y="1858645"/>
            <a:ext cx="1176020" cy="714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https://huaban.com/boards/37354165/</a:t>
            </a:r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5153025" y="1858645"/>
            <a:ext cx="95504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https://huaban.com/boards/63138901/</a:t>
            </a:r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7462520" y="1910715"/>
            <a:ext cx="945515" cy="154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https://huaban.com/search/?q=%E5%AE%A3%E4%BC%A0%E5%86%8C</a:t>
            </a: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6322695" y="1910715"/>
            <a:ext cx="92583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https://huaban.com/pins/3288603512/</a:t>
            </a:r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73689" y="788621"/>
            <a:ext cx="1605280" cy="400685"/>
          </a:xfrm>
          <a:prstGeom prst="rect">
            <a:avLst/>
          </a:prstGeom>
        </p:spPr>
        <p:txBody>
          <a:bodyPr vert="horz" wrap="square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kumimoji="1" lang="en-US" sz="2400" b="1" dirty="0">
                <a:latin typeface="微软雅黑" pitchFamily="34" charset="-122"/>
                <a:ea typeface="微软雅黑" pitchFamily="34" charset="-122"/>
                <a:sym typeface="+mn-ea"/>
              </a:rPr>
              <a:t>本章总结</a:t>
            </a:r>
            <a:endParaRPr kumimoji="1" lang="en-US" sz="2400" b="1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2" name="标题 1"/>
          <p:cNvSpPr txBox="1"/>
          <p:nvPr/>
        </p:nvSpPr>
        <p:spPr>
          <a:xfrm>
            <a:off x="1962150" y="1680845"/>
            <a:ext cx="5219700" cy="17818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2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kumimoji="1" lang="zh-CN" sz="1900" dirty="0">
                <a:latin typeface="微软雅黑" pitchFamily="34" charset="-122"/>
                <a:ea typeface="微软雅黑" pitchFamily="34" charset="-122"/>
              </a:rPr>
              <a:t>了解了</a:t>
            </a:r>
            <a:r>
              <a:rPr kumimoji="1" lang="en-US" altLang="zh-CN" sz="1900" dirty="0">
                <a:latin typeface="微软雅黑" pitchFamily="34" charset="-122"/>
                <a:ea typeface="微软雅黑" pitchFamily="34" charset="-122"/>
              </a:rPr>
              <a:t>KV</a:t>
            </a:r>
            <a:r>
              <a:rPr kumimoji="1" lang="zh-CN" altLang="en-US" sz="1900" dirty="0">
                <a:latin typeface="微软雅黑" pitchFamily="34" charset="-122"/>
                <a:ea typeface="微软雅黑" pitchFamily="34" charset="-122"/>
              </a:rPr>
              <a:t>和海报的区别和风格特征，那么我们在实战中一定要把握好设计核心还有设计思路，执行画面前一定记得先要讨论沟通，最后牢记用核心视觉延展其余设计呈现方式的流程。</a:t>
            </a:r>
            <a:endParaRPr kumimoji="1" lang="en-US" altLang="zh-CN" sz="19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2256</Words>
  <Application>WPS 演示</Application>
  <PresentationFormat>全屏显示(16:9)</PresentationFormat>
  <Paragraphs>265</Paragraphs>
  <Slides>24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</vt:lpstr>
      <vt:lpstr>方正书宋_GBK</vt:lpstr>
      <vt:lpstr>Wingdings</vt:lpstr>
      <vt:lpstr>微软雅黑</vt:lpstr>
      <vt:lpstr>汉仪旗黑</vt:lpstr>
      <vt:lpstr>宋体</vt:lpstr>
      <vt:lpstr>Arial Unicode MS</vt:lpstr>
      <vt:lpstr>等线 Light</vt:lpstr>
      <vt:lpstr>汉仪中等线KW</vt:lpstr>
      <vt:lpstr>Calibri Light</vt:lpstr>
      <vt:lpstr>Helvetica Neue</vt:lpstr>
      <vt:lpstr>等线</vt:lpstr>
      <vt:lpstr>Calibri</vt:lpstr>
      <vt:lpstr>Office 主题​​</vt:lpstr>
      <vt:lpstr>运营设计</vt:lpstr>
      <vt:lpstr>课程介绍</vt:lpstr>
      <vt:lpstr>1.广告设计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2.专题活动设计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3.品牌运营设计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NEXT课程PPT规范</dc:title>
  <dc:creator>T116417</dc:creator>
  <cp:lastModifiedBy>admin</cp:lastModifiedBy>
  <cp:revision>336</cp:revision>
  <dcterms:created xsi:type="dcterms:W3CDTF">2020-07-16T05:37:48Z</dcterms:created>
  <dcterms:modified xsi:type="dcterms:W3CDTF">2020-07-16T05:37:48Z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2052-2.4.0.3964</vt:lpwstr>
  </property>
</Properties>
</file>