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
  </p:notesMasterIdLst>
  <p:sldIdLst>
    <p:sldId id="259" r:id="rId3"/>
    <p:sldId id="258" r:id="rId4"/>
    <p:sldId id="323" r:id="rId5"/>
    <p:sldId id="324" r:id="rId6"/>
    <p:sldId id="325" r:id="rId8"/>
    <p:sldId id="326" r:id="rId9"/>
    <p:sldId id="327" r:id="rId10"/>
    <p:sldId id="328" r:id="rId11"/>
    <p:sldId id="330" r:id="rId12"/>
    <p:sldId id="331" r:id="rId13"/>
    <p:sldId id="332" r:id="rId14"/>
    <p:sldId id="333" r:id="rId15"/>
    <p:sldId id="334" r:id="rId16"/>
    <p:sldId id="335" r:id="rId17"/>
    <p:sldId id="337" r:id="rId18"/>
    <p:sldId id="338" r:id="rId19"/>
    <p:sldId id="339" r:id="rId20"/>
    <p:sldId id="340" r:id="rId21"/>
    <p:sldId id="341" r:id="rId22"/>
    <p:sldId id="342" r:id="rId23"/>
    <p:sldId id="343" r:id="rId24"/>
    <p:sldId id="344" r:id="rId25"/>
    <p:sldId id="345" r:id="rId26"/>
    <p:sldId id="346" r:id="rId27"/>
    <p:sldId id="347" r:id="rId28"/>
    <p:sldId id="349" r:id="rId29"/>
    <p:sldId id="351" r:id="rId30"/>
    <p:sldId id="352" r:id="rId31"/>
    <p:sldId id="354" r:id="rId32"/>
    <p:sldId id="353" r:id="rId33"/>
    <p:sldId id="355" r:id="rId34"/>
    <p:sldId id="356" r:id="rId35"/>
    <p:sldId id="357" r:id="rId36"/>
    <p:sldId id="359" r:id="rId37"/>
    <p:sldId id="360" r:id="rId38"/>
    <p:sldId id="361" r:id="rId39"/>
    <p:sldId id="362" r:id="rId40"/>
    <p:sldId id="363" r:id="rId41"/>
    <p:sldId id="364" r:id="rId42"/>
    <p:sldId id="365" r:id="rId43"/>
    <p:sldId id="366" r:id="rId44"/>
    <p:sldId id="370" r:id="rId45"/>
    <p:sldId id="371" r:id="rId46"/>
    <p:sldId id="373" r:id="rId47"/>
    <p:sldId id="374" r:id="rId48"/>
    <p:sldId id="375" r:id="rId49"/>
    <p:sldId id="376" r:id="rId50"/>
    <p:sldId id="377" r:id="rId51"/>
    <p:sldId id="372" r:id="rId52"/>
    <p:sldId id="378" r:id="rId53"/>
    <p:sldId id="379" r:id="rId54"/>
    <p:sldId id="380" r:id="rId55"/>
    <p:sldId id="381" r:id="rId56"/>
    <p:sldId id="382" r:id="rId57"/>
    <p:sldId id="385" r:id="rId58"/>
    <p:sldId id="386" r:id="rId59"/>
    <p:sldId id="387" r:id="rId60"/>
    <p:sldId id="388" r:id="rId61"/>
    <p:sldId id="389" r:id="rId62"/>
    <p:sldId id="390" r:id="rId63"/>
    <p:sldId id="391" r:id="rId64"/>
    <p:sldId id="392" r:id="rId65"/>
    <p:sldId id="393" r:id="rId66"/>
    <p:sldId id="394" r:id="rId67"/>
    <p:sldId id="395" r:id="rId68"/>
    <p:sldId id="396" r:id="rId69"/>
    <p:sldId id="397" r:id="rId70"/>
    <p:sldId id="398" r:id="rId71"/>
    <p:sldId id="399" r:id="rId72"/>
    <p:sldId id="400" r:id="rId73"/>
    <p:sldId id="401" r:id="rId74"/>
    <p:sldId id="402" r:id="rId75"/>
    <p:sldId id="403" r:id="rId76"/>
    <p:sldId id="404" r:id="rId77"/>
    <p:sldId id="406" r:id="rId78"/>
    <p:sldId id="407" r:id="rId79"/>
    <p:sldId id="408" r:id="rId80"/>
    <p:sldId id="409" r:id="rId81"/>
    <p:sldId id="410" r:id="rId82"/>
    <p:sldId id="429" r:id="rId83"/>
    <p:sldId id="430" r:id="rId84"/>
    <p:sldId id="411" r:id="rId85"/>
    <p:sldId id="413" r:id="rId86"/>
    <p:sldId id="412" r:id="rId87"/>
    <p:sldId id="414" r:id="rId88"/>
    <p:sldId id="415" r:id="rId89"/>
    <p:sldId id="416" r:id="rId90"/>
    <p:sldId id="417" r:id="rId91"/>
    <p:sldId id="418" r:id="rId92"/>
    <p:sldId id="419" r:id="rId93"/>
    <p:sldId id="420" r:id="rId94"/>
    <p:sldId id="423" r:id="rId95"/>
    <p:sldId id="422" r:id="rId96"/>
    <p:sldId id="424" r:id="rId97"/>
    <p:sldId id="425" r:id="rId98"/>
    <p:sldId id="311" r:id="rId99"/>
    <p:sldId id="426" r:id="rId100"/>
    <p:sldId id="427" r:id="rId101"/>
    <p:sldId id="428" r:id="rId102"/>
    <p:sldId id="431" r:id="rId103"/>
    <p:sldId id="432" r:id="rId104"/>
    <p:sldId id="433" r:id="rId105"/>
    <p:sldId id="434" r:id="rId106"/>
    <p:sldId id="436" r:id="rId107"/>
    <p:sldId id="435" r:id="rId108"/>
    <p:sldId id="437" r:id="rId109"/>
    <p:sldId id="438" r:id="rId110"/>
    <p:sldId id="439" r:id="rId111"/>
    <p:sldId id="491" r:id="rId112"/>
    <p:sldId id="442" r:id="rId113"/>
    <p:sldId id="443" r:id="rId114"/>
    <p:sldId id="444" r:id="rId115"/>
    <p:sldId id="446" r:id="rId116"/>
    <p:sldId id="448" r:id="rId117"/>
    <p:sldId id="449" r:id="rId118"/>
    <p:sldId id="450" r:id="rId119"/>
    <p:sldId id="451" r:id="rId120"/>
    <p:sldId id="452" r:id="rId121"/>
    <p:sldId id="453" r:id="rId122"/>
    <p:sldId id="454" r:id="rId123"/>
    <p:sldId id="455" r:id="rId124"/>
    <p:sldId id="456" r:id="rId125"/>
    <p:sldId id="457" r:id="rId126"/>
    <p:sldId id="459" r:id="rId127"/>
    <p:sldId id="461" r:id="rId128"/>
    <p:sldId id="462" r:id="rId129"/>
    <p:sldId id="463" r:id="rId130"/>
    <p:sldId id="464" r:id="rId131"/>
    <p:sldId id="465" r:id="rId132"/>
    <p:sldId id="467" r:id="rId133"/>
    <p:sldId id="468" r:id="rId134"/>
    <p:sldId id="470" r:id="rId135"/>
    <p:sldId id="469" r:id="rId136"/>
    <p:sldId id="471" r:id="rId137"/>
    <p:sldId id="466" r:id="rId138"/>
    <p:sldId id="472" r:id="rId13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EEC182A-4538-C048-AE53-FC9D8A6301BE}">
          <p14:sldIdLst>
            <p14:sldId id="258"/>
            <p14:sldId id="323"/>
            <p14:sldId id="324"/>
            <p14:sldId id="325"/>
            <p14:sldId id="326"/>
            <p14:sldId id="327"/>
            <p14:sldId id="328"/>
            <p14:sldId id="330"/>
            <p14:sldId id="331"/>
            <p14:sldId id="332"/>
            <p14:sldId id="333"/>
            <p14:sldId id="334"/>
            <p14:sldId id="335"/>
            <p14:sldId id="337"/>
            <p14:sldId id="338"/>
            <p14:sldId id="339"/>
            <p14:sldId id="340"/>
            <p14:sldId id="341"/>
            <p14:sldId id="342"/>
            <p14:sldId id="343"/>
            <p14:sldId id="344"/>
            <p14:sldId id="347"/>
            <p14:sldId id="351"/>
            <p14:sldId id="354"/>
            <p14:sldId id="353"/>
            <p14:sldId id="355"/>
            <p14:sldId id="356"/>
            <p14:sldId id="357"/>
            <p14:sldId id="359"/>
            <p14:sldId id="360"/>
            <p14:sldId id="361"/>
            <p14:sldId id="362"/>
            <p14:sldId id="363"/>
            <p14:sldId id="364"/>
            <p14:sldId id="365"/>
            <p14:sldId id="370"/>
            <p14:sldId id="371"/>
            <p14:sldId id="373"/>
            <p14:sldId id="374"/>
            <p14:sldId id="375"/>
            <p14:sldId id="376"/>
            <p14:sldId id="377"/>
            <p14:sldId id="372"/>
            <p14:sldId id="378"/>
            <p14:sldId id="379"/>
            <p14:sldId id="380"/>
            <p14:sldId id="381"/>
            <p14:sldId id="382"/>
            <p14:sldId id="385"/>
            <p14:sldId id="386"/>
            <p14:sldId id="387"/>
            <p14:sldId id="388"/>
            <p14:sldId id="389"/>
            <p14:sldId id="390"/>
            <p14:sldId id="391"/>
            <p14:sldId id="392"/>
            <p14:sldId id="393"/>
            <p14:sldId id="394"/>
            <p14:sldId id="395"/>
            <p14:sldId id="396"/>
            <p14:sldId id="397"/>
            <p14:sldId id="398"/>
            <p14:sldId id="399"/>
            <p14:sldId id="400"/>
            <p14:sldId id="402"/>
            <p14:sldId id="403"/>
            <p14:sldId id="406"/>
            <p14:sldId id="407"/>
            <p14:sldId id="408"/>
            <p14:sldId id="409"/>
            <p14:sldId id="410"/>
            <p14:sldId id="429"/>
            <p14:sldId id="430"/>
            <p14:sldId id="411"/>
            <p14:sldId id="413"/>
            <p14:sldId id="412"/>
            <p14:sldId id="414"/>
            <p14:sldId id="415"/>
            <p14:sldId id="416"/>
            <p14:sldId id="417"/>
            <p14:sldId id="418"/>
            <p14:sldId id="419"/>
            <p14:sldId id="420"/>
            <p14:sldId id="423"/>
            <p14:sldId id="422"/>
            <p14:sldId id="424"/>
            <p14:sldId id="425"/>
            <p14:sldId id="311"/>
            <p14:sldId id="426"/>
            <p14:sldId id="427"/>
            <p14:sldId id="428"/>
            <p14:sldId id="431"/>
            <p14:sldId id="432"/>
            <p14:sldId id="433"/>
            <p14:sldId id="434"/>
            <p14:sldId id="436"/>
            <p14:sldId id="438"/>
            <p14:sldId id="442"/>
            <p14:sldId id="443"/>
            <p14:sldId id="444"/>
            <p14:sldId id="448"/>
            <p14:sldId id="449"/>
            <p14:sldId id="453"/>
            <p14:sldId id="456"/>
            <p14:sldId id="457"/>
            <p14:sldId id="459"/>
            <p14:sldId id="461"/>
            <p14:sldId id="462"/>
            <p14:sldId id="463"/>
            <p14:sldId id="464"/>
            <p14:sldId id="465"/>
            <p14:sldId id="467"/>
            <p14:sldId id="468"/>
            <p14:sldId id="470"/>
            <p14:sldId id="471"/>
            <p14:sldId id="466"/>
            <p14:sldId id="472"/>
            <p14:sldId id="259"/>
            <p14:sldId id="352"/>
            <p14:sldId id="349"/>
            <p14:sldId id="346"/>
            <p14:sldId id="345"/>
            <p14:sldId id="366"/>
            <p14:sldId id="401"/>
            <p14:sldId id="404"/>
            <p14:sldId id="435"/>
            <p14:sldId id="439"/>
            <p14:sldId id="491"/>
            <p14:sldId id="450"/>
            <p14:sldId id="446"/>
            <p14:sldId id="437"/>
            <p14:sldId id="454"/>
            <p14:sldId id="455"/>
            <p14:sldId id="452"/>
            <p14:sldId id="451"/>
            <p14:sldId id="46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2BD9"/>
    <a:srgbClr val="536497"/>
    <a:srgbClr val="797EC0"/>
    <a:srgbClr val="616B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14"/>
    <p:restoredTop sz="94593"/>
  </p:normalViewPr>
  <p:slideViewPr>
    <p:cSldViewPr snapToGrid="0" snapToObjects="1">
      <p:cViewPr varScale="1">
        <p:scale>
          <a:sx n="156" d="100"/>
          <a:sy n="156" d="100"/>
        </p:scale>
        <p:origin x="472" y="16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2" Type="http://schemas.openxmlformats.org/officeDocument/2006/relationships/tableStyles" Target="tableStyles.xml"/><Relationship Id="rId141" Type="http://schemas.openxmlformats.org/officeDocument/2006/relationships/viewProps" Target="viewProps.xml"/><Relationship Id="rId140" Type="http://schemas.openxmlformats.org/officeDocument/2006/relationships/presProps" Target="presProps.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3EFD7D-B38E-DF46-A28E-651C72079A54}"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kumimoji="1" lang="zh-CN" altLang="en-US"/>
              <a:t>编辑母版文本样式
第二级
第三级
第四级
第五级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C9E998-47EC-4346-8346-2FAAD9517AAC}"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lstStyle/>
          <a:p>
            <a:pPr algn="r"/>
            <a:fld id="{CAD2D6BD-DE1B-4B5F-8B41-2702339687B9}" type="slidenum">
              <a:rPr lang="en-US" altLang="zh-CN" sz="1800" u="none" strike="noStrike" kern="1200" cap="none" spc="0" baseline="0">
                <a:solidFill>
                  <a:schemeClr val="tx1"/>
                </a:solidFill>
                <a:latin typeface="Calibri" panose="020F0502020204030204" charset="0"/>
                <a:ea typeface="宋体" panose="02010600030101010101" pitchFamily="2" charset="-122"/>
                <a:cs typeface="Calibri" panose="020F0502020204030204" charset="0"/>
              </a:rPr>
            </a:fld>
            <a:endParaRPr lang="zh-CN" altLang="en-US" sz="1200">
              <a:latin typeface="Calibri" panose="020F0502020204030204" charset="0"/>
              <a:ea typeface="宋体" panose="02010600030101010101" pitchFamily="2" charset="-122"/>
              <a:cs typeface="Calibri" panose="020F0502020204030204" charset="0"/>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lstStyle/>
          <a:p>
            <a:pPr algn="r"/>
            <a:fld id="{CAD2D6BD-DE1B-4B5F-8B41-2702339687B9}" type="slidenum">
              <a:rPr lang="en-US" altLang="zh-CN" sz="1800" u="none" strike="noStrike" kern="1200" cap="none" spc="0" baseline="0">
                <a:solidFill>
                  <a:schemeClr val="tx1"/>
                </a:solidFill>
                <a:latin typeface="Calibri" panose="020F0502020204030204" charset="0"/>
                <a:ea typeface="宋体" panose="02010600030101010101" pitchFamily="2" charset="-122"/>
                <a:cs typeface="Calibri" panose="020F0502020204030204" charset="0"/>
              </a:rPr>
            </a:fld>
            <a:endParaRPr lang="zh-CN" altLang="en-US" sz="1200">
              <a:latin typeface="Calibri" panose="020F0502020204030204" charset="0"/>
              <a:ea typeface="宋体" panose="02010600030101010101" pitchFamily="2" charset="-122"/>
              <a:cs typeface="Calibri" panose="020F0502020204030204" charset="0"/>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254000" y="4539769"/>
            <a:ext cx="876300" cy="43863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
第二级
第三级
第四级
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
第二级
第三级
第四级
第五级</a:t>
            </a:r>
            <a:endParaRPr lang="en-US" dirty="0"/>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
第二级
第三级
第四级
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
第二级
第三级
第四级
第五级</a:t>
            </a:r>
            <a:endParaRPr lang="en-US" dirty="0"/>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
第二级
第三级
第四级
第五级</a:t>
            </a:r>
            <a:endParaRPr lang="en-US" dirty="0"/>
          </a:p>
        </p:txBody>
      </p:sp>
      <p:sp>
        <p:nvSpPr>
          <p:cNvPr id="7" name="Date Placeholder 6"/>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
第二级
第三级
第四级
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
第二级
第三级
第四级
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1F648B3-D535-3941-83F1-255C6C7DFDD1}" type="datetimeFigureOut">
              <a:rPr kumimoji="1" lang="zh-CN" altLang="en-US" smtClean="0"/>
            </a:fld>
            <a:endParaRPr kumimoji="1"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0BF7668-5A17-3843-BEAA-EACA719F5CF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xml"/><Relationship Id="rId1" Type="http://schemas.openxmlformats.org/officeDocument/2006/relationships/image" Target="../media/image140.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xml"/><Relationship Id="rId1" Type="http://schemas.openxmlformats.org/officeDocument/2006/relationships/image" Target="../media/image141.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xml"/><Relationship Id="rId1" Type="http://schemas.openxmlformats.org/officeDocument/2006/relationships/image" Target="../media/image142.pn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4" Type="http://schemas.openxmlformats.org/officeDocument/2006/relationships/notesSlide" Target="../notesSlides/notesSlide102.xml"/><Relationship Id="rId3" Type="http://schemas.openxmlformats.org/officeDocument/2006/relationships/slideLayout" Target="../slideLayouts/slideLayout1.xml"/><Relationship Id="rId2" Type="http://schemas.openxmlformats.org/officeDocument/2006/relationships/image" Target="../media/image142.png"/><Relationship Id="rId1" Type="http://schemas.openxmlformats.org/officeDocument/2006/relationships/image" Target="../media/image143.pn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xml"/><Relationship Id="rId1" Type="http://schemas.openxmlformats.org/officeDocument/2006/relationships/image" Target="../media/image144.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xml"/><Relationship Id="rId1" Type="http://schemas.openxmlformats.org/officeDocument/2006/relationships/image" Target="../media/image14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xml"/><Relationship Id="rId1" Type="http://schemas.openxmlformats.org/officeDocument/2006/relationships/image" Target="../media/image146.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1.xml"/><Relationship Id="rId1" Type="http://schemas.openxmlformats.org/officeDocument/2006/relationships/image" Target="../media/image147.pn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xml"/><Relationship Id="rId1" Type="http://schemas.openxmlformats.org/officeDocument/2006/relationships/image" Target="../media/image148.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xml"/><Relationship Id="rId1" Type="http://schemas.openxmlformats.org/officeDocument/2006/relationships/image" Target="../media/image149.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xml"/><Relationship Id="rId1" Type="http://schemas.openxmlformats.org/officeDocument/2006/relationships/image" Target="../media/image150.png"/></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xml"/><Relationship Id="rId1" Type="http://schemas.openxmlformats.org/officeDocument/2006/relationships/image" Target="../media/image15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1.xml"/><Relationship Id="rId1" Type="http://schemas.openxmlformats.org/officeDocument/2006/relationships/image" Target="../media/image152.png"/></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1.xml"/><Relationship Id="rId1" Type="http://schemas.openxmlformats.org/officeDocument/2006/relationships/image" Target="../media/image153.png"/></Relationships>
</file>

<file path=ppt/slides/_rels/slide123.xml.rels><?xml version="1.0" encoding="UTF-8" standalone="yes"?>
<Relationships xmlns="http://schemas.openxmlformats.org/package/2006/relationships"><Relationship Id="rId4" Type="http://schemas.openxmlformats.org/officeDocument/2006/relationships/notesSlide" Target="../notesSlides/notesSlide118.xml"/><Relationship Id="rId3" Type="http://schemas.openxmlformats.org/officeDocument/2006/relationships/slideLayout" Target="../slideLayouts/slideLayout1.xml"/><Relationship Id="rId2" Type="http://schemas.openxmlformats.org/officeDocument/2006/relationships/image" Target="../media/image155.png"/><Relationship Id="rId1" Type="http://schemas.openxmlformats.org/officeDocument/2006/relationships/image" Target="../media/image154.png"/></Relationships>
</file>

<file path=ppt/slides/_rels/slide124.xml.rels><?xml version="1.0" encoding="UTF-8" standalone="yes"?>
<Relationships xmlns="http://schemas.openxmlformats.org/package/2006/relationships"><Relationship Id="rId4" Type="http://schemas.openxmlformats.org/officeDocument/2006/relationships/notesSlide" Target="../notesSlides/notesSlide119.xml"/><Relationship Id="rId3" Type="http://schemas.openxmlformats.org/officeDocument/2006/relationships/slideLayout" Target="../slideLayouts/slideLayout1.xml"/><Relationship Id="rId2" Type="http://schemas.openxmlformats.org/officeDocument/2006/relationships/image" Target="../media/image157.png"/><Relationship Id="rId1" Type="http://schemas.openxmlformats.org/officeDocument/2006/relationships/image" Target="../media/image156.png"/></Relationships>
</file>

<file path=ppt/slides/_rels/slide125.xml.rels><?xml version="1.0" encoding="UTF-8" standalone="yes"?>
<Relationships xmlns="http://schemas.openxmlformats.org/package/2006/relationships"><Relationship Id="rId4" Type="http://schemas.openxmlformats.org/officeDocument/2006/relationships/notesSlide" Target="../notesSlides/notesSlide120.xml"/><Relationship Id="rId3" Type="http://schemas.openxmlformats.org/officeDocument/2006/relationships/slideLayout" Target="../slideLayouts/slideLayout1.xml"/><Relationship Id="rId2" Type="http://schemas.openxmlformats.org/officeDocument/2006/relationships/image" Target="../media/image159.png"/><Relationship Id="rId1" Type="http://schemas.openxmlformats.org/officeDocument/2006/relationships/image" Target="../media/image158.png"/></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1.xml"/><Relationship Id="rId1" Type="http://schemas.openxmlformats.org/officeDocument/2006/relationships/image" Target="../media/image160.pn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1.xml"/><Relationship Id="rId1" Type="http://schemas.openxmlformats.org/officeDocument/2006/relationships/image" Target="../media/image161.jpeg"/></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16.emf"/><Relationship Id="rId1"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38.png"/></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1.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47.xml.rels><?xml version="1.0" encoding="UTF-8" standalone="yes"?>
<Relationships xmlns="http://schemas.openxmlformats.org/package/2006/relationships"><Relationship Id="rId9" Type="http://schemas.openxmlformats.org/officeDocument/2006/relationships/image" Target="../media/image51.png"/><Relationship Id="rId8" Type="http://schemas.openxmlformats.org/officeDocument/2006/relationships/image" Target="../media/image50.png"/><Relationship Id="rId7" Type="http://schemas.openxmlformats.org/officeDocument/2006/relationships/image" Target="../media/image49.png"/><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3" Type="http://schemas.openxmlformats.org/officeDocument/2006/relationships/notesSlide" Target="../notesSlides/notesSlide44.xml"/><Relationship Id="rId12" Type="http://schemas.openxmlformats.org/officeDocument/2006/relationships/slideLayout" Target="../slideLayouts/slideLayout1.xml"/><Relationship Id="rId11" Type="http://schemas.openxmlformats.org/officeDocument/2006/relationships/image" Target="../media/image53.png"/><Relationship Id="rId10" Type="http://schemas.openxmlformats.org/officeDocument/2006/relationships/image" Target="../media/image52.png"/><Relationship Id="rId1" Type="http://schemas.openxmlformats.org/officeDocument/2006/relationships/image" Target="../media/image43.png"/></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5.xml"/><Relationship Id="rId6" Type="http://schemas.openxmlformats.org/officeDocument/2006/relationships/slideLayout" Target="../slideLayouts/slideLayout1.xml"/><Relationship Id="rId5" Type="http://schemas.openxmlformats.org/officeDocument/2006/relationships/image" Target="../media/image58.png"/><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image" Target="../media/image59.png"/></Relationships>
</file>

<file path=ppt/slides/_rels/slide51.xml.rels><?xml version="1.0" encoding="UTF-8" standalone="yes"?>
<Relationships xmlns="http://schemas.openxmlformats.org/package/2006/relationships"><Relationship Id="rId9" Type="http://schemas.openxmlformats.org/officeDocument/2006/relationships/notesSlide" Target="../notesSlides/notesSlide48.xml"/><Relationship Id="rId8" Type="http://schemas.openxmlformats.org/officeDocument/2006/relationships/slideLayout" Target="../slideLayouts/slideLayout1.xml"/><Relationship Id="rId7" Type="http://schemas.openxmlformats.org/officeDocument/2006/relationships/image" Target="../media/image66.png"/><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s>
</file>

<file path=ppt/slides/_rels/slide52.xml.rels><?xml version="1.0" encoding="UTF-8" standalone="yes"?>
<Relationships xmlns="http://schemas.openxmlformats.org/package/2006/relationships"><Relationship Id="rId9" Type="http://schemas.openxmlformats.org/officeDocument/2006/relationships/notesSlide" Target="../notesSlides/notesSlide49.xml"/><Relationship Id="rId8" Type="http://schemas.openxmlformats.org/officeDocument/2006/relationships/slideLayout" Target="../slideLayouts/slideLayout1.xml"/><Relationship Id="rId7" Type="http://schemas.openxmlformats.org/officeDocument/2006/relationships/image" Target="../media/image73.png"/><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7.jpeg"/></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50.xml"/><Relationship Id="rId5" Type="http://schemas.openxmlformats.org/officeDocument/2006/relationships/slideLayout" Target="../slideLayouts/slideLayout1.xml"/><Relationship Id="rId4" Type="http://schemas.openxmlformats.org/officeDocument/2006/relationships/image" Target="../media/image77.png"/><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9" Type="http://schemas.openxmlformats.org/officeDocument/2006/relationships/image" Target="../media/image86.png"/><Relationship Id="rId8" Type="http://schemas.openxmlformats.org/officeDocument/2006/relationships/image" Target="../media/image85.png"/><Relationship Id="rId7" Type="http://schemas.openxmlformats.org/officeDocument/2006/relationships/image" Target="../media/image84.png"/><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 Id="rId3" Type="http://schemas.openxmlformats.org/officeDocument/2006/relationships/image" Target="../media/image80.png"/><Relationship Id="rId2" Type="http://schemas.openxmlformats.org/officeDocument/2006/relationships/image" Target="../media/image79.jpeg"/><Relationship Id="rId15" Type="http://schemas.openxmlformats.org/officeDocument/2006/relationships/notesSlide" Target="../notesSlides/notesSlide52.xml"/><Relationship Id="rId14" Type="http://schemas.openxmlformats.org/officeDocument/2006/relationships/slideLayout" Target="../slideLayouts/slideLayout1.xml"/><Relationship Id="rId13" Type="http://schemas.openxmlformats.org/officeDocument/2006/relationships/image" Target="../media/image89.png"/><Relationship Id="rId12" Type="http://schemas.openxmlformats.org/officeDocument/2006/relationships/image" Target="../media/image88.png"/><Relationship Id="rId11" Type="http://schemas.openxmlformats.org/officeDocument/2006/relationships/image" Target="../media/image87.png"/><Relationship Id="rId10" Type="http://schemas.openxmlformats.org/officeDocument/2006/relationships/image" Target="../media/image67.jpeg"/><Relationship Id="rId1" Type="http://schemas.openxmlformats.org/officeDocument/2006/relationships/image" Target="../media/image78.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90.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image" Target="../media/image91.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image" Target="../media/image92.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image" Target="../media/image93.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image" Target="../media/image94.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image" Target="../media/image95.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image" Target="../media/image96.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image" Target="../media/image97.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image" Target="../media/image98.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image" Target="../media/image9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image" Target="../media/image100.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1.xml"/><Relationship Id="rId2" Type="http://schemas.openxmlformats.org/officeDocument/2006/relationships/image" Target="../media/image102.png"/><Relationship Id="rId1" Type="http://schemas.openxmlformats.org/officeDocument/2006/relationships/image" Target="../media/image101.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xml"/><Relationship Id="rId1" Type="http://schemas.openxmlformats.org/officeDocument/2006/relationships/image" Target="../media/image103.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xml"/><Relationship Id="rId1" Type="http://schemas.openxmlformats.org/officeDocument/2006/relationships/image" Target="../media/image104.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9" Type="http://schemas.openxmlformats.org/officeDocument/2006/relationships/image" Target="../media/image113.png"/><Relationship Id="rId8" Type="http://schemas.openxmlformats.org/officeDocument/2006/relationships/image" Target="../media/image112.png"/><Relationship Id="rId7" Type="http://schemas.openxmlformats.org/officeDocument/2006/relationships/image" Target="../media/image111.png"/><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 Id="rId3" Type="http://schemas.openxmlformats.org/officeDocument/2006/relationships/image" Target="../media/image107.png"/><Relationship Id="rId2" Type="http://schemas.openxmlformats.org/officeDocument/2006/relationships/image" Target="../media/image106.png"/><Relationship Id="rId11" Type="http://schemas.openxmlformats.org/officeDocument/2006/relationships/notesSlide" Target="../notesSlides/notesSlide76.xml"/><Relationship Id="rId10" Type="http://schemas.openxmlformats.org/officeDocument/2006/relationships/slideLayout" Target="../slideLayouts/slideLayout1.xml"/><Relationship Id="rId1" Type="http://schemas.openxmlformats.org/officeDocument/2006/relationships/image" Target="../media/image10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image" Target="../media/image114.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xml"/><Relationship Id="rId1" Type="http://schemas.openxmlformats.org/officeDocument/2006/relationships/image" Target="../media/image115.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xml"/><Relationship Id="rId1" Type="http://schemas.openxmlformats.org/officeDocument/2006/relationships/image" Target="../media/image116.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xml"/><Relationship Id="rId1" Type="http://schemas.openxmlformats.org/officeDocument/2006/relationships/image" Target="../media/image117.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xml"/><Relationship Id="rId1" Type="http://schemas.openxmlformats.org/officeDocument/2006/relationships/image" Target="../media/image118.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xml"/><Relationship Id="rId1" Type="http://schemas.openxmlformats.org/officeDocument/2006/relationships/image" Target="../media/image119.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xml"/><Relationship Id="rId1" Type="http://schemas.openxmlformats.org/officeDocument/2006/relationships/image" Target="../media/image120.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xml"/><Relationship Id="rId1" Type="http://schemas.openxmlformats.org/officeDocument/2006/relationships/image" Target="../media/image12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6" Type="http://schemas.openxmlformats.org/officeDocument/2006/relationships/notesSlide" Target="../notesSlides/notesSlide88.xml"/><Relationship Id="rId5" Type="http://schemas.openxmlformats.org/officeDocument/2006/relationships/slideLayout" Target="../slideLayouts/slideLayout1.xml"/><Relationship Id="rId4" Type="http://schemas.openxmlformats.org/officeDocument/2006/relationships/image" Target="../media/image125.png"/><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image" Target="../media/image122.png"/></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7.png"/><Relationship Id="rId1" Type="http://schemas.openxmlformats.org/officeDocument/2006/relationships/image" Target="../media/image126.png"/></Relationships>
</file>

<file path=ppt/slides/_rels/slide93.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1.xml"/><Relationship Id="rId2" Type="http://schemas.openxmlformats.org/officeDocument/2006/relationships/image" Target="../media/image129.png"/><Relationship Id="rId1" Type="http://schemas.openxmlformats.org/officeDocument/2006/relationships/image" Target="../media/image128.png"/></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1.png"/><Relationship Id="rId1" Type="http://schemas.openxmlformats.org/officeDocument/2006/relationships/image" Target="../media/image130.png"/></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1.xml"/><Relationship Id="rId2" Type="http://schemas.openxmlformats.org/officeDocument/2006/relationships/image" Target="../media/image133.png"/><Relationship Id="rId1" Type="http://schemas.openxmlformats.org/officeDocument/2006/relationships/image" Target="../media/image132.png"/></Relationships>
</file>

<file path=ppt/slides/_rels/slide96.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7.xml"/><Relationship Id="rId2" Type="http://schemas.openxmlformats.org/officeDocument/2006/relationships/image" Target="../media/image135.png"/><Relationship Id="rId1" Type="http://schemas.openxmlformats.org/officeDocument/2006/relationships/image" Target="../media/image134.png"/></Relationships>
</file>

<file path=ppt/slides/_rels/slide97.xml.rels><?xml version="1.0" encoding="UTF-8" standalone="yes"?>
<Relationships xmlns="http://schemas.openxmlformats.org/package/2006/relationships"><Relationship Id="rId4" Type="http://schemas.openxmlformats.org/officeDocument/2006/relationships/notesSlide" Target="../notesSlides/notesSlide92.xml"/><Relationship Id="rId3" Type="http://schemas.openxmlformats.org/officeDocument/2006/relationships/slideLayout" Target="../slideLayouts/slideLayout1.xml"/><Relationship Id="rId2" Type="http://schemas.openxmlformats.org/officeDocument/2006/relationships/image" Target="../media/image137.png"/><Relationship Id="rId1" Type="http://schemas.openxmlformats.org/officeDocument/2006/relationships/image" Target="../media/image136.png"/></Relationships>
</file>

<file path=ppt/slides/_rels/slide98.xml.rels><?xml version="1.0" encoding="UTF-8" standalone="yes"?>
<Relationships xmlns="http://schemas.openxmlformats.org/package/2006/relationships"><Relationship Id="rId4" Type="http://schemas.openxmlformats.org/officeDocument/2006/relationships/notesSlide" Target="../notesSlides/notesSlide93.xml"/><Relationship Id="rId3" Type="http://schemas.openxmlformats.org/officeDocument/2006/relationships/slideLayout" Target="../slideLayouts/slideLayout7.xml"/><Relationship Id="rId2" Type="http://schemas.openxmlformats.org/officeDocument/2006/relationships/image" Target="../media/image139.png"/><Relationship Id="rId1" Type="http://schemas.openxmlformats.org/officeDocument/2006/relationships/image" Target="../media/image138.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55495" y="3269615"/>
            <a:ext cx="1132840" cy="398780"/>
          </a:xfrm>
          <a:prstGeom prst="rect">
            <a:avLst/>
          </a:prstGeom>
          <a:noFill/>
        </p:spPr>
        <p:txBody>
          <a:bodyPr wrap="square" rtlCol="0">
            <a:spAutoFit/>
          </a:bodyPr>
          <a:p>
            <a:r>
              <a:rPr lang="zh-CN" altLang="en-US" sz="2000">
                <a:solidFill>
                  <a:schemeClr val="tx1">
                    <a:alpha val="29000"/>
                  </a:schemeClr>
                </a:solidFill>
              </a:rPr>
              <a:t>定位</a:t>
            </a:r>
            <a:endParaRPr lang="zh-CN" altLang="en-US" sz="2000">
              <a:solidFill>
                <a:schemeClr val="tx1">
                  <a:alpha val="29000"/>
                </a:schemeClr>
              </a:solidFill>
            </a:endParaRPr>
          </a:p>
        </p:txBody>
      </p:sp>
      <p:sp>
        <p:nvSpPr>
          <p:cNvPr id="4" name="文本框 3"/>
          <p:cNvSpPr txBox="1"/>
          <p:nvPr/>
        </p:nvSpPr>
        <p:spPr>
          <a:xfrm>
            <a:off x="2345055" y="1079500"/>
            <a:ext cx="1627505" cy="368300"/>
          </a:xfrm>
          <a:prstGeom prst="rect">
            <a:avLst/>
          </a:prstGeom>
          <a:noFill/>
        </p:spPr>
        <p:txBody>
          <a:bodyPr wrap="square" rtlCol="0">
            <a:spAutoFit/>
          </a:bodyPr>
          <a:p>
            <a:r>
              <a:rPr lang="zh-CN" altLang="en-US" sz="1800">
                <a:solidFill>
                  <a:schemeClr val="tx1">
                    <a:alpha val="29000"/>
                  </a:schemeClr>
                </a:solidFill>
              </a:rPr>
              <a:t>LOGO</a:t>
            </a:r>
            <a:endParaRPr lang="zh-CN" altLang="en-US" sz="1800">
              <a:solidFill>
                <a:schemeClr val="tx1">
                  <a:alpha val="29000"/>
                </a:schemeClr>
              </a:solidFill>
            </a:endParaRPr>
          </a:p>
        </p:txBody>
      </p:sp>
      <p:sp>
        <p:nvSpPr>
          <p:cNvPr id="5" name="文本框 4"/>
          <p:cNvSpPr txBox="1"/>
          <p:nvPr/>
        </p:nvSpPr>
        <p:spPr>
          <a:xfrm>
            <a:off x="6207125" y="1124585"/>
            <a:ext cx="1892935" cy="583565"/>
          </a:xfrm>
          <a:prstGeom prst="rect">
            <a:avLst/>
          </a:prstGeom>
          <a:noFill/>
        </p:spPr>
        <p:txBody>
          <a:bodyPr wrap="square" rtlCol="0">
            <a:spAutoFit/>
          </a:bodyPr>
          <a:p>
            <a:r>
              <a:rPr lang="zh-CN" altLang="en-US" sz="3200">
                <a:solidFill>
                  <a:schemeClr val="tx1">
                    <a:alpha val="29000"/>
                  </a:schemeClr>
                </a:solidFill>
              </a:rPr>
              <a:t>品牌色</a:t>
            </a:r>
            <a:endParaRPr lang="zh-CN" altLang="en-US" sz="3200">
              <a:solidFill>
                <a:schemeClr val="tx1">
                  <a:alpha val="29000"/>
                </a:schemeClr>
              </a:solidFill>
            </a:endParaRPr>
          </a:p>
        </p:txBody>
      </p:sp>
      <p:sp>
        <p:nvSpPr>
          <p:cNvPr id="6" name="文本框 5"/>
          <p:cNvSpPr txBox="1"/>
          <p:nvPr/>
        </p:nvSpPr>
        <p:spPr>
          <a:xfrm>
            <a:off x="6699250" y="2453640"/>
            <a:ext cx="1132840" cy="368300"/>
          </a:xfrm>
          <a:prstGeom prst="rect">
            <a:avLst/>
          </a:prstGeom>
          <a:noFill/>
        </p:spPr>
        <p:txBody>
          <a:bodyPr wrap="square" rtlCol="0">
            <a:spAutoFit/>
          </a:bodyPr>
          <a:p>
            <a:r>
              <a:rPr lang="zh-CN" altLang="en-US" sz="1800">
                <a:solidFill>
                  <a:schemeClr val="tx1">
                    <a:alpha val="29000"/>
                  </a:schemeClr>
                </a:solidFill>
              </a:rPr>
              <a:t>字体</a:t>
            </a:r>
            <a:endParaRPr lang="zh-CN" altLang="en-US" sz="1800">
              <a:solidFill>
                <a:schemeClr val="tx1">
                  <a:alpha val="29000"/>
                </a:schemeClr>
              </a:solidFill>
            </a:endParaRPr>
          </a:p>
        </p:txBody>
      </p:sp>
      <p:sp>
        <p:nvSpPr>
          <p:cNvPr id="7" name="文本框 6"/>
          <p:cNvSpPr txBox="1"/>
          <p:nvPr/>
        </p:nvSpPr>
        <p:spPr>
          <a:xfrm>
            <a:off x="5803900" y="3300095"/>
            <a:ext cx="1893570" cy="460375"/>
          </a:xfrm>
          <a:prstGeom prst="rect">
            <a:avLst/>
          </a:prstGeom>
          <a:noFill/>
        </p:spPr>
        <p:txBody>
          <a:bodyPr wrap="square" rtlCol="0">
            <a:spAutoFit/>
          </a:bodyPr>
          <a:p>
            <a:r>
              <a:rPr lang="en-US" altLang="zh-CN" sz="2400">
                <a:solidFill>
                  <a:schemeClr val="tx1">
                    <a:alpha val="29000"/>
                  </a:schemeClr>
                </a:solidFill>
              </a:rPr>
              <a:t>IP</a:t>
            </a:r>
            <a:r>
              <a:rPr lang="zh-CN" altLang="en-US" sz="2400">
                <a:solidFill>
                  <a:schemeClr val="tx1">
                    <a:alpha val="29000"/>
                  </a:schemeClr>
                </a:solidFill>
              </a:rPr>
              <a:t>形象</a:t>
            </a:r>
            <a:endParaRPr lang="zh-CN" altLang="en-US" sz="2400">
              <a:solidFill>
                <a:schemeClr val="tx1">
                  <a:alpha val="29000"/>
                </a:schemeClr>
              </a:solidFill>
            </a:endParaRPr>
          </a:p>
        </p:txBody>
      </p:sp>
      <p:sp>
        <p:nvSpPr>
          <p:cNvPr id="8" name="文本框 7"/>
          <p:cNvSpPr txBox="1"/>
          <p:nvPr/>
        </p:nvSpPr>
        <p:spPr>
          <a:xfrm>
            <a:off x="3972560" y="448310"/>
            <a:ext cx="1198880" cy="398780"/>
          </a:xfrm>
          <a:prstGeom prst="rect">
            <a:avLst/>
          </a:prstGeom>
          <a:noFill/>
        </p:spPr>
        <p:txBody>
          <a:bodyPr wrap="none" rtlCol="0">
            <a:spAutoFit/>
          </a:bodyPr>
          <a:p>
            <a:pPr algn="l"/>
            <a:r>
              <a:rPr lang="zh-CN" altLang="en-US" sz="2000">
                <a:solidFill>
                  <a:schemeClr val="tx1">
                    <a:alpha val="29000"/>
                  </a:schemeClr>
                </a:solidFill>
              </a:rPr>
              <a:t>辅助图形</a:t>
            </a:r>
            <a:endParaRPr lang="zh-CN" altLang="en-US" sz="2000">
              <a:solidFill>
                <a:schemeClr val="tx1">
                  <a:alpha val="29000"/>
                </a:schemeClr>
              </a:solidFill>
            </a:endParaRPr>
          </a:p>
        </p:txBody>
      </p:sp>
      <p:sp>
        <p:nvSpPr>
          <p:cNvPr id="9" name="文本框 8"/>
          <p:cNvSpPr txBox="1"/>
          <p:nvPr/>
        </p:nvSpPr>
        <p:spPr>
          <a:xfrm>
            <a:off x="772795" y="1990725"/>
            <a:ext cx="2058670" cy="583565"/>
          </a:xfrm>
          <a:prstGeom prst="rect">
            <a:avLst/>
          </a:prstGeom>
          <a:noFill/>
        </p:spPr>
        <p:txBody>
          <a:bodyPr wrap="square" rtlCol="0">
            <a:spAutoFit/>
          </a:bodyPr>
          <a:p>
            <a:r>
              <a:rPr lang="zh-CN" altLang="en-US" sz="3200">
                <a:solidFill>
                  <a:schemeClr val="tx1">
                    <a:alpha val="29000"/>
                  </a:schemeClr>
                </a:solidFill>
              </a:rPr>
              <a:t>核心价值</a:t>
            </a:r>
            <a:endParaRPr lang="zh-CN" altLang="en-US" sz="3200">
              <a:solidFill>
                <a:schemeClr val="tx1">
                  <a:alpha val="29000"/>
                </a:schemeClr>
              </a:solidFill>
            </a:endParaRPr>
          </a:p>
        </p:txBody>
      </p:sp>
      <p:sp>
        <p:nvSpPr>
          <p:cNvPr id="10" name="文本框 9"/>
          <p:cNvSpPr txBox="1"/>
          <p:nvPr/>
        </p:nvSpPr>
        <p:spPr>
          <a:xfrm>
            <a:off x="4038600" y="3729990"/>
            <a:ext cx="1132840" cy="706755"/>
          </a:xfrm>
          <a:prstGeom prst="rect">
            <a:avLst/>
          </a:prstGeom>
          <a:noFill/>
        </p:spPr>
        <p:txBody>
          <a:bodyPr wrap="square" rtlCol="0">
            <a:spAutoFit/>
          </a:bodyPr>
          <a:p>
            <a:r>
              <a:rPr lang="en-US" altLang="zh-CN" sz="4000">
                <a:solidFill>
                  <a:schemeClr val="tx1">
                    <a:alpha val="29000"/>
                  </a:schemeClr>
                </a:solidFill>
              </a:rPr>
              <a:t>VI</a:t>
            </a:r>
            <a:endParaRPr lang="en-US" altLang="zh-CN" sz="4000">
              <a:solidFill>
                <a:schemeClr val="tx1">
                  <a:alpha val="29000"/>
                </a:schemeClr>
              </a:solidFill>
            </a:endParaRPr>
          </a:p>
        </p:txBody>
      </p:sp>
      <p:grpSp>
        <p:nvGrpSpPr>
          <p:cNvPr id="15" name="组合 14"/>
          <p:cNvGrpSpPr/>
          <p:nvPr/>
        </p:nvGrpSpPr>
        <p:grpSpPr>
          <a:xfrm>
            <a:off x="3073400" y="1715135"/>
            <a:ext cx="2903220" cy="1259205"/>
            <a:chOff x="4914" y="2246"/>
            <a:chExt cx="4572" cy="1983"/>
          </a:xfrm>
        </p:grpSpPr>
        <p:sp>
          <p:nvSpPr>
            <p:cNvPr id="17" name="标题 1"/>
            <p:cNvSpPr txBox="1"/>
            <p:nvPr/>
          </p:nvSpPr>
          <p:spPr>
            <a:xfrm>
              <a:off x="5501" y="2790"/>
              <a:ext cx="3239" cy="809"/>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kumimoji="1" lang="zh-CN" altLang="en-US" sz="3200" b="1" dirty="0">
                  <a:latin typeface="微软雅黑" panose="020B0503020204020204" pitchFamily="34" charset="-122"/>
                  <a:ea typeface="微软雅黑" panose="020B0503020204020204" pitchFamily="34" charset="-122"/>
                </a:rPr>
                <a:t>品牌设计</a:t>
              </a:r>
              <a:endParaRPr kumimoji="1" lang="zh-CN" altLang="en-US" sz="3200" b="1" dirty="0">
                <a:latin typeface="微软雅黑" panose="020B0503020204020204" pitchFamily="34" charset="-122"/>
                <a:ea typeface="微软雅黑" panose="020B0503020204020204" pitchFamily="34" charset="-122"/>
              </a:endParaRPr>
            </a:p>
          </p:txBody>
        </p:sp>
        <p:sp>
          <p:nvSpPr>
            <p:cNvPr id="13" name="矩形 12"/>
            <p:cNvSpPr/>
            <p:nvPr/>
          </p:nvSpPr>
          <p:spPr>
            <a:xfrm>
              <a:off x="4914" y="2246"/>
              <a:ext cx="4572" cy="1808"/>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5184" y="3869"/>
              <a:ext cx="4042" cy="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5092" y="3891"/>
              <a:ext cx="4100" cy="339"/>
            </a:xfrm>
            <a:prstGeom prst="rect">
              <a:avLst/>
            </a:prstGeom>
            <a:noFill/>
          </p:spPr>
          <p:txBody>
            <a:bodyPr wrap="square" rtlCol="0">
              <a:spAutoFit/>
            </a:bodyPr>
            <a:p>
              <a:pPr algn="dist">
                <a:lnSpc>
                  <a:spcPct val="60000"/>
                </a:lnSpc>
              </a:pPr>
              <a:r>
                <a:rPr lang="zh-CN" altLang="en-US">
                  <a:latin typeface="微软雅黑" panose="020B0503020204020204" pitchFamily="34" charset="-122"/>
                  <a:ea typeface="微软雅黑" panose="020B0503020204020204" pitchFamily="34" charset="-122"/>
                </a:rPr>
                <a:t>BRAND DESIGN</a:t>
              </a:r>
              <a:endParaRPr lang="zh-CN" altLang="en-US">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6425" y="199321"/>
            <a:ext cx="1402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感性价值</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036570" cy="1649095"/>
          </a:xfrm>
          <a:prstGeom prst="rect">
            <a:avLst/>
          </a:prstGeom>
          <a:noFill/>
        </p:spPr>
        <p:txBody>
          <a:bodyPr wrap="square" rtlCol="0">
            <a:spAutoFit/>
          </a:bodyPr>
          <a:p>
            <a:pPr>
              <a:lnSpc>
                <a:spcPct val="150000"/>
              </a:lnSpc>
            </a:pPr>
            <a:r>
              <a:rPr lang="zh-CN" altLang="en-US"/>
              <a:t>感性价值。感性的品牌核心价值着眼于顾客在购买和使用的过程中产生某种</a:t>
            </a:r>
            <a:r>
              <a:rPr lang="zh-CN" altLang="en-US">
                <a:solidFill>
                  <a:srgbClr val="C00000"/>
                </a:solidFill>
              </a:rPr>
              <a:t>感觉</a:t>
            </a:r>
            <a:r>
              <a:rPr lang="zh-CN" altLang="en-US"/>
              <a:t>，这种感觉为消费者拥有和使用品牌赋予了更深的意味和营造了</a:t>
            </a:r>
            <a:r>
              <a:rPr lang="zh-CN" altLang="en-US">
                <a:solidFill>
                  <a:srgbClr val="C00000"/>
                </a:solidFill>
              </a:rPr>
              <a:t>密切的关系。</a:t>
            </a:r>
            <a:endParaRPr lang="zh-CN" altLang="en-US"/>
          </a:p>
        </p:txBody>
      </p:sp>
      <p:pic>
        <p:nvPicPr>
          <p:cNvPr id="4" name="图片 3"/>
          <p:cNvPicPr>
            <a:picLocks noChangeAspect="1"/>
          </p:cNvPicPr>
          <p:nvPr/>
        </p:nvPicPr>
        <p:blipFill>
          <a:blip r:embed="rId1"/>
          <a:stretch>
            <a:fillRect/>
          </a:stretch>
        </p:blipFill>
        <p:spPr>
          <a:xfrm>
            <a:off x="4026535" y="172720"/>
            <a:ext cx="1685290" cy="1685290"/>
          </a:xfrm>
          <a:prstGeom prst="rect">
            <a:avLst/>
          </a:prstGeom>
        </p:spPr>
      </p:pic>
      <p:sp>
        <p:nvSpPr>
          <p:cNvPr id="6" name="文本框 5"/>
          <p:cNvSpPr txBox="1"/>
          <p:nvPr/>
        </p:nvSpPr>
        <p:spPr>
          <a:xfrm>
            <a:off x="4269740" y="1797050"/>
            <a:ext cx="1198880" cy="398780"/>
          </a:xfrm>
          <a:prstGeom prst="rect">
            <a:avLst/>
          </a:prstGeom>
          <a:noFill/>
        </p:spPr>
        <p:txBody>
          <a:bodyPr wrap="none" rtlCol="0">
            <a:spAutoFit/>
          </a:bodyPr>
          <a:p>
            <a:r>
              <a:rPr lang="zh-CN" altLang="en-US" sz="2000"/>
              <a:t>依赖关系</a:t>
            </a:r>
            <a:endParaRPr lang="zh-CN" altLang="en-US" sz="2000"/>
          </a:p>
        </p:txBody>
      </p:sp>
      <p:sp>
        <p:nvSpPr>
          <p:cNvPr id="20" name="标题 1"/>
          <p:cNvSpPr txBox="1"/>
          <p:nvPr/>
        </p:nvSpPr>
        <p:spPr>
          <a:xfrm>
            <a:off x="3890747" y="2249295"/>
            <a:ext cx="2296254" cy="34405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一旦我不使用这个品牌，感觉有什么东西正在消失</a:t>
            </a:r>
            <a:endParaRPr kumimoji="1"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stretch>
            <a:fillRect/>
          </a:stretch>
        </p:blipFill>
        <p:spPr>
          <a:xfrm>
            <a:off x="6879590" y="557530"/>
            <a:ext cx="1362075" cy="1074420"/>
          </a:xfrm>
          <a:prstGeom prst="rect">
            <a:avLst/>
          </a:prstGeom>
        </p:spPr>
      </p:pic>
      <p:sp>
        <p:nvSpPr>
          <p:cNvPr id="8" name="文本框 7"/>
          <p:cNvSpPr txBox="1"/>
          <p:nvPr/>
        </p:nvSpPr>
        <p:spPr>
          <a:xfrm>
            <a:off x="6969760" y="1819910"/>
            <a:ext cx="1198880" cy="398780"/>
          </a:xfrm>
          <a:prstGeom prst="rect">
            <a:avLst/>
          </a:prstGeom>
          <a:noFill/>
        </p:spPr>
        <p:txBody>
          <a:bodyPr wrap="none" rtlCol="0">
            <a:spAutoFit/>
          </a:bodyPr>
          <a:p>
            <a:r>
              <a:rPr lang="zh-CN" altLang="en-US" sz="2000"/>
              <a:t>熟悉关系</a:t>
            </a:r>
            <a:endParaRPr lang="zh-CN" altLang="en-US" sz="2000"/>
          </a:p>
        </p:txBody>
      </p:sp>
      <p:sp>
        <p:nvSpPr>
          <p:cNvPr id="9" name="标题 1"/>
          <p:cNvSpPr txBox="1"/>
          <p:nvPr/>
        </p:nvSpPr>
        <p:spPr>
          <a:xfrm>
            <a:off x="6719672" y="2157855"/>
            <a:ext cx="2296254" cy="34405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我对这个品牌非常了解</a:t>
            </a:r>
            <a:endParaRPr kumimoji="1"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026535" y="4130040"/>
            <a:ext cx="1706880" cy="398780"/>
          </a:xfrm>
          <a:prstGeom prst="rect">
            <a:avLst/>
          </a:prstGeom>
          <a:noFill/>
        </p:spPr>
        <p:txBody>
          <a:bodyPr wrap="none" rtlCol="0">
            <a:spAutoFit/>
          </a:bodyPr>
          <a:p>
            <a:r>
              <a:rPr lang="zh-CN" altLang="en-US" sz="2000"/>
              <a:t>自我概念</a:t>
            </a:r>
            <a:r>
              <a:rPr lang="zh-CN" altLang="en-US" sz="2000"/>
              <a:t>关系</a:t>
            </a:r>
            <a:endParaRPr lang="zh-CN" altLang="en-US" sz="2000"/>
          </a:p>
        </p:txBody>
      </p:sp>
      <p:sp>
        <p:nvSpPr>
          <p:cNvPr id="12" name="标题 1"/>
          <p:cNvSpPr txBox="1"/>
          <p:nvPr/>
        </p:nvSpPr>
        <p:spPr>
          <a:xfrm>
            <a:off x="4019017" y="4407025"/>
            <a:ext cx="2296254" cy="34405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这个品牌与我非常相符</a:t>
            </a:r>
            <a:endParaRPr kumimoji="1"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3"/>
          <a:stretch>
            <a:fillRect/>
          </a:stretch>
        </p:blipFill>
        <p:spPr>
          <a:xfrm>
            <a:off x="3890645" y="2717800"/>
            <a:ext cx="2045970" cy="1351280"/>
          </a:xfrm>
          <a:prstGeom prst="rect">
            <a:avLst/>
          </a:prstGeom>
        </p:spPr>
      </p:pic>
      <p:sp>
        <p:nvSpPr>
          <p:cNvPr id="14" name="文本框 13"/>
          <p:cNvSpPr txBox="1"/>
          <p:nvPr/>
        </p:nvSpPr>
        <p:spPr>
          <a:xfrm>
            <a:off x="6911975" y="4005580"/>
            <a:ext cx="1198880" cy="398780"/>
          </a:xfrm>
          <a:prstGeom prst="rect">
            <a:avLst/>
          </a:prstGeom>
          <a:noFill/>
        </p:spPr>
        <p:txBody>
          <a:bodyPr wrap="none" rtlCol="0">
            <a:spAutoFit/>
          </a:bodyPr>
          <a:p>
            <a:r>
              <a:rPr lang="zh-CN" altLang="en-US" sz="2000"/>
              <a:t>怀旧关系</a:t>
            </a:r>
            <a:endParaRPr lang="zh-CN" altLang="en-US" sz="2000"/>
          </a:p>
        </p:txBody>
      </p:sp>
      <p:sp>
        <p:nvSpPr>
          <p:cNvPr id="15" name="标题 1"/>
          <p:cNvSpPr txBox="1"/>
          <p:nvPr/>
        </p:nvSpPr>
        <p:spPr>
          <a:xfrm>
            <a:off x="6805397" y="4290185"/>
            <a:ext cx="2296254" cy="34405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想起我生命中的某些时刻</a:t>
            </a:r>
            <a:endParaRPr kumimoji="1"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4"/>
          <a:stretch>
            <a:fillRect/>
          </a:stretch>
        </p:blipFill>
        <p:spPr>
          <a:xfrm>
            <a:off x="6831330" y="2593340"/>
            <a:ext cx="1475740" cy="1475740"/>
          </a:xfrm>
          <a:prstGeom prst="rect">
            <a:avLst/>
          </a:prstGeo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67760" y="1643946"/>
            <a:ext cx="1808480" cy="583565"/>
          </a:xfrm>
          <a:prstGeom prst="rect">
            <a:avLst/>
          </a:prstGeom>
        </p:spPr>
        <p:txBody>
          <a:bodyPr wrap="none">
            <a:spAutoFit/>
          </a:bodyPr>
          <a:lstStyle/>
          <a:p>
            <a:pPr algn="ctr"/>
            <a:r>
              <a:rPr kumimoji="1" sz="3200" b="1" dirty="0">
                <a:latin typeface="微软雅黑" panose="020B0503020204020204" pitchFamily="34" charset="-122"/>
                <a:ea typeface="微软雅黑" panose="020B0503020204020204" pitchFamily="34" charset="-122"/>
              </a:rPr>
              <a:t>延展设计</a:t>
            </a:r>
            <a:endParaRPr kumimoji="1"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35960" y="1643946"/>
            <a:ext cx="2672080" cy="521970"/>
          </a:xfrm>
          <a:prstGeom prst="rect">
            <a:avLst/>
          </a:prstGeom>
        </p:spPr>
        <p:txBody>
          <a:bodyPr wrap="none">
            <a:spAutoFit/>
          </a:bodyPr>
          <a:lstStyle/>
          <a:p>
            <a:pPr algn="ctr"/>
            <a:r>
              <a:rPr kumimoji="1" sz="2800" b="1" dirty="0">
                <a:latin typeface="微软雅黑" panose="020B0503020204020204" pitchFamily="34" charset="-122"/>
                <a:ea typeface="微软雅黑" panose="020B0503020204020204" pitchFamily="34" charset="-122"/>
              </a:rPr>
              <a:t>辅助图形的概念</a:t>
            </a:r>
            <a:endParaRPr kumimoji="1"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2316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辅助图形的概念</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267652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辅助图形也称为辅助图案，是VI系统中不可或缺的一部分。它可以弥补基本要素的设计运用不足，尤其在传播媒介中可以丰富整体内容、强化企业形象。品牌辅助图形犹如公司的第二张脸，它能强化企业识别系统的诉求力，抓住受众的视线，引起人们的兴趣，从而更明确地传递企业特征。</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3557905" y="652145"/>
            <a:ext cx="5523865" cy="4063365"/>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702560" y="1643946"/>
            <a:ext cx="3738880" cy="521970"/>
          </a:xfrm>
          <a:prstGeom prst="rect">
            <a:avLst/>
          </a:prstGeom>
        </p:spPr>
        <p:txBody>
          <a:bodyPr wrap="none">
            <a:spAutoFit/>
          </a:bodyPr>
          <a:lstStyle/>
          <a:p>
            <a:pPr algn="ctr"/>
            <a:r>
              <a:rPr kumimoji="1" sz="2800" b="1" dirty="0">
                <a:latin typeface="微软雅黑" panose="020B0503020204020204" pitchFamily="34" charset="-122"/>
                <a:ea typeface="微软雅黑" panose="020B0503020204020204" pitchFamily="34" charset="-122"/>
              </a:rPr>
              <a:t>辅助图形的特性和作用 </a:t>
            </a:r>
            <a:endParaRPr kumimoji="1"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2316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辅助图形的特性</a:t>
            </a:r>
            <a:endParaRPr kumimoji="1" lang="zh-CN" altLang="en-US" sz="2400" dirty="0">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4415155" y="1143000"/>
            <a:ext cx="4876800" cy="3070860"/>
          </a:xfrm>
          <a:prstGeom prst="rect">
            <a:avLst/>
          </a:prstGeom>
        </p:spPr>
      </p:pic>
      <p:sp>
        <p:nvSpPr>
          <p:cNvPr id="2" name="文本框 1"/>
          <p:cNvSpPr txBox="1"/>
          <p:nvPr/>
        </p:nvSpPr>
        <p:spPr>
          <a:xfrm>
            <a:off x="307975" y="1080770"/>
            <a:ext cx="3364230" cy="138366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强化企业视觉识别系统的诉求力。辅助图形以强烈且具有个性的视觉特征，不仅能抓住受众的视线，引起人们的兴趣，而且更能明确地传递企业特征。 </a:t>
            </a:r>
            <a:endParaRPr sz="140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2316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辅助图形的作用</a:t>
            </a:r>
            <a:endParaRPr kumimoji="1" lang="zh-CN" altLang="en-US" sz="2400" dirty="0">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921760" y="989330"/>
            <a:ext cx="4876800" cy="2743200"/>
          </a:xfrm>
          <a:prstGeom prst="rect">
            <a:avLst/>
          </a:prstGeom>
        </p:spPr>
      </p:pic>
      <p:sp>
        <p:nvSpPr>
          <p:cNvPr id="3" name="文本框 2"/>
          <p:cNvSpPr txBox="1"/>
          <p:nvPr/>
        </p:nvSpPr>
        <p:spPr>
          <a:xfrm>
            <a:off x="307975" y="1080770"/>
            <a:ext cx="3364230" cy="235331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使标志、标准字体的意义更具完整性，易于识别； </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能增加设计要素的适应性，使所有的设计要素更加具有设计表现力；</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具有较强的适应性、灵活性和视觉冲击力使画面效果富于感染力，最大限度地创造视觉诱导效果。 </a:t>
            </a:r>
            <a:endParaRPr sz="140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702560" y="1643946"/>
            <a:ext cx="3738880" cy="521970"/>
          </a:xfrm>
          <a:prstGeom prst="rect">
            <a:avLst/>
          </a:prstGeom>
        </p:spPr>
        <p:txBody>
          <a:bodyPr wrap="none">
            <a:spAutoFit/>
          </a:bodyPr>
          <a:lstStyle/>
          <a:p>
            <a:pPr algn="ctr"/>
            <a:r>
              <a:rPr kumimoji="1" sz="2800" b="1" dirty="0">
                <a:latin typeface="微软雅黑" panose="020B0503020204020204" pitchFamily="34" charset="-122"/>
                <a:ea typeface="微软雅黑" panose="020B0503020204020204" pitchFamily="34" charset="-122"/>
              </a:rPr>
              <a:t>辅助图形的设计与运用</a:t>
            </a:r>
            <a:endParaRPr kumimoji="1"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41452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直接运用完整的品牌标志外形</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170688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这种方法是将品牌图形标志或文字标志直接放大而成为品牌辅助图形，将标志采用不同辅助色填充的方式“图案化”，延展了品牌标志应用受限制的情况，进一步强化了标志的视觉识别。</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776345" y="1183005"/>
            <a:ext cx="5012690" cy="2875915"/>
          </a:xfrm>
          <a:prstGeom prst="rect">
            <a:avLst/>
          </a:prstGeom>
        </p:spPr>
      </p:pic>
      <p:pic>
        <p:nvPicPr>
          <p:cNvPr id="4" name="图片 3"/>
          <p:cNvPicPr>
            <a:picLocks noChangeAspect="1"/>
          </p:cNvPicPr>
          <p:nvPr/>
        </p:nvPicPr>
        <p:blipFill>
          <a:blip r:embed="rId2"/>
          <a:stretch>
            <a:fillRect/>
          </a:stretch>
        </p:blipFill>
        <p:spPr>
          <a:xfrm>
            <a:off x="3079750" y="3464560"/>
            <a:ext cx="2984500" cy="1678940"/>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32308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将品牌标志组合成图案</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235331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采用标志重复排列组合的方式，使标志图案退化为一种具有装饰意义的“背景”，同时也强化了标志的认知。LV，GUCCI，FENDI等奢侈品牌利用“标志”崇拜心理，将品牌标志图形直接连续反复组合为有节奏和韵律的图案作为产品的外观装饰，兼具美感和品牌效应。</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3997325" y="1413510"/>
            <a:ext cx="4876800" cy="2316480"/>
          </a:xfrm>
          <a:prstGeom prst="rect">
            <a:avLst/>
          </a:prstGeom>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35356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截取图形标志的部分元素</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299974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利用“完形心理”，使用标志图形的局部并进行放大，仍然能够让人联想起品牌标志，同时截取的部分图形也让人注意到图形标志的独特性和美感。这是一种受到多数品牌欢迎的辅助图形创建方法。</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CITI银行的广告简洁大气，但统一延用了标识的核心基因——代表伞的红色圆弧，显得很聚焦且有品牌识别力。</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4594860" y="346075"/>
            <a:ext cx="4076700" cy="52578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6425" y="199321"/>
            <a:ext cx="17068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象征性价值</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1960880"/>
          </a:xfrm>
          <a:prstGeom prst="rect">
            <a:avLst/>
          </a:prstGeom>
          <a:noFill/>
        </p:spPr>
        <p:txBody>
          <a:bodyPr wrap="square" rtlCol="0">
            <a:spAutoFit/>
          </a:bodyPr>
          <a:p>
            <a:pPr>
              <a:lnSpc>
                <a:spcPct val="150000"/>
              </a:lnSpc>
            </a:pPr>
            <a:r>
              <a:rPr lang="zh-CN" altLang="en-US"/>
              <a:t>象征性价值。象征性的品牌核心价值是品牌成为顾客表达个人主张或或宣泄的方式，</a:t>
            </a:r>
            <a:r>
              <a:rPr lang="zh-CN" altLang="en-US">
                <a:solidFill>
                  <a:srgbClr val="C00000"/>
                </a:solidFill>
              </a:rPr>
              <a:t>品牌成为消费者表达身份地位、品位个性、审美情趣的载体</a:t>
            </a:r>
            <a:r>
              <a:rPr lang="zh-CN" altLang="en-US"/>
              <a:t>，如可口可乐的“自由、奔放”，百事可乐的“青春的活力与激情”，劳斯来斯的“尊贵”、奔驰的“权势、成功、财富”等。</a:t>
            </a:r>
            <a:endParaRPr lang="zh-CN" altLang="en-US"/>
          </a:p>
        </p:txBody>
      </p:sp>
      <p:pic>
        <p:nvPicPr>
          <p:cNvPr id="4" name="图片 3"/>
          <p:cNvPicPr>
            <a:picLocks noChangeAspect="1"/>
          </p:cNvPicPr>
          <p:nvPr/>
        </p:nvPicPr>
        <p:blipFill>
          <a:blip r:embed="rId1"/>
          <a:stretch>
            <a:fillRect/>
          </a:stretch>
        </p:blipFill>
        <p:spPr>
          <a:xfrm>
            <a:off x="5085080" y="718185"/>
            <a:ext cx="3259455" cy="3707765"/>
          </a:xfrm>
          <a:prstGeom prst="rect">
            <a:avLst/>
          </a:prstGeom>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78028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将品牌标志图形截取元素和另外的个性化视觉元素相结合</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138366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比如汇丰银行独特的带有一个“三角形”缺口的红色方框图形，其“三角形缺口”是品牌标志的一部分。</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4606290" y="1080770"/>
            <a:ext cx="4206240" cy="3162300"/>
          </a:xfrm>
          <a:prstGeom prst="rect">
            <a:avLst/>
          </a:prstGeom>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87172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重新演绎与现有图形标志有较强关联，但更具感染力的辅助图形</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138366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原有图形标志在变成辅助图案时，美感和生动性会有不足，这时可以额外关联的方式丰富品牌联想，如印度尼西亚航空公司的品牌视觉辅助图形。</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996690" y="1080770"/>
            <a:ext cx="4314825" cy="3155315"/>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7498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重新设计与标志不相关，但与品类高度相关的辅助图形</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73723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重新设计与标志不相关，但与品类高度相关的辅助图形</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3973830" y="1322070"/>
            <a:ext cx="6116320" cy="2981960"/>
          </a:xfrm>
          <a:prstGeom prst="rect">
            <a:avLst/>
          </a:prstGeom>
        </p:spPr>
      </p:pic>
      <p:sp>
        <p:nvSpPr>
          <p:cNvPr id="4" name="文本框 3"/>
          <p:cNvSpPr txBox="1"/>
          <p:nvPr/>
        </p:nvSpPr>
        <p:spPr>
          <a:xfrm>
            <a:off x="388620" y="2105660"/>
            <a:ext cx="3364230" cy="1706880"/>
          </a:xfrm>
          <a:prstGeom prst="rect">
            <a:avLst/>
          </a:prstGeom>
          <a:noFill/>
        </p:spPr>
        <p:txBody>
          <a:bodyPr wrap="square" rtlCol="0">
            <a:spAutoFit/>
          </a:bodyPr>
          <a:p>
            <a:pPr>
              <a:lnSpc>
                <a:spcPct val="150000"/>
              </a:lnSpc>
            </a:pPr>
            <a:r>
              <a:rPr sz="1000">
                <a:solidFill>
                  <a:schemeClr val="bg2">
                    <a:lumMod val="75000"/>
                  </a:schemeClr>
                </a:solidFill>
                <a:latin typeface="微软雅黑" panose="020B0503020204020204" pitchFamily="34" charset="-122"/>
                <a:ea typeface="微软雅黑" panose="020B0503020204020204" pitchFamily="34" charset="-122"/>
                <a:sym typeface="+mn-ea"/>
              </a:rPr>
              <a:t>英国体操（British Gymnastics）是一个非营利性的体操项目管理组织，原名为英国业余体操运动员协会，1997年更名为英国体操，其历史可以追溯到1888年。2012年6月份英国体操推出了全新的视觉标志，并在2012利物浦英国体操锦标赛中首次亮相。新标志通过捕捉运动员的各种运动过程，通过技术处理将这些运动轨迹制作成色彩斑斓的飘带。</a:t>
            </a:r>
            <a:endParaRPr sz="1000">
              <a:solidFill>
                <a:schemeClr val="bg2">
                  <a:lumMod val="7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7498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采用多种辅助图形给予每种辅助图形不同的功能、用途</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422275" y="958850"/>
            <a:ext cx="3364230" cy="203009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百思买标志的主色为黄色、蓝色，辅助色为黑色、灰色和红色。该品牌辅助图形包括“标签图形”“对话框”“文本气泡”“价格框”“价格气泡”“标题区”等多样化的运用形式，每一种形式都有不同的目的和内容规范相对应。</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4157345" y="1355725"/>
            <a:ext cx="4876800" cy="2674620"/>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346960" y="1643946"/>
            <a:ext cx="4450080" cy="521970"/>
          </a:xfrm>
          <a:prstGeom prst="rect">
            <a:avLst/>
          </a:prstGeom>
        </p:spPr>
        <p:txBody>
          <a:bodyPr wrap="none">
            <a:spAutoFit/>
          </a:bodyPr>
          <a:lstStyle/>
          <a:p>
            <a:pPr algn="ctr"/>
            <a:r>
              <a:rPr kumimoji="1" sz="2800" b="1" dirty="0">
                <a:latin typeface="微软雅黑" panose="020B0503020204020204" pitchFamily="34" charset="-122"/>
                <a:ea typeface="微软雅黑" panose="020B0503020204020204" pitchFamily="34" charset="-122"/>
              </a:rPr>
              <a:t>辅助图形开发中的注意事项</a:t>
            </a:r>
            <a:endParaRPr kumimoji="1"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3840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辅助图形开发中的注意事项</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2030095"/>
          </a:xfrm>
          <a:prstGeom prst="rect">
            <a:avLst/>
          </a:prstGeom>
          <a:noFill/>
        </p:spPr>
        <p:txBody>
          <a:bodyPr wrap="square" rtlCol="0">
            <a:spAutoFit/>
          </a:bodyPr>
          <a:p>
            <a:pPr>
              <a:lnSpc>
                <a:spcPct val="150000"/>
              </a:lnSpc>
            </a:pPr>
            <a:r>
              <a:rPr lang="en-US" sz="1400">
                <a:solidFill>
                  <a:schemeClr val="tx1"/>
                </a:solidFill>
                <a:latin typeface="微软雅黑" panose="020B0503020204020204" pitchFamily="34" charset="-122"/>
                <a:ea typeface="微软雅黑" panose="020B0503020204020204" pitchFamily="34" charset="-122"/>
                <a:sym typeface="+mn-ea"/>
              </a:rPr>
              <a:t>1.</a:t>
            </a:r>
            <a:r>
              <a:rPr lang="zh-CN" altLang="en-US" sz="1400">
                <a:solidFill>
                  <a:schemeClr val="tx1"/>
                </a:solidFill>
                <a:latin typeface="微软雅黑" panose="020B0503020204020204" pitchFamily="34" charset="-122"/>
                <a:ea typeface="微软雅黑" panose="020B0503020204020204" pitchFamily="34" charset="-122"/>
                <a:sym typeface="+mn-ea"/>
              </a:rPr>
              <a:t>独立性不能超过标志</a:t>
            </a:r>
            <a:endParaRPr lang="zh-CN" altLang="en-US"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en-US" altLang="zh-CN" sz="1400">
                <a:solidFill>
                  <a:schemeClr val="tx1"/>
                </a:solidFill>
                <a:latin typeface="微软雅黑" panose="020B0503020204020204" pitchFamily="34" charset="-122"/>
                <a:ea typeface="微软雅黑" panose="020B0503020204020204" pitchFamily="34" charset="-122"/>
                <a:sym typeface="+mn-ea"/>
              </a:rPr>
              <a:t>2.</a:t>
            </a:r>
            <a:r>
              <a:rPr lang="zh-CN" altLang="en-US" sz="1400">
                <a:solidFill>
                  <a:schemeClr val="tx1"/>
                </a:solidFill>
                <a:latin typeface="微软雅黑" panose="020B0503020204020204" pitchFamily="34" charset="-122"/>
                <a:ea typeface="微软雅黑" panose="020B0503020204020204" pitchFamily="34" charset="-122"/>
                <a:sym typeface="+mn-ea"/>
              </a:rPr>
              <a:t>具有一定的内涵</a:t>
            </a:r>
            <a:endParaRPr lang="zh-CN" altLang="en-US"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en-US" altLang="zh-CN" sz="1400">
                <a:solidFill>
                  <a:schemeClr val="tx1"/>
                </a:solidFill>
                <a:latin typeface="微软雅黑" panose="020B0503020204020204" pitchFamily="34" charset="-122"/>
                <a:ea typeface="微软雅黑" panose="020B0503020204020204" pitchFamily="34" charset="-122"/>
                <a:sym typeface="+mn-ea"/>
              </a:rPr>
              <a:t>3.基本要素的组合搭配中确定它是否合适</a:t>
            </a:r>
            <a:endParaRPr lang="en-US" altLang="zh-CN"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en-US" altLang="zh-CN" sz="1400">
                <a:solidFill>
                  <a:schemeClr val="tx1"/>
                </a:solidFill>
                <a:latin typeface="微软雅黑" panose="020B0503020204020204" pitchFamily="34" charset="-122"/>
                <a:ea typeface="微软雅黑" panose="020B0503020204020204" pitchFamily="34" charset="-122"/>
                <a:sym typeface="+mn-ea"/>
              </a:rPr>
              <a:t>4.不是所有的企业形象识别系统都能开发出理想的辅助图形</a:t>
            </a:r>
            <a:r>
              <a:rPr lang="zh-CN" altLang="en-US" sz="1400">
                <a:solidFill>
                  <a:schemeClr val="tx1"/>
                </a:solidFill>
                <a:latin typeface="微软雅黑" panose="020B0503020204020204" pitchFamily="34" charset="-122"/>
                <a:ea typeface="微软雅黑" panose="020B0503020204020204" pitchFamily="34" charset="-122"/>
                <a:sym typeface="+mn-ea"/>
              </a:rPr>
              <a:t>。</a:t>
            </a:r>
            <a:endParaRPr lang="zh-CN" altLang="en-US"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en-US" altLang="zh-CN" sz="1400">
                <a:solidFill>
                  <a:schemeClr val="tx1"/>
                </a:solidFill>
                <a:latin typeface="微软雅黑" panose="020B0503020204020204" pitchFamily="34" charset="-122"/>
                <a:ea typeface="微软雅黑" panose="020B0503020204020204" pitchFamily="34" charset="-122"/>
                <a:sym typeface="+mn-ea"/>
              </a:rPr>
              <a:t>5.富有弹性</a:t>
            </a:r>
            <a:endParaRPr lang="en-US" altLang="zh-CN" sz="1400">
              <a:solidFill>
                <a:schemeClr val="tx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4819015" y="787400"/>
            <a:ext cx="3455035" cy="3865880"/>
          </a:xfrm>
          <a:prstGeom prst="rect">
            <a:avLst/>
          </a:prstGeo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53745" y="776536"/>
            <a:ext cx="2236510" cy="584775"/>
          </a:xfrm>
          <a:prstGeom prst="rect">
            <a:avLst/>
          </a:prstGeom>
        </p:spPr>
        <p:txBody>
          <a:bodyPr wrap="none">
            <a:spAutoFit/>
          </a:bodyPr>
          <a:lstStyle/>
          <a:p>
            <a:pPr algn="ctr"/>
            <a:r>
              <a:rPr kumimoji="1" lang="en-US" altLang="en-US" sz="3200" b="1" dirty="0">
                <a:latin typeface="微软雅黑" panose="020B0503020204020204" pitchFamily="34" charset="-122"/>
                <a:ea typeface="微软雅黑" panose="020B0503020204020204" pitchFamily="34" charset="-122"/>
              </a:rPr>
              <a:t>总结和展望</a:t>
            </a:r>
            <a:endParaRPr lang="zh-CN" altLang="en-US" sz="3200" b="1" dirty="0">
              <a:solidFill>
                <a:srgbClr val="00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13485" y="1866900"/>
            <a:ext cx="6717030" cy="755650"/>
          </a:xfrm>
          <a:prstGeom prst="rect">
            <a:avLst/>
          </a:prstGeom>
          <a:noFill/>
        </p:spPr>
        <p:txBody>
          <a:bodyPr wrap="square" rtlCol="0">
            <a:spAutoFit/>
          </a:bodyPr>
          <a:p>
            <a:pPr>
              <a:lnSpc>
                <a:spcPct val="160000"/>
              </a:lnSpc>
            </a:pPr>
            <a:r>
              <a:rPr lang="zh-CN" altLang="en-US"/>
              <a:t>本章介绍辅助图形的概念、辅助图形的特性和作用、辅助图形的设计与运用、辅助图形设计注意事项。辅助图形和标志设计是相辅相成，互相烘托，共同表达品牌理念。</a:t>
            </a:r>
            <a:endParaRPr lang="zh-CN" altLang="en-US"/>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65830" y="1643946"/>
            <a:ext cx="2212340" cy="583565"/>
          </a:xfrm>
          <a:prstGeom prst="rect">
            <a:avLst/>
          </a:prstGeom>
        </p:spPr>
        <p:txBody>
          <a:bodyPr wrap="none">
            <a:spAutoFit/>
          </a:bodyPr>
          <a:lstStyle/>
          <a:p>
            <a:pPr algn="ctr"/>
            <a:r>
              <a:rPr kumimoji="1" lang="en-US" sz="3200" b="1" dirty="0">
                <a:latin typeface="微软雅黑" panose="020B0503020204020204" pitchFamily="34" charset="-122"/>
                <a:ea typeface="微软雅黑" panose="020B0503020204020204" pitchFamily="34" charset="-122"/>
              </a:rPr>
              <a:t>IP</a:t>
            </a:r>
            <a:r>
              <a:rPr kumimoji="1" lang="zh-CN" altLang="en-US" sz="3200" b="1" dirty="0">
                <a:latin typeface="微软雅黑" panose="020B0503020204020204" pitchFamily="34" charset="-122"/>
                <a:ea typeface="微软雅黑" panose="020B0503020204020204" pitchFamily="34" charset="-122"/>
              </a:rPr>
              <a:t>形象设计</a:t>
            </a:r>
            <a:endParaRPr kumimoji="1"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15030" y="1643946"/>
            <a:ext cx="2313940" cy="521970"/>
          </a:xfrm>
          <a:prstGeom prst="rect">
            <a:avLst/>
          </a:prstGeom>
        </p:spPr>
        <p:txBody>
          <a:bodyPr wrap="none">
            <a:spAutoFit/>
          </a:bodyPr>
          <a:lstStyle/>
          <a:p>
            <a:pPr algn="ctr"/>
            <a:r>
              <a:rPr kumimoji="1" sz="2800" b="1" dirty="0">
                <a:latin typeface="微软雅黑" panose="020B0503020204020204" pitchFamily="34" charset="-122"/>
                <a:ea typeface="微软雅黑" panose="020B0503020204020204" pitchFamily="34" charset="-122"/>
              </a:rPr>
              <a:t>什么是IP形象</a:t>
            </a:r>
            <a:endParaRPr kumimoji="1"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410845" y="386646"/>
            <a:ext cx="2009140" cy="460375"/>
          </a:xfrm>
          <a:prstGeom prst="rect">
            <a:avLst/>
          </a:prstGeom>
        </p:spPr>
        <p:txBody>
          <a:bodyPr wrap="none">
            <a:spAutoFit/>
          </a:bodyPr>
          <a:lstStyle/>
          <a:p>
            <a:pPr algn="ctr"/>
            <a:r>
              <a:rPr kumimoji="1" sz="2400" b="1" dirty="0">
                <a:latin typeface="微软雅黑" panose="020B0503020204020204" pitchFamily="34" charset="-122"/>
                <a:ea typeface="微软雅黑" panose="020B0503020204020204" pitchFamily="34" charset="-122"/>
                <a:sym typeface="+mn-ea"/>
              </a:rPr>
              <a:t>什么是IP形象</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60680" y="1073150"/>
            <a:ext cx="3566795" cy="235331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“IP”原为“知识财产所有权”或者“智慧财产所有权”，直译是知识产权。</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kumimoji="1" sz="1400" b="1" dirty="0">
                <a:latin typeface="微软雅黑" panose="020B0503020204020204" pitchFamily="34" charset="-122"/>
                <a:ea typeface="微软雅黑" panose="020B0503020204020204" pitchFamily="34" charset="-122"/>
                <a:sym typeface="+mn-ea"/>
              </a:rPr>
              <a:t>IP形象</a:t>
            </a:r>
            <a:r>
              <a:rPr sz="1400">
                <a:solidFill>
                  <a:schemeClr val="tx1"/>
                </a:solidFill>
                <a:latin typeface="微软雅黑" panose="020B0503020204020204" pitchFamily="34" charset="-122"/>
                <a:ea typeface="微软雅黑" panose="020B0503020204020204" pitchFamily="34" charset="-122"/>
                <a:sym typeface="+mn-ea"/>
              </a:rPr>
              <a:t>简单来说就是通过小说、影视剧、游戏、音乐等载体养成的一种人格化形象，同时具有可互动性、可延展性并且能够与人产生情感共鸣。。</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4612005" y="920750"/>
            <a:ext cx="4196080" cy="3302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410460" y="2039551"/>
            <a:ext cx="4094480" cy="521970"/>
          </a:xfrm>
          <a:prstGeom prst="rect">
            <a:avLst/>
          </a:prstGeom>
        </p:spPr>
        <p:txBody>
          <a:bodyPr wrap="none">
            <a:spAutoFit/>
          </a:bodyPr>
          <a:lstStyle/>
          <a:p>
            <a:pPr algn="ctr"/>
            <a:r>
              <a:rPr kumimoji="1" lang="zh-CN" altLang="en-US" sz="2800" b="1" dirty="0">
                <a:latin typeface="微软雅黑" panose="020B0503020204020204" pitchFamily="34" charset="-122"/>
                <a:ea typeface="微软雅黑" panose="020B0503020204020204" pitchFamily="34" charset="-122"/>
              </a:rPr>
              <a:t>提炼品牌核心价值的原则</a:t>
            </a:r>
            <a:endParaRPr kumimoji="1" lang="zh-CN" altLang="en-US"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92830" y="1643946"/>
            <a:ext cx="1958340" cy="521970"/>
          </a:xfrm>
          <a:prstGeom prst="rect">
            <a:avLst/>
          </a:prstGeom>
        </p:spPr>
        <p:txBody>
          <a:bodyPr wrap="none">
            <a:spAutoFit/>
          </a:bodyPr>
          <a:lstStyle/>
          <a:p>
            <a:pPr algn="ctr"/>
            <a:r>
              <a:rPr kumimoji="1" sz="2800" b="1" dirty="0">
                <a:latin typeface="微软雅黑" panose="020B0503020204020204" pitchFamily="34" charset="-122"/>
                <a:ea typeface="微软雅黑" panose="020B0503020204020204" pitchFamily="34" charset="-122"/>
              </a:rPr>
              <a:t>IP定位策略</a:t>
            </a:r>
            <a:endParaRPr kumimoji="1"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75603" y="460306"/>
            <a:ext cx="4236085" cy="460375"/>
          </a:xfrm>
          <a:prstGeom prst="rect">
            <a:avLst/>
          </a:prstGeom>
        </p:spPr>
        <p:txBody>
          <a:bodyPr wrap="none">
            <a:spAutoFit/>
          </a:bodyPr>
          <a:lstStyle/>
          <a:p>
            <a:pPr algn="ctr"/>
            <a:r>
              <a:rPr kumimoji="1" sz="2400" b="1" dirty="0">
                <a:latin typeface="微软雅黑" panose="020B0503020204020204" pitchFamily="34" charset="-122"/>
                <a:ea typeface="微软雅黑" panose="020B0503020204020204" pitchFamily="34" charset="-122"/>
                <a:sym typeface="+mn-ea"/>
              </a:rPr>
              <a:t>传达 （个性、故事、价值观）</a:t>
            </a:r>
            <a:endParaRPr kumimoji="1" sz="2400" b="1"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60680" y="1073150"/>
            <a:ext cx="3566795" cy="170688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传达这个形象背后的「故事」，也就是核心理念的导出，这又分为决策型IP和反馈型IP,他们分别代表两大类思路产出来的形象，这一步骤的目的是打动人心，使人们产生感性投入。</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4481195" y="807720"/>
            <a:ext cx="4142105" cy="4142105"/>
          </a:xfrm>
          <a:prstGeom prst="rect">
            <a:avLst/>
          </a:prstGeom>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176213" y="347276"/>
            <a:ext cx="6674485" cy="460375"/>
          </a:xfrm>
          <a:prstGeom prst="rect">
            <a:avLst/>
          </a:prstGeom>
        </p:spPr>
        <p:txBody>
          <a:bodyPr wrap="none">
            <a:spAutoFit/>
          </a:bodyPr>
          <a:lstStyle/>
          <a:p>
            <a:pPr algn="ctr"/>
            <a:r>
              <a:rPr kumimoji="1" sz="2400" b="1" dirty="0">
                <a:latin typeface="微软雅黑" panose="020B0503020204020204" pitchFamily="34" charset="-122"/>
                <a:ea typeface="微软雅黑" panose="020B0503020204020204" pitchFamily="34" charset="-122"/>
                <a:sym typeface="+mn-ea"/>
              </a:rPr>
              <a:t> 设计（设计、有趣、特点、材质和感知、夸张）</a:t>
            </a:r>
            <a:endParaRPr kumimoji="1" sz="2400" b="1"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60680" y="1073150"/>
            <a:ext cx="3566795" cy="203009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1、 协调的身体比例</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基本的2头身，展现不同的身体画法，分别对应不同的特点。</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规律：没有脖子更可爱憨厚、重心低比重心高更低龄、手脚简化比手脚复杂更低龄。</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439795" y="1132840"/>
            <a:ext cx="5204460" cy="3322320"/>
          </a:xfrm>
          <a:prstGeom prst="rect">
            <a:avLst/>
          </a:prstGeom>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176213" y="347276"/>
            <a:ext cx="6674485" cy="460375"/>
          </a:xfrm>
          <a:prstGeom prst="rect">
            <a:avLst/>
          </a:prstGeom>
        </p:spPr>
        <p:txBody>
          <a:bodyPr wrap="none">
            <a:spAutoFit/>
          </a:bodyPr>
          <a:lstStyle/>
          <a:p>
            <a:pPr algn="ctr"/>
            <a:r>
              <a:rPr kumimoji="1" sz="2400" b="1" dirty="0">
                <a:latin typeface="微软雅黑" panose="020B0503020204020204" pitchFamily="34" charset="-122"/>
                <a:ea typeface="微软雅黑" panose="020B0503020204020204" pitchFamily="34" charset="-122"/>
                <a:sym typeface="+mn-ea"/>
              </a:rPr>
              <a:t> 设计（设计、有趣、特点、材质和感知、夸张）</a:t>
            </a:r>
            <a:endParaRPr kumimoji="1" sz="2400" b="1"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60680" y="1073150"/>
            <a:ext cx="3566795" cy="1060450"/>
          </a:xfrm>
          <a:prstGeom prst="rect">
            <a:avLst/>
          </a:prstGeom>
          <a:noFill/>
        </p:spPr>
        <p:txBody>
          <a:bodyPr wrap="square" rtlCol="0">
            <a:spAutoFit/>
          </a:bodyPr>
          <a:p>
            <a:pPr>
              <a:lnSpc>
                <a:spcPct val="150000"/>
              </a:lnSpc>
            </a:pPr>
            <a:r>
              <a:rPr lang="en-US" sz="1400">
                <a:solidFill>
                  <a:schemeClr val="tx1"/>
                </a:solidFill>
                <a:latin typeface="微软雅黑" panose="020B0503020204020204" pitchFamily="34" charset="-122"/>
                <a:ea typeface="微软雅黑" panose="020B0503020204020204" pitchFamily="34" charset="-122"/>
                <a:sym typeface="+mn-ea"/>
              </a:rPr>
              <a:t>2</a:t>
            </a:r>
            <a:r>
              <a:rPr sz="1400">
                <a:solidFill>
                  <a:schemeClr val="tx1"/>
                </a:solidFill>
                <a:latin typeface="微软雅黑" panose="020B0503020204020204" pitchFamily="34" charset="-122"/>
                <a:ea typeface="微软雅黑" panose="020B0503020204020204" pitchFamily="34" charset="-122"/>
                <a:sym typeface="+mn-ea"/>
              </a:rPr>
              <a:t>、</a:t>
            </a:r>
            <a:r>
              <a:rPr lang="zh-CN" sz="1400">
                <a:solidFill>
                  <a:schemeClr val="tx1"/>
                </a:solidFill>
                <a:latin typeface="微软雅黑" panose="020B0503020204020204" pitchFamily="34" charset="-122"/>
                <a:ea typeface="微软雅黑" panose="020B0503020204020204" pitchFamily="34" charset="-122"/>
                <a:sym typeface="+mn-ea"/>
              </a:rPr>
              <a:t>脸部刻画：</a:t>
            </a:r>
            <a:endParaRPr lang="zh-CN"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同样的面部配上不同的身体，给人的感受也不一样，性格表现也会不一样。</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4045585" y="871855"/>
            <a:ext cx="3048000" cy="3893820"/>
          </a:xfrm>
          <a:prstGeom prst="rect">
            <a:avLst/>
          </a:prstGeom>
        </p:spPr>
      </p:pic>
      <p:pic>
        <p:nvPicPr>
          <p:cNvPr id="3" name="图片 2"/>
          <p:cNvPicPr>
            <a:picLocks noChangeAspect="1"/>
          </p:cNvPicPr>
          <p:nvPr/>
        </p:nvPicPr>
        <p:blipFill>
          <a:blip r:embed="rId2"/>
          <a:stretch>
            <a:fillRect/>
          </a:stretch>
        </p:blipFill>
        <p:spPr>
          <a:xfrm>
            <a:off x="6628130" y="1073150"/>
            <a:ext cx="2606040" cy="3329940"/>
          </a:xfrm>
          <a:prstGeom prst="rect">
            <a:avLst/>
          </a:prstGeom>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176213" y="347276"/>
            <a:ext cx="6674485" cy="460375"/>
          </a:xfrm>
          <a:prstGeom prst="rect">
            <a:avLst/>
          </a:prstGeom>
        </p:spPr>
        <p:txBody>
          <a:bodyPr wrap="none">
            <a:spAutoFit/>
          </a:bodyPr>
          <a:lstStyle/>
          <a:p>
            <a:pPr algn="ctr"/>
            <a:r>
              <a:rPr kumimoji="1" sz="2400" b="1" dirty="0">
                <a:latin typeface="微软雅黑" panose="020B0503020204020204" pitchFamily="34" charset="-122"/>
                <a:ea typeface="微软雅黑" panose="020B0503020204020204" pitchFamily="34" charset="-122"/>
                <a:sym typeface="+mn-ea"/>
              </a:rPr>
              <a:t> 设计（设计、有趣、特点、材质和感知、夸张）</a:t>
            </a:r>
            <a:endParaRPr kumimoji="1" sz="2400" b="1"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60680" y="1073150"/>
            <a:ext cx="3566795" cy="1383665"/>
          </a:xfrm>
          <a:prstGeom prst="rect">
            <a:avLst/>
          </a:prstGeom>
          <a:noFill/>
        </p:spPr>
        <p:txBody>
          <a:bodyPr wrap="square" rtlCol="0">
            <a:spAutoFit/>
          </a:bodyPr>
          <a:p>
            <a:pPr>
              <a:lnSpc>
                <a:spcPct val="150000"/>
              </a:lnSpc>
            </a:pPr>
            <a:r>
              <a:rPr lang="en-US" sz="1400">
                <a:solidFill>
                  <a:schemeClr val="tx1"/>
                </a:solidFill>
                <a:latin typeface="微软雅黑" panose="020B0503020204020204" pitchFamily="34" charset="-122"/>
                <a:ea typeface="微软雅黑" panose="020B0503020204020204" pitchFamily="34" charset="-122"/>
                <a:sym typeface="+mn-ea"/>
              </a:rPr>
              <a:t>3</a:t>
            </a:r>
            <a:r>
              <a:rPr sz="1400">
                <a:solidFill>
                  <a:schemeClr val="tx1"/>
                </a:solidFill>
                <a:latin typeface="微软雅黑" panose="020B0503020204020204" pitchFamily="34" charset="-122"/>
                <a:ea typeface="微软雅黑" panose="020B0503020204020204" pitchFamily="34" charset="-122"/>
                <a:sym typeface="+mn-ea"/>
              </a:rPr>
              <a:t>、</a:t>
            </a:r>
            <a:r>
              <a:rPr lang="zh-CN" sz="1400">
                <a:solidFill>
                  <a:schemeClr val="tx1"/>
                </a:solidFill>
                <a:latin typeface="微软雅黑" panose="020B0503020204020204" pitchFamily="34" charset="-122"/>
                <a:ea typeface="微软雅黑" panose="020B0503020204020204" pitchFamily="34" charset="-122"/>
                <a:sym typeface="+mn-ea"/>
              </a:rPr>
              <a:t>审美</a:t>
            </a:r>
            <a:r>
              <a:rPr lang="zh-CN" sz="1400">
                <a:solidFill>
                  <a:schemeClr val="tx1"/>
                </a:solidFill>
                <a:latin typeface="微软雅黑" panose="020B0503020204020204" pitchFamily="34" charset="-122"/>
                <a:ea typeface="微软雅黑" panose="020B0503020204020204" pitchFamily="34" charset="-122"/>
                <a:sym typeface="+mn-ea"/>
              </a:rPr>
              <a:t>：</a:t>
            </a:r>
            <a:endParaRPr lang="zh-CN"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1400">
                <a:solidFill>
                  <a:schemeClr val="tx1"/>
                </a:solidFill>
                <a:latin typeface="微软雅黑" panose="020B0503020204020204" pitchFamily="34" charset="-122"/>
                <a:ea typeface="微软雅黑" panose="020B0503020204020204" pitchFamily="34" charset="-122"/>
                <a:sym typeface="+mn-ea"/>
              </a:rPr>
              <a:t>随着时代得进步，人们得审美也在提高，</a:t>
            </a:r>
            <a:r>
              <a:rPr lang="en-US" altLang="zh-CN" sz="1400">
                <a:solidFill>
                  <a:schemeClr val="tx1"/>
                </a:solidFill>
                <a:latin typeface="微软雅黑" panose="020B0503020204020204" pitchFamily="34" charset="-122"/>
                <a:ea typeface="微软雅黑" panose="020B0503020204020204" pitchFamily="34" charset="-122"/>
                <a:sym typeface="+mn-ea"/>
              </a:rPr>
              <a:t>IP</a:t>
            </a:r>
            <a:r>
              <a:rPr lang="zh-CN" altLang="en-US" sz="1400">
                <a:solidFill>
                  <a:schemeClr val="tx1"/>
                </a:solidFill>
                <a:latin typeface="微软雅黑" panose="020B0503020204020204" pitchFamily="34" charset="-122"/>
                <a:ea typeface="微软雅黑" panose="020B0503020204020204" pitchFamily="34" charset="-122"/>
                <a:sym typeface="+mn-ea"/>
              </a:rPr>
              <a:t>形象配色，表情、动作需要符合人们心理预期。</a:t>
            </a:r>
            <a:endParaRPr lang="zh-CN" altLang="en-US" sz="1400">
              <a:solidFill>
                <a:schemeClr val="tx1"/>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1"/>
          <a:stretch>
            <a:fillRect/>
          </a:stretch>
        </p:blipFill>
        <p:spPr>
          <a:xfrm>
            <a:off x="5789295" y="957580"/>
            <a:ext cx="4000500" cy="3771900"/>
          </a:xfrm>
          <a:prstGeom prst="rect">
            <a:avLst/>
          </a:prstGeom>
        </p:spPr>
      </p:pic>
      <p:pic>
        <p:nvPicPr>
          <p:cNvPr id="6" name="图片 5"/>
          <p:cNvPicPr>
            <a:picLocks noChangeAspect="1"/>
          </p:cNvPicPr>
          <p:nvPr/>
        </p:nvPicPr>
        <p:blipFill>
          <a:blip r:embed="rId2"/>
          <a:stretch>
            <a:fillRect/>
          </a:stretch>
        </p:blipFill>
        <p:spPr>
          <a:xfrm>
            <a:off x="4052570" y="957580"/>
            <a:ext cx="2689860" cy="3771900"/>
          </a:xfrm>
          <a:prstGeom prst="rect">
            <a:avLst/>
          </a:prstGeom>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447993" y="452051"/>
            <a:ext cx="883285" cy="460375"/>
          </a:xfrm>
          <a:prstGeom prst="rect">
            <a:avLst/>
          </a:prstGeom>
        </p:spPr>
        <p:txBody>
          <a:bodyPr wrap="none">
            <a:spAutoFit/>
          </a:bodyPr>
          <a:lstStyle/>
          <a:p>
            <a:pPr algn="l"/>
            <a:r>
              <a:rPr kumimoji="1" sz="2400" b="1" dirty="0">
                <a:latin typeface="微软雅黑" panose="020B0503020204020204" pitchFamily="34" charset="-122"/>
                <a:ea typeface="微软雅黑" panose="020B0503020204020204" pitchFamily="34" charset="-122"/>
                <a:sym typeface="+mn-ea"/>
              </a:rPr>
              <a:t> </a:t>
            </a:r>
            <a:r>
              <a:rPr kumimoji="1" lang="zh-CN" sz="2400" b="1" dirty="0">
                <a:latin typeface="微软雅黑" panose="020B0503020204020204" pitchFamily="34" charset="-122"/>
                <a:ea typeface="微软雅黑" panose="020B0503020204020204" pitchFamily="34" charset="-122"/>
                <a:sym typeface="+mn-ea"/>
              </a:rPr>
              <a:t>规范</a:t>
            </a:r>
            <a:endParaRPr kumimoji="1" lang="zh-CN" sz="2400" b="1"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60680" y="1073150"/>
            <a:ext cx="3566795" cy="737235"/>
          </a:xfrm>
          <a:prstGeom prst="rect">
            <a:avLst/>
          </a:prstGeom>
          <a:noFill/>
        </p:spPr>
        <p:txBody>
          <a:bodyPr wrap="square" rtlCol="0">
            <a:spAutoFit/>
          </a:bodyPr>
          <a:p>
            <a:pPr>
              <a:lnSpc>
                <a:spcPct val="150000"/>
              </a:lnSpc>
            </a:pPr>
            <a:r>
              <a:rPr sz="1400">
                <a:latin typeface="微软雅黑" panose="020B0503020204020204" pitchFamily="34" charset="-122"/>
                <a:ea typeface="微软雅黑" panose="020B0503020204020204" pitchFamily="34" charset="-122"/>
                <a:sym typeface="+mn-ea"/>
              </a:rPr>
              <a:t>了解规范的使用场景和案例，在运营研发、素材延展、商业合作和品牌合作下细分。</a:t>
            </a:r>
            <a:endParaRPr sz="1400">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5074920" y="842010"/>
            <a:ext cx="4274820" cy="2034540"/>
          </a:xfrm>
          <a:prstGeom prst="rect">
            <a:avLst/>
          </a:prstGeom>
        </p:spPr>
      </p:pic>
      <p:pic>
        <p:nvPicPr>
          <p:cNvPr id="2" name="图片 1"/>
          <p:cNvPicPr>
            <a:picLocks noChangeAspect="1"/>
          </p:cNvPicPr>
          <p:nvPr/>
        </p:nvPicPr>
        <p:blipFill>
          <a:blip r:embed="rId2"/>
          <a:stretch>
            <a:fillRect/>
          </a:stretch>
        </p:blipFill>
        <p:spPr>
          <a:xfrm>
            <a:off x="2303780" y="2399665"/>
            <a:ext cx="4312920" cy="2385060"/>
          </a:xfrm>
          <a:prstGeom prst="rect">
            <a:avLst/>
          </a:prstGeom>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447993" y="452051"/>
            <a:ext cx="792480" cy="460375"/>
          </a:xfrm>
          <a:prstGeom prst="rect">
            <a:avLst/>
          </a:prstGeom>
        </p:spPr>
        <p:txBody>
          <a:bodyPr wrap="none">
            <a:spAutoFit/>
          </a:bodyPr>
          <a:lstStyle/>
          <a:p>
            <a:pPr algn="l"/>
            <a:r>
              <a:rPr kumimoji="1" sz="2400" b="1" dirty="0">
                <a:latin typeface="微软雅黑" panose="020B0503020204020204" pitchFamily="34" charset="-122"/>
                <a:ea typeface="微软雅黑" panose="020B0503020204020204" pitchFamily="34" charset="-122"/>
                <a:sym typeface="+mn-ea"/>
              </a:rPr>
              <a:t>进化</a:t>
            </a:r>
            <a:endParaRPr kumimoji="1" sz="2400" b="1"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60680" y="1073150"/>
            <a:ext cx="3566795" cy="1383665"/>
          </a:xfrm>
          <a:prstGeom prst="rect">
            <a:avLst/>
          </a:prstGeom>
          <a:noFill/>
        </p:spPr>
        <p:txBody>
          <a:bodyPr wrap="square" rtlCol="0">
            <a:spAutoFit/>
          </a:bodyPr>
          <a:p>
            <a:pPr>
              <a:lnSpc>
                <a:spcPct val="150000"/>
              </a:lnSpc>
            </a:pPr>
            <a:r>
              <a:rPr sz="1400">
                <a:latin typeface="微软雅黑" panose="020B0503020204020204" pitchFamily="34" charset="-122"/>
                <a:ea typeface="微软雅黑" panose="020B0503020204020204" pitchFamily="34" charset="-122"/>
                <a:sym typeface="+mn-ea"/>
              </a:rPr>
              <a:t>以上三点到位之后，IP形象在市场投入和用户反馈的过程中，需要不停调整自己的方向，与时俱进，也要根据合作案例进行合理适配。在这个过程中反哺传达环节中的定位。</a:t>
            </a:r>
            <a:endParaRPr sz="1400">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3014345" y="2456815"/>
            <a:ext cx="5486400" cy="2606040"/>
          </a:xfrm>
          <a:prstGeom prst="rect">
            <a:avLst/>
          </a:prstGeom>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184208" y="1643946"/>
            <a:ext cx="2775585" cy="521970"/>
          </a:xfrm>
          <a:prstGeom prst="rect">
            <a:avLst/>
          </a:prstGeom>
        </p:spPr>
        <p:txBody>
          <a:bodyPr wrap="none">
            <a:spAutoFit/>
          </a:bodyPr>
          <a:lstStyle/>
          <a:p>
            <a:pPr algn="ctr"/>
            <a:r>
              <a:rPr kumimoji="1" sz="2800" b="1" dirty="0">
                <a:latin typeface="微软雅黑" panose="020B0503020204020204" pitchFamily="34" charset="-122"/>
                <a:ea typeface="微软雅黑" panose="020B0503020204020204" pitchFamily="34" charset="-122"/>
              </a:rPr>
              <a:t>IP 形象应用规范</a:t>
            </a:r>
            <a:endParaRPr kumimoji="1"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4236720" y="2244725"/>
            <a:ext cx="5464175" cy="299085"/>
          </a:xfrm>
          <a:prstGeom prst="rect">
            <a:avLst/>
          </a:prstGeom>
          <a:noFill/>
        </p:spPr>
        <p:txBody>
          <a:bodyPr wrap="square" rtlCol="0">
            <a:spAutoFit/>
          </a:bodyPr>
          <a:p>
            <a:r>
              <a:rPr lang="zh-CN" altLang="en-US"/>
              <a:t>参考附件</a:t>
            </a:r>
            <a:endParaRPr lang="zh-CN" altLang="en-US"/>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53745" y="776536"/>
            <a:ext cx="2236510" cy="584775"/>
          </a:xfrm>
          <a:prstGeom prst="rect">
            <a:avLst/>
          </a:prstGeom>
        </p:spPr>
        <p:txBody>
          <a:bodyPr wrap="none">
            <a:spAutoFit/>
          </a:bodyPr>
          <a:lstStyle/>
          <a:p>
            <a:pPr algn="ctr"/>
            <a:r>
              <a:rPr kumimoji="1" lang="en-US" altLang="en-US" sz="3200" b="1" dirty="0">
                <a:latin typeface="微软雅黑" panose="020B0503020204020204" pitchFamily="34" charset="-122"/>
                <a:ea typeface="微软雅黑" panose="020B0503020204020204" pitchFamily="34" charset="-122"/>
              </a:rPr>
              <a:t>总结和展望</a:t>
            </a:r>
            <a:endParaRPr lang="zh-CN" altLang="en-US" sz="3200" b="1" dirty="0">
              <a:solidFill>
                <a:srgbClr val="00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13485" y="1866900"/>
            <a:ext cx="6717030" cy="755650"/>
          </a:xfrm>
          <a:prstGeom prst="rect">
            <a:avLst/>
          </a:prstGeom>
          <a:noFill/>
        </p:spPr>
        <p:txBody>
          <a:bodyPr wrap="square" rtlCol="0">
            <a:spAutoFit/>
          </a:bodyPr>
          <a:p>
            <a:pPr>
              <a:lnSpc>
                <a:spcPct val="160000"/>
              </a:lnSpc>
            </a:pPr>
            <a:r>
              <a:rPr lang="zh-CN" altLang="en-US"/>
              <a:t>介绍IP形象的概念、IP定位策略、结合实列IP 形象介绍应用规范。</a:t>
            </a:r>
            <a:r>
              <a:rPr lang="en-US" altLang="zh-CN"/>
              <a:t>IP</a:t>
            </a:r>
            <a:r>
              <a:rPr lang="zh-CN" altLang="en-US"/>
              <a:t>形象是品牌得延伸，是品牌拟人化的</a:t>
            </a:r>
            <a:r>
              <a:rPr lang="zh-CN" altLang="en-US"/>
              <a:t>代表，设计得当会对品牌推广有着巨大的作用。</a:t>
            </a:r>
            <a:endParaRPr lang="zh-CN" altLang="en-US"/>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61361" y="1643946"/>
            <a:ext cx="2621280" cy="583565"/>
          </a:xfrm>
          <a:prstGeom prst="rect">
            <a:avLst/>
          </a:prstGeom>
        </p:spPr>
        <p:txBody>
          <a:bodyPr wrap="none">
            <a:spAutoFit/>
          </a:bodyPr>
          <a:lstStyle/>
          <a:p>
            <a:pPr algn="ctr"/>
            <a:r>
              <a:rPr kumimoji="1" sz="3200" b="1" dirty="0">
                <a:latin typeface="微软雅黑" panose="020B0503020204020204" pitchFamily="34" charset="-122"/>
                <a:ea typeface="微软雅黑" panose="020B0503020204020204" pitchFamily="34" charset="-122"/>
              </a:rPr>
              <a:t>视觉识别系统</a:t>
            </a:r>
            <a:endParaRPr kumimoji="1"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462395" y="1517650"/>
            <a:ext cx="2997200" cy="2997200"/>
          </a:xfrm>
          <a:prstGeom prst="rect">
            <a:avLst/>
          </a:prstGeom>
        </p:spPr>
      </p:pic>
      <p:pic>
        <p:nvPicPr>
          <p:cNvPr id="7" name="图片 6"/>
          <p:cNvPicPr>
            <a:picLocks noChangeAspect="1"/>
          </p:cNvPicPr>
          <p:nvPr/>
        </p:nvPicPr>
        <p:blipFill>
          <a:blip r:embed="rId2"/>
          <a:stretch>
            <a:fillRect/>
          </a:stretch>
        </p:blipFill>
        <p:spPr>
          <a:xfrm>
            <a:off x="1104265" y="2820670"/>
            <a:ext cx="2061210" cy="1546225"/>
          </a:xfrm>
          <a:prstGeom prst="rect">
            <a:avLst/>
          </a:prstGeom>
        </p:spPr>
      </p:pic>
      <p:sp>
        <p:nvSpPr>
          <p:cNvPr id="5" name="矩形 4"/>
          <p:cNvSpPr/>
          <p:nvPr/>
        </p:nvSpPr>
        <p:spPr>
          <a:xfrm>
            <a:off x="546735" y="313621"/>
            <a:ext cx="3535680" cy="460375"/>
          </a:xfrm>
          <a:prstGeom prst="rect">
            <a:avLst/>
          </a:prstGeom>
        </p:spPr>
        <p:txBody>
          <a:bodyPr wrap="none">
            <a:spAutoFit/>
          </a:bodyPr>
          <a:lstStyle/>
          <a:p>
            <a:pPr algn="ctr"/>
            <a:r>
              <a:rPr kumimoji="1" lang="zh-CN" altLang="en-US" sz="2400" b="1" dirty="0">
                <a:latin typeface="微软雅黑" panose="020B0503020204020204" pitchFamily="34" charset="-122"/>
                <a:ea typeface="微软雅黑" panose="020B0503020204020204" pitchFamily="34" charset="-122"/>
                <a:sym typeface="+mn-ea"/>
              </a:rPr>
              <a:t>提炼品牌核心价值的原则</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1524000"/>
          </a:xfrm>
          <a:prstGeom prst="rect">
            <a:avLst/>
          </a:prstGeom>
          <a:noFill/>
        </p:spPr>
        <p:txBody>
          <a:bodyPr wrap="square" rtlCol="0">
            <a:spAutoFit/>
          </a:bodyPr>
          <a:p>
            <a:pPr>
              <a:lnSpc>
                <a:spcPct val="230000"/>
              </a:lnSpc>
            </a:pPr>
            <a:r>
              <a:rPr lang="en-US" altLang="zh-CN"/>
              <a:t>1.</a:t>
            </a:r>
            <a:r>
              <a:rPr lang="zh-CN" altLang="en-US"/>
              <a:t>实现高度的差异化</a:t>
            </a:r>
            <a:endParaRPr lang="zh-CN" altLang="en-US"/>
          </a:p>
          <a:p>
            <a:pPr>
              <a:lnSpc>
                <a:spcPct val="230000"/>
              </a:lnSpc>
            </a:pPr>
            <a:r>
              <a:rPr lang="en-US" altLang="zh-CN"/>
              <a:t>2.</a:t>
            </a:r>
            <a:r>
              <a:rPr lang="zh-CN" altLang="en-US"/>
              <a:t>关注消费者的利益</a:t>
            </a:r>
            <a:endParaRPr lang="zh-CN" altLang="en-US"/>
          </a:p>
          <a:p>
            <a:pPr>
              <a:lnSpc>
                <a:spcPct val="230000"/>
              </a:lnSpc>
            </a:pPr>
            <a:r>
              <a:rPr lang="en-US" altLang="zh-CN"/>
              <a:t>3.</a:t>
            </a:r>
            <a:r>
              <a:rPr lang="zh-CN" altLang="en-US"/>
              <a:t>诉求单一</a:t>
            </a:r>
            <a:endParaRPr lang="zh-CN" altLang="en-US"/>
          </a:p>
        </p:txBody>
      </p:sp>
      <p:pic>
        <p:nvPicPr>
          <p:cNvPr id="3" name="图片 2"/>
          <p:cNvPicPr>
            <a:picLocks noChangeAspect="1"/>
          </p:cNvPicPr>
          <p:nvPr/>
        </p:nvPicPr>
        <p:blipFill>
          <a:blip r:embed="rId3"/>
          <a:stretch>
            <a:fillRect/>
          </a:stretch>
        </p:blipFill>
        <p:spPr>
          <a:xfrm>
            <a:off x="4269105" y="1468755"/>
            <a:ext cx="3027045" cy="3027045"/>
          </a:xfrm>
          <a:prstGeom prst="round2DiagRect">
            <a:avLst/>
          </a:prstGeom>
        </p:spPr>
      </p:pic>
      <p:pic>
        <p:nvPicPr>
          <p:cNvPr id="6" name="图片 5"/>
          <p:cNvPicPr>
            <a:picLocks noChangeAspect="1"/>
          </p:cNvPicPr>
          <p:nvPr/>
        </p:nvPicPr>
        <p:blipFill>
          <a:blip r:embed="rId4"/>
          <a:stretch>
            <a:fillRect/>
          </a:stretch>
        </p:blipFill>
        <p:spPr>
          <a:xfrm>
            <a:off x="3165475" y="1350645"/>
            <a:ext cx="1326515" cy="3164205"/>
          </a:xfrm>
          <a:prstGeom prst="rect">
            <a:avLst/>
          </a:prstGeom>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50883" y="1643946"/>
            <a:ext cx="2642235" cy="583565"/>
          </a:xfrm>
          <a:prstGeom prst="rect">
            <a:avLst/>
          </a:prstGeom>
        </p:spPr>
        <p:txBody>
          <a:bodyPr wrap="none">
            <a:spAutoFit/>
          </a:bodyPr>
          <a:lstStyle/>
          <a:p>
            <a:pPr algn="ctr"/>
            <a:r>
              <a:rPr kumimoji="1" sz="3200" b="1" dirty="0">
                <a:latin typeface="微软雅黑" panose="020B0503020204020204" pitchFamily="34" charset="-122"/>
                <a:ea typeface="微软雅黑" panose="020B0503020204020204" pitchFamily="34" charset="-122"/>
              </a:rPr>
              <a:t>什么是VI系统</a:t>
            </a:r>
            <a:endParaRPr kumimoji="1"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447993" y="452051"/>
            <a:ext cx="2011680" cy="460375"/>
          </a:xfrm>
          <a:prstGeom prst="rect">
            <a:avLst/>
          </a:prstGeom>
        </p:spPr>
        <p:txBody>
          <a:bodyPr wrap="none">
            <a:spAutoFit/>
          </a:bodyPr>
          <a:lstStyle/>
          <a:p>
            <a:pPr algn="l"/>
            <a:r>
              <a:rPr lang="zh-CN" sz="2400">
                <a:sym typeface="+mn-ea"/>
              </a:rPr>
              <a:t>视觉识别系统</a:t>
            </a:r>
            <a:endParaRPr kumimoji="1" sz="2400" b="1"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612775" y="1163320"/>
            <a:ext cx="3566795" cy="2306955"/>
          </a:xfrm>
          <a:prstGeom prst="rect">
            <a:avLst/>
          </a:prstGeom>
          <a:noFill/>
        </p:spPr>
        <p:txBody>
          <a:bodyPr wrap="square" rtlCol="0">
            <a:spAutoFit/>
          </a:bodyPr>
          <a:p>
            <a:pPr>
              <a:lnSpc>
                <a:spcPct val="150000"/>
              </a:lnSpc>
            </a:pPr>
            <a:r>
              <a:rPr lang="en-US" altLang="zh-TW" sz="1600" dirty="0">
                <a:latin typeface="微软雅黑" panose="020B0503020204020204" pitchFamily="34" charset="-122"/>
                <a:ea typeface="微软雅黑" panose="020B0503020204020204" pitchFamily="34" charset="-122"/>
                <a:cs typeface="微软雅黑" panose="020B0503020204020204" pitchFamily="34" charset="-122"/>
                <a:sym typeface="+mn-ea"/>
              </a:rPr>
              <a:t>VI</a:t>
            </a:r>
            <a:r>
              <a:rPr lang="zh-TW"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（视觉识别</a:t>
            </a:r>
            <a:r>
              <a:rPr lang="en-US" altLang="zh-TW" sz="1600" dirty="0">
                <a:latin typeface="微软雅黑" panose="020B0503020204020204" pitchFamily="34" charset="-122"/>
                <a:ea typeface="微软雅黑" panose="020B0503020204020204" pitchFamily="34" charset="-122"/>
                <a:cs typeface="微软雅黑" panose="020B0503020204020204" pitchFamily="34" charset="-122"/>
                <a:sym typeface="+mn-ea"/>
              </a:rPr>
              <a:t>Visual Identity</a:t>
            </a:r>
            <a:r>
              <a:rPr lang="zh-TW"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TW"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sz="1600" dirty="0">
                <a:latin typeface="冬青黑体简体中文 W3" panose="020B0300000000000000" charset="-122"/>
                <a:ea typeface="冬青黑体简体中文 W3" panose="020B0300000000000000" charset="-122"/>
                <a:sym typeface="+mn-ea"/>
              </a:rPr>
              <a:t>VI是以标志、标准字、标准色为核心展开的完整的、系统的视觉表达体系。将企业理念、企业文化、服务内容、企业规范等抽象概念转换为具体符号，塑造出独特的企业形象。</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descr="a0f37c19c17201c438efc2a59ca7b5e326a822e0bbe65-7h9n8H_fw658"/>
          <p:cNvPicPr>
            <a:picLocks noChangeAspect="1"/>
          </p:cNvPicPr>
          <p:nvPr/>
        </p:nvPicPr>
        <p:blipFill>
          <a:blip r:embed="rId1"/>
          <a:srcRect t="40455" b="30303"/>
          <a:stretch>
            <a:fillRect/>
          </a:stretch>
        </p:blipFill>
        <p:spPr>
          <a:xfrm>
            <a:off x="5168265" y="521970"/>
            <a:ext cx="2649855" cy="43389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54083" y="1643946"/>
            <a:ext cx="2235835" cy="583565"/>
          </a:xfrm>
          <a:prstGeom prst="rect">
            <a:avLst/>
          </a:prstGeom>
        </p:spPr>
        <p:txBody>
          <a:bodyPr wrap="none">
            <a:spAutoFit/>
          </a:bodyPr>
          <a:lstStyle/>
          <a:p>
            <a:pPr algn="ctr"/>
            <a:r>
              <a:rPr kumimoji="1" sz="3200" b="1" dirty="0">
                <a:latin typeface="微软雅黑" panose="020B0503020204020204" pitchFamily="34" charset="-122"/>
                <a:ea typeface="微软雅黑" panose="020B0503020204020204" pitchFamily="34" charset="-122"/>
              </a:rPr>
              <a:t>VI系统组成</a:t>
            </a:r>
            <a:endParaRPr kumimoji="1"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418148" y="101531"/>
            <a:ext cx="2011680" cy="460375"/>
          </a:xfrm>
          <a:prstGeom prst="rect">
            <a:avLst/>
          </a:prstGeom>
        </p:spPr>
        <p:txBody>
          <a:bodyPr wrap="none">
            <a:spAutoFit/>
          </a:bodyPr>
          <a:lstStyle/>
          <a:p>
            <a:pPr algn="l"/>
            <a:r>
              <a:rPr lang="zh-CN" sz="2400">
                <a:sym typeface="+mn-ea"/>
              </a:rPr>
              <a:t>视觉识别系统</a:t>
            </a:r>
            <a:endParaRPr kumimoji="1" sz="2400" b="1" dirty="0">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2637155" y="812800"/>
            <a:ext cx="2189480" cy="521970"/>
          </a:xfrm>
          <a:prstGeom prst="rect">
            <a:avLst/>
          </a:prstGeom>
          <a:noFill/>
        </p:spPr>
        <p:txBody>
          <a:bodyPr wrap="square" rtlCol="0">
            <a:spAutoFit/>
            <a:scene3d>
              <a:camera prst="orthographicFront"/>
              <a:lightRig rig="threePt" dir="t"/>
            </a:scene3d>
          </a:bodyPr>
          <a:p>
            <a:pPr>
              <a:lnSpc>
                <a:spcPct val="100000"/>
              </a:lnSpc>
            </a:pPr>
            <a:r>
              <a:rPr lang="zh-CN" altLang="en-US" sz="28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基础部分</a:t>
            </a:r>
            <a:endParaRPr lang="zh-CN" altLang="en-US" sz="28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5826125" y="666115"/>
            <a:ext cx="2270760" cy="521970"/>
          </a:xfrm>
          <a:prstGeom prst="rect">
            <a:avLst/>
          </a:prstGeom>
          <a:noFill/>
        </p:spPr>
        <p:txBody>
          <a:bodyPr wrap="square" rtlCol="0">
            <a:spAutoFit/>
            <a:scene3d>
              <a:camera prst="orthographicFront"/>
              <a:lightRig rig="threePt" dir="t"/>
            </a:scene3d>
          </a:bodyPr>
          <a:p>
            <a:pPr>
              <a:lnSpc>
                <a:spcPct val="100000"/>
              </a:lnSpc>
            </a:pPr>
            <a:r>
              <a:rPr lang="zh-CN" altLang="en-US" sz="28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应用部分</a:t>
            </a:r>
            <a:endParaRPr lang="zh-CN" altLang="en-US" sz="28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3034030" y="1406525"/>
            <a:ext cx="1219835"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标志设计</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3034030" y="1911985"/>
            <a:ext cx="1219835"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创意说明</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3" name="文本框 12"/>
          <p:cNvSpPr txBox="1"/>
          <p:nvPr/>
        </p:nvSpPr>
        <p:spPr>
          <a:xfrm>
            <a:off x="3034030" y="2442210"/>
            <a:ext cx="1395730"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坐标制图</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 name="文本框 13"/>
          <p:cNvSpPr txBox="1"/>
          <p:nvPr/>
        </p:nvSpPr>
        <p:spPr>
          <a:xfrm>
            <a:off x="3034030" y="2922905"/>
            <a:ext cx="1219835"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标志墨稿</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5" name="文本框 14"/>
          <p:cNvSpPr txBox="1"/>
          <p:nvPr/>
        </p:nvSpPr>
        <p:spPr>
          <a:xfrm>
            <a:off x="3034030" y="3428365"/>
            <a:ext cx="1219835"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辅助图形</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6" name="文本框 15"/>
          <p:cNvSpPr txBox="1"/>
          <p:nvPr/>
        </p:nvSpPr>
        <p:spPr>
          <a:xfrm>
            <a:off x="3034030" y="3933825"/>
            <a:ext cx="1219835"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标准字体</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7" name="文本框 16"/>
          <p:cNvSpPr txBox="1"/>
          <p:nvPr/>
        </p:nvSpPr>
        <p:spPr>
          <a:xfrm>
            <a:off x="3034030" y="4439285"/>
            <a:ext cx="1219835"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标准颜色</a:t>
            </a:r>
            <a:endParaRPr lang="en-US" altLang="zh-CN">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2042160" y="4952365"/>
            <a:ext cx="1219835" cy="368300"/>
          </a:xfrm>
          <a:prstGeom prst="rect">
            <a:avLst/>
          </a:prstGeom>
          <a:noFill/>
        </p:spPr>
        <p:txBody>
          <a:bodyPr wrap="square" rtlCol="0">
            <a:spAutoFit/>
          </a:bodyPr>
          <a:p>
            <a:pPr>
              <a:lnSpc>
                <a:spcPct val="10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6" name="文本框 45"/>
          <p:cNvSpPr txBox="1"/>
          <p:nvPr/>
        </p:nvSpPr>
        <p:spPr>
          <a:xfrm>
            <a:off x="5986463" y="1248410"/>
            <a:ext cx="1806575"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办公应用系统</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7" name="文本框 46"/>
          <p:cNvSpPr txBox="1"/>
          <p:nvPr/>
        </p:nvSpPr>
        <p:spPr>
          <a:xfrm>
            <a:off x="5986463" y="1753870"/>
            <a:ext cx="1806575"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环境规划系统</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8" name="文本框 47"/>
          <p:cNvSpPr txBox="1"/>
          <p:nvPr/>
        </p:nvSpPr>
        <p:spPr>
          <a:xfrm>
            <a:off x="6191885" y="2259330"/>
            <a:ext cx="1395730"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指示系统</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9" name="文本框 48"/>
          <p:cNvSpPr txBox="1"/>
          <p:nvPr/>
        </p:nvSpPr>
        <p:spPr>
          <a:xfrm>
            <a:off x="5964555" y="2764790"/>
            <a:ext cx="1706880"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媒体广告系统</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0" name="文本框 49"/>
          <p:cNvSpPr txBox="1"/>
          <p:nvPr/>
        </p:nvSpPr>
        <p:spPr>
          <a:xfrm>
            <a:off x="5986463" y="3270250"/>
            <a:ext cx="1806575"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产品包装系统</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1" name="文本框 50"/>
          <p:cNvSpPr txBox="1"/>
          <p:nvPr/>
        </p:nvSpPr>
        <p:spPr>
          <a:xfrm>
            <a:off x="5945505" y="3775710"/>
            <a:ext cx="2032000"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员工服饰系统</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2" name="文本框 51"/>
          <p:cNvSpPr txBox="1"/>
          <p:nvPr/>
        </p:nvSpPr>
        <p:spPr>
          <a:xfrm>
            <a:off x="5980430" y="4281170"/>
            <a:ext cx="1818640" cy="368300"/>
          </a:xfrm>
          <a:prstGeom prst="rect">
            <a:avLst/>
          </a:prstGeom>
          <a:noFill/>
        </p:spPr>
        <p:txBody>
          <a:bodyPr wrap="square" rtlCol="0">
            <a:spAutoFit/>
          </a:bodyPr>
          <a:p>
            <a:pPr>
              <a:lnSpc>
                <a:spcPct val="10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rPr>
              <a:t>交通规范系统</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3" name="文本框 52"/>
          <p:cNvSpPr txBox="1"/>
          <p:nvPr/>
        </p:nvSpPr>
        <p:spPr>
          <a:xfrm>
            <a:off x="6006465" y="4759960"/>
            <a:ext cx="2197100" cy="368300"/>
          </a:xfrm>
          <a:prstGeom prst="rect">
            <a:avLst/>
          </a:prstGeom>
          <a:noFill/>
        </p:spPr>
        <p:txBody>
          <a:bodyPr wrap="square" rtlCol="0">
            <a:spAutoFit/>
          </a:bodyPr>
          <a:p>
            <a:pPr>
              <a:lnSpc>
                <a:spcPct val="10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sym typeface="+mn-ea"/>
              </a:rPr>
              <a:t>公关礼品系统</a:t>
            </a:r>
            <a:endParaRPr lang="en-US" altLang="zh-CN">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4153218" y="2059236"/>
            <a:ext cx="1402080" cy="460375"/>
          </a:xfrm>
          <a:prstGeom prst="rect">
            <a:avLst/>
          </a:prstGeom>
        </p:spPr>
        <p:txBody>
          <a:bodyPr wrap="none">
            <a:spAutoFit/>
          </a:bodyPr>
          <a:lstStyle/>
          <a:p>
            <a:pPr algn="l"/>
            <a:r>
              <a:rPr lang="zh-CN" sz="2400">
                <a:sym typeface="+mn-ea"/>
              </a:rPr>
              <a:t>案例展示</a:t>
            </a:r>
            <a:endParaRPr lang="zh-CN" sz="2400">
              <a:sym typeface="+mn-ea"/>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53745" y="776536"/>
            <a:ext cx="2236510" cy="584775"/>
          </a:xfrm>
          <a:prstGeom prst="rect">
            <a:avLst/>
          </a:prstGeom>
        </p:spPr>
        <p:txBody>
          <a:bodyPr wrap="none">
            <a:spAutoFit/>
          </a:bodyPr>
          <a:lstStyle/>
          <a:p>
            <a:pPr algn="ctr"/>
            <a:r>
              <a:rPr kumimoji="1" lang="en-US" altLang="en-US" sz="3200" b="1" dirty="0">
                <a:latin typeface="微软雅黑" panose="020B0503020204020204" pitchFamily="34" charset="-122"/>
                <a:ea typeface="微软雅黑" panose="020B0503020204020204" pitchFamily="34" charset="-122"/>
              </a:rPr>
              <a:t>总结和展望</a:t>
            </a:r>
            <a:endParaRPr lang="zh-CN" altLang="en-US" sz="3200" b="1" dirty="0">
              <a:solidFill>
                <a:srgbClr val="00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13485" y="1866900"/>
            <a:ext cx="6717030" cy="755650"/>
          </a:xfrm>
          <a:prstGeom prst="rect">
            <a:avLst/>
          </a:prstGeom>
          <a:noFill/>
        </p:spPr>
        <p:txBody>
          <a:bodyPr wrap="square" rtlCol="0">
            <a:spAutoFit/>
          </a:bodyPr>
          <a:p>
            <a:pPr>
              <a:lnSpc>
                <a:spcPct val="160000"/>
              </a:lnSpc>
            </a:pPr>
            <a:r>
              <a:rPr lang="zh-CN" altLang="en-US"/>
              <a:t>本章</a:t>
            </a:r>
            <a:r>
              <a:rPr lang="zh-CN" altLang="en-US"/>
              <a:t>介绍VI系统的概念、VI系统组成</a:t>
            </a:r>
            <a:r>
              <a:rPr dirty="0">
                <a:latin typeface="冬青黑体简体中文 W3" panose="020B0300000000000000" charset="-122"/>
                <a:ea typeface="冬青黑体简体中文 W3" panose="020B0300000000000000" charset="-122"/>
                <a:sym typeface="+mn-ea"/>
              </a:rPr>
              <a:t>视觉识别设计最具传播力和感染力，最容易被公众接受，具有重要意义</a:t>
            </a:r>
            <a:r>
              <a:rPr dirty="0" smtClean="0">
                <a:latin typeface="冬青黑体简体中文 W3" panose="020B0300000000000000" charset="-122"/>
                <a:ea typeface="冬青黑体简体中文 W3" panose="020B0300000000000000" charset="-122"/>
                <a:sym typeface="+mn-ea"/>
              </a:rPr>
              <a:t>。</a:t>
            </a:r>
            <a:endParaRPr lang="zh-CN" altLang="en-US"/>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67760" y="776536"/>
            <a:ext cx="1808480" cy="583565"/>
          </a:xfrm>
          <a:prstGeom prst="rect">
            <a:avLst/>
          </a:prstGeom>
        </p:spPr>
        <p:txBody>
          <a:bodyPr wrap="none">
            <a:spAutoFit/>
          </a:bodyPr>
          <a:lstStyle/>
          <a:p>
            <a:pPr algn="ctr"/>
            <a:r>
              <a:rPr kumimoji="1" lang="zh-CN" altLang="en-US" sz="3200" b="1" dirty="0">
                <a:latin typeface="微软雅黑" panose="020B0503020204020204" pitchFamily="34" charset="-122"/>
                <a:ea typeface="微软雅黑" panose="020B0503020204020204" pitchFamily="34" charset="-122"/>
              </a:rPr>
              <a:t>课程总结</a:t>
            </a:r>
            <a:endParaRPr kumimoji="1" lang="zh-CN" altLang="en-US" sz="32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213485" y="1859280"/>
            <a:ext cx="6717030" cy="1087755"/>
          </a:xfrm>
          <a:prstGeom prst="rect">
            <a:avLst/>
          </a:prstGeom>
          <a:noFill/>
        </p:spPr>
        <p:txBody>
          <a:bodyPr wrap="square" rtlCol="0">
            <a:spAutoFit/>
          </a:bodyPr>
          <a:p>
            <a:pPr>
              <a:lnSpc>
                <a:spcPct val="16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本章介绍</a:t>
            </a:r>
            <a:r>
              <a:rPr>
                <a:latin typeface="微软雅黑" panose="020B0503020204020204" pitchFamily="34" charset="-122"/>
                <a:ea typeface="微软雅黑" panose="020B0503020204020204" pitchFamily="34" charset="-122"/>
                <a:cs typeface="微软雅黑" panose="020B0503020204020204" pitchFamily="34" charset="-122"/>
              </a:rPr>
              <a:t>品牌策略应用</a:t>
            </a:r>
            <a:r>
              <a:rPr lang="zh-CN">
                <a:latin typeface="微软雅黑" panose="020B0503020204020204" pitchFamily="34" charset="-122"/>
                <a:ea typeface="微软雅黑" panose="020B0503020204020204" pitchFamily="34" charset="-122"/>
                <a:cs typeface="微软雅黑" panose="020B0503020204020204" pitchFamily="34" charset="-122"/>
              </a:rPr>
              <a:t>、</a:t>
            </a:r>
            <a:r>
              <a:rPr>
                <a:latin typeface="微软雅黑" panose="020B0503020204020204" pitchFamily="34" charset="-122"/>
                <a:ea typeface="微软雅黑" panose="020B0503020204020204" pitchFamily="34" charset="-122"/>
                <a:cs typeface="微软雅黑" panose="020B0503020204020204" pitchFamily="34" charset="-122"/>
              </a:rPr>
              <a:t>品牌色设计</a:t>
            </a:r>
            <a:r>
              <a:rPr lang="zh-CN">
                <a:latin typeface="微软雅黑" panose="020B0503020204020204" pitchFamily="34" charset="-122"/>
                <a:ea typeface="微软雅黑" panose="020B0503020204020204" pitchFamily="34" charset="-122"/>
                <a:cs typeface="微软雅黑" panose="020B0503020204020204" pitchFamily="34" charset="-122"/>
              </a:rPr>
              <a:t>、</a:t>
            </a:r>
            <a:r>
              <a:rPr>
                <a:latin typeface="微软雅黑" panose="020B0503020204020204" pitchFamily="34" charset="-122"/>
                <a:ea typeface="微软雅黑" panose="020B0503020204020204" pitchFamily="34" charset="-122"/>
                <a:cs typeface="微软雅黑" panose="020B0503020204020204" pitchFamily="34" charset="-122"/>
              </a:rPr>
              <a:t>字体设计</a:t>
            </a:r>
            <a:r>
              <a:rPr lang="zh-CN">
                <a:latin typeface="微软雅黑" panose="020B0503020204020204" pitchFamily="34" charset="-122"/>
                <a:ea typeface="微软雅黑" panose="020B0503020204020204" pitchFamily="34" charset="-122"/>
                <a:cs typeface="微软雅黑" panose="020B0503020204020204" pitchFamily="34" charset="-122"/>
              </a:rPr>
              <a:t>、</a:t>
            </a:r>
            <a:r>
              <a:rPr>
                <a:latin typeface="微软雅黑" panose="020B0503020204020204" pitchFamily="34" charset="-122"/>
                <a:ea typeface="微软雅黑" panose="020B0503020204020204" pitchFamily="34" charset="-122"/>
                <a:cs typeface="微软雅黑" panose="020B0503020204020204" pitchFamily="34" charset="-122"/>
              </a:rPr>
              <a:t>延展设计</a:t>
            </a:r>
            <a:r>
              <a:rPr lang="zh-CN">
                <a:latin typeface="微软雅黑" panose="020B0503020204020204" pitchFamily="34" charset="-122"/>
                <a:ea typeface="微软雅黑" panose="020B0503020204020204" pitchFamily="34" charset="-122"/>
                <a:cs typeface="微软雅黑" panose="020B0503020204020204" pitchFamily="34" charset="-122"/>
              </a:rPr>
              <a:t>、</a:t>
            </a:r>
            <a:r>
              <a:rPr>
                <a:latin typeface="微软雅黑" panose="020B0503020204020204" pitchFamily="34" charset="-122"/>
                <a:ea typeface="微软雅黑" panose="020B0503020204020204" pitchFamily="34" charset="-122"/>
                <a:cs typeface="微软雅黑" panose="020B0503020204020204" pitchFamily="34" charset="-122"/>
              </a:rPr>
              <a:t> ip形象设计</a:t>
            </a:r>
            <a:r>
              <a:rPr lang="zh-CN">
                <a:latin typeface="微软雅黑" panose="020B0503020204020204" pitchFamily="34" charset="-122"/>
                <a:ea typeface="微软雅黑" panose="020B0503020204020204" pitchFamily="34" charset="-122"/>
                <a:cs typeface="微软雅黑" panose="020B0503020204020204" pitchFamily="34" charset="-122"/>
              </a:rPr>
              <a:t>、</a:t>
            </a:r>
            <a:r>
              <a:rPr>
                <a:latin typeface="微软雅黑" panose="020B0503020204020204" pitchFamily="34" charset="-122"/>
                <a:ea typeface="微软雅黑" panose="020B0503020204020204" pitchFamily="34" charset="-122"/>
                <a:cs typeface="微软雅黑" panose="020B0503020204020204" pitchFamily="34" charset="-122"/>
              </a:rPr>
              <a:t>视觉识别系统</a:t>
            </a:r>
            <a:r>
              <a:rPr lang="zh-CN">
                <a:latin typeface="微软雅黑" panose="020B0503020204020204" pitchFamily="34" charset="-122"/>
                <a:ea typeface="微软雅黑" panose="020B0503020204020204" pitchFamily="34" charset="-122"/>
                <a:cs typeface="微软雅黑" panose="020B0503020204020204" pitchFamily="34" charset="-122"/>
              </a:rPr>
              <a:t>。希望通过</a:t>
            </a:r>
            <a:r>
              <a:rPr>
                <a:latin typeface="微软雅黑" panose="020B0503020204020204" pitchFamily="34" charset="-122"/>
                <a:ea typeface="微软雅黑" panose="020B0503020204020204" pitchFamily="34" charset="-122"/>
                <a:cs typeface="微软雅黑" panose="020B0503020204020204" pitchFamily="34" charset="-122"/>
              </a:rPr>
              <a:t>品牌设计有全面的了解，提升品牌设计能力。</a:t>
            </a:r>
            <a:r>
              <a:rPr lang="zh-CN">
                <a:latin typeface="微软雅黑" panose="020B0503020204020204" pitchFamily="34" charset="-122"/>
                <a:ea typeface="微软雅黑" panose="020B0503020204020204" pitchFamily="34" charset="-122"/>
                <a:cs typeface="微软雅黑" panose="020B0503020204020204" pitchFamily="34" charset="-122"/>
              </a:rPr>
              <a:t>我们只有在了解了品牌设计的来龙去脉之后，才能做出符合品牌理念、有助于</a:t>
            </a:r>
            <a:r>
              <a:rPr lang="zh-CN">
                <a:latin typeface="微软雅黑" panose="020B0503020204020204" pitchFamily="34" charset="-122"/>
                <a:ea typeface="微软雅黑" panose="020B0503020204020204" pitchFamily="34" charset="-122"/>
                <a:cs typeface="微软雅黑" panose="020B0503020204020204" pitchFamily="34" charset="-122"/>
              </a:rPr>
              <a:t>品牌推广的设计作品。</a:t>
            </a:r>
            <a:endParaRPr lang="zh-CN">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53460" y="2039551"/>
            <a:ext cx="1808480" cy="583565"/>
          </a:xfrm>
          <a:prstGeom prst="rect">
            <a:avLst/>
          </a:prstGeom>
        </p:spPr>
        <p:txBody>
          <a:bodyPr wrap="none">
            <a:spAutoFit/>
          </a:bodyPr>
          <a:lstStyle/>
          <a:p>
            <a:pPr algn="ctr"/>
            <a:r>
              <a:rPr kumimoji="1" lang="zh-CN" altLang="en-US" sz="3200" b="1" dirty="0">
                <a:latin typeface="微软雅黑" panose="020B0503020204020204" pitchFamily="34" charset="-122"/>
                <a:ea typeface="微软雅黑" panose="020B0503020204020204" pitchFamily="34" charset="-122"/>
              </a:rPr>
              <a:t>品牌定位</a:t>
            </a:r>
            <a:endParaRPr kumimoji="1"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6425" y="199321"/>
            <a:ext cx="1402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品牌定位</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2272665"/>
          </a:xfrm>
          <a:prstGeom prst="rect">
            <a:avLst/>
          </a:prstGeom>
          <a:noFill/>
        </p:spPr>
        <p:txBody>
          <a:bodyPr wrap="square" rtlCol="0">
            <a:spAutoFit/>
          </a:bodyPr>
          <a:p>
            <a:pPr>
              <a:lnSpc>
                <a:spcPct val="150000"/>
              </a:lnSpc>
            </a:pPr>
            <a:r>
              <a:rPr lang="zh-CN" altLang="en-US"/>
              <a:t>品牌定位是经常向消费者宣传的那部分品牌识别，目的是有效地</a:t>
            </a:r>
            <a:r>
              <a:rPr lang="zh-CN" altLang="en-US">
                <a:solidFill>
                  <a:srgbClr val="C00000"/>
                </a:solidFill>
              </a:rPr>
              <a:t>建立品牌与竞争者的差异性</a:t>
            </a:r>
            <a:r>
              <a:rPr lang="zh-CN" altLang="en-US"/>
              <a:t>，在消费者心智中占住一个与众不同的位置。在产品越来越同质化的今天，要成功打造一个品牌，品牌定位已是举足轻重。品牌定位是技术性较强的策略，离不开科学严密的思维，必须讲究策略和方法。 </a:t>
            </a:r>
            <a:endParaRPr lang="zh-CN" altLang="en-US"/>
          </a:p>
        </p:txBody>
      </p:sp>
      <p:pic>
        <p:nvPicPr>
          <p:cNvPr id="3" name="图片 2"/>
          <p:cNvPicPr>
            <a:picLocks noChangeAspect="1"/>
          </p:cNvPicPr>
          <p:nvPr/>
        </p:nvPicPr>
        <p:blipFill>
          <a:blip r:embed="rId1"/>
          <a:stretch>
            <a:fillRect/>
          </a:stretch>
        </p:blipFill>
        <p:spPr>
          <a:xfrm>
            <a:off x="5045710" y="569595"/>
            <a:ext cx="2830830" cy="400367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147060" y="2039551"/>
            <a:ext cx="2621280" cy="583565"/>
          </a:xfrm>
          <a:prstGeom prst="rect">
            <a:avLst/>
          </a:prstGeom>
        </p:spPr>
        <p:txBody>
          <a:bodyPr wrap="none">
            <a:spAutoFit/>
          </a:bodyPr>
          <a:lstStyle/>
          <a:p>
            <a:pPr algn="ctr"/>
            <a:r>
              <a:rPr kumimoji="1" lang="zh-CN" altLang="en-US" sz="3200" b="1" dirty="0">
                <a:latin typeface="微软雅黑" panose="020B0503020204020204" pitchFamily="34" charset="-122"/>
                <a:ea typeface="微软雅黑" panose="020B0503020204020204" pitchFamily="34" charset="-122"/>
              </a:rPr>
              <a:t>品牌定位十招</a:t>
            </a:r>
            <a:endParaRPr kumimoji="1"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6425" y="199321"/>
            <a:ext cx="1402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功效定位 </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1337945"/>
          </a:xfrm>
          <a:prstGeom prst="rect">
            <a:avLst/>
          </a:prstGeom>
          <a:noFill/>
        </p:spPr>
        <p:txBody>
          <a:bodyPr wrap="square" rtlCol="0">
            <a:spAutoFit/>
          </a:bodyPr>
          <a:p>
            <a:pPr>
              <a:lnSpc>
                <a:spcPct val="150000"/>
              </a:lnSpc>
            </a:pPr>
            <a:r>
              <a:rPr lang="zh-CN" altLang="en-US"/>
              <a:t>消费者购买产品主要是为了获得产品的使用价值，希望产品具有所期望的功能、效果和效益，因而以</a:t>
            </a:r>
            <a:r>
              <a:rPr lang="zh-CN" altLang="en-US">
                <a:solidFill>
                  <a:srgbClr val="C00000"/>
                </a:solidFill>
              </a:rPr>
              <a:t>强调产品的功效</a:t>
            </a:r>
            <a:r>
              <a:rPr lang="zh-CN" altLang="en-US"/>
              <a:t>为诉求是品牌定位的常见形式。</a:t>
            </a:r>
            <a:endParaRPr lang="zh-CN" altLang="en-US"/>
          </a:p>
        </p:txBody>
      </p:sp>
      <p:pic>
        <p:nvPicPr>
          <p:cNvPr id="4" name="图片 3"/>
          <p:cNvPicPr>
            <a:picLocks noChangeAspect="1"/>
          </p:cNvPicPr>
          <p:nvPr/>
        </p:nvPicPr>
        <p:blipFill>
          <a:blip r:embed="rId1"/>
          <a:stretch>
            <a:fillRect/>
          </a:stretch>
        </p:blipFill>
        <p:spPr>
          <a:xfrm>
            <a:off x="4796790" y="897890"/>
            <a:ext cx="3758565" cy="334772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6425" y="199321"/>
            <a:ext cx="1402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品质定位  </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1649095"/>
          </a:xfrm>
          <a:prstGeom prst="rect">
            <a:avLst/>
          </a:prstGeom>
          <a:noFill/>
        </p:spPr>
        <p:txBody>
          <a:bodyPr wrap="square" rtlCol="0">
            <a:spAutoFit/>
          </a:bodyPr>
          <a:p>
            <a:pPr>
              <a:lnSpc>
                <a:spcPct val="150000"/>
              </a:lnSpc>
            </a:pPr>
            <a:r>
              <a:rPr lang="zh-CN" altLang="en-US"/>
              <a:t>品质定位就是以产品优良的或独特的品质作为诉求内容，如“好品质”、“天然出品”等，以面向那些主要</a:t>
            </a:r>
            <a:r>
              <a:rPr lang="zh-CN" altLang="en-US">
                <a:solidFill>
                  <a:srgbClr val="C00000"/>
                </a:solidFill>
              </a:rPr>
              <a:t>注重产品品质</a:t>
            </a:r>
            <a:r>
              <a:rPr lang="zh-CN" altLang="en-US"/>
              <a:t>的消费者。适合这种定位的产品往往实用性很强，必须经得起市场考验，能赢得消费者的信赖。　　</a:t>
            </a:r>
            <a:endParaRPr lang="zh-CN" altLang="en-US"/>
          </a:p>
        </p:txBody>
      </p:sp>
      <p:graphicFrame>
        <p:nvGraphicFramePr>
          <p:cNvPr id="3" name="对象 2"/>
          <p:cNvGraphicFramePr/>
          <p:nvPr/>
        </p:nvGraphicFramePr>
        <p:xfrm>
          <a:off x="4144645" y="1181100"/>
          <a:ext cx="4726305" cy="2931795"/>
        </p:xfrm>
        <a:graphic>
          <a:graphicData uri="http://schemas.openxmlformats.org/presentationml/2006/ole">
            <mc:AlternateContent xmlns:mc="http://schemas.openxmlformats.org/markup-compatibility/2006">
              <mc:Choice xmlns:v="urn:schemas-microsoft-com:vml" Requires="v">
                <p:oleObj spid="_x0000_s6" name="" r:id="rId1" imgW="7315200" imgH="4594860" progId="Photoshop.Image.18">
                  <p:embed/>
                </p:oleObj>
              </mc:Choice>
              <mc:Fallback>
                <p:oleObj name="" r:id="rId1" imgW="7315200" imgH="4594860" progId="Photoshop.Image.18">
                  <p:embed/>
                  <p:pic>
                    <p:nvPicPr>
                      <p:cNvPr id="0" name="图片 5"/>
                      <p:cNvPicPr/>
                      <p:nvPr/>
                    </p:nvPicPr>
                    <p:blipFill>
                      <a:blip r:embed="rId2"/>
                      <a:stretch>
                        <a:fillRect/>
                      </a:stretch>
                    </p:blipFill>
                    <p:spPr>
                      <a:xfrm>
                        <a:off x="4144645" y="1181100"/>
                        <a:ext cx="4726305" cy="2931795"/>
                      </a:xfrm>
                      <a:prstGeom prst="rect">
                        <a:avLst/>
                      </a:prstGeom>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6425" y="199321"/>
            <a:ext cx="1402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情感定位 </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1649095"/>
          </a:xfrm>
          <a:prstGeom prst="rect">
            <a:avLst/>
          </a:prstGeom>
          <a:noFill/>
        </p:spPr>
        <p:txBody>
          <a:bodyPr wrap="square" rtlCol="0">
            <a:spAutoFit/>
          </a:bodyPr>
          <a:p>
            <a:pPr>
              <a:lnSpc>
                <a:spcPct val="150000"/>
              </a:lnSpc>
            </a:pPr>
            <a:r>
              <a:rPr lang="zh-CN" altLang="en-US"/>
              <a:t>该定位是将人类情感中的关怀、牵挂、思念、温暖、怀旧、爱等情感内涵融入品牌，使消费者在购买、使用产品的过程中获得这些情感体验，从而唤起消费者内心深处的</a:t>
            </a:r>
            <a:r>
              <a:rPr lang="zh-CN" altLang="en-US">
                <a:solidFill>
                  <a:srgbClr val="C00000"/>
                </a:solidFill>
              </a:rPr>
              <a:t>认同和共鸣</a:t>
            </a:r>
            <a:r>
              <a:rPr lang="zh-CN" altLang="en-US"/>
              <a:t>，最终获得对品牌的喜爱和忠诚。</a:t>
            </a:r>
            <a:endParaRPr lang="zh-CN" altLang="en-US"/>
          </a:p>
        </p:txBody>
      </p:sp>
      <p:pic>
        <p:nvPicPr>
          <p:cNvPr id="7" name="图片 6"/>
          <p:cNvPicPr>
            <a:picLocks noChangeAspect="1"/>
          </p:cNvPicPr>
          <p:nvPr/>
        </p:nvPicPr>
        <p:blipFill>
          <a:blip r:embed="rId1"/>
          <a:stretch>
            <a:fillRect/>
          </a:stretch>
        </p:blipFill>
        <p:spPr>
          <a:xfrm>
            <a:off x="4751705" y="666750"/>
            <a:ext cx="3810000" cy="3810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699510" y="1191260"/>
            <a:ext cx="293052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3200" b="1" dirty="0">
                <a:latin typeface="微软雅黑" panose="020B0503020204020204" pitchFamily="34" charset="-122"/>
                <a:ea typeface="微软雅黑" panose="020B0503020204020204" pitchFamily="34" charset="-122"/>
              </a:rPr>
              <a:t>学习目的</a:t>
            </a:r>
            <a:endParaRPr kumimoji="1" lang="zh-CN" altLang="en-US" sz="3200" b="1" dirty="0">
              <a:latin typeface="微软雅黑" panose="020B0503020204020204" pitchFamily="34" charset="-122"/>
              <a:ea typeface="微软雅黑" panose="020B0503020204020204" pitchFamily="34" charset="-122"/>
            </a:endParaRPr>
          </a:p>
        </p:txBody>
      </p:sp>
      <p:sp>
        <p:nvSpPr>
          <p:cNvPr id="2" name="标题 1"/>
          <p:cNvSpPr>
            <a:spLocks noGrp="1"/>
          </p:cNvSpPr>
          <p:nvPr>
            <p:ph type="ctrTitle" idx="4294967295"/>
          </p:nvPr>
        </p:nvSpPr>
        <p:spPr>
          <a:xfrm>
            <a:off x="2195830" y="1992630"/>
            <a:ext cx="4483735" cy="421005"/>
          </a:xfrm>
        </p:spPr>
        <p:txBody>
          <a:bodyPr>
            <a:normAutofit/>
          </a:bodyPr>
          <a:lstStyle/>
          <a:p>
            <a:pPr marL="342900" indent="-342900" algn="l">
              <a:buFont typeface="Arial" panose="020B0604020202020204" pitchFamily="34" charset="0"/>
              <a:buChar char="•"/>
            </a:pPr>
            <a:r>
              <a:rPr kumimoji="1" lang="zh-CN" altLang="en-US" sz="2000" dirty="0">
                <a:latin typeface="微软雅黑" panose="020B0503020204020204" pitchFamily="34" charset="-122"/>
                <a:ea typeface="微软雅黑" panose="020B0503020204020204" pitchFamily="34" charset="-122"/>
              </a:rPr>
              <a:t>了解品牌核心价值，品牌定位策略</a:t>
            </a:r>
            <a:endParaRPr kumimoji="1" lang="zh-CN" altLang="en-US" sz="2000" dirty="0">
              <a:latin typeface="微软雅黑" panose="020B0503020204020204" pitchFamily="34" charset="-122"/>
              <a:ea typeface="微软雅黑" panose="020B0503020204020204" pitchFamily="34" charset="-122"/>
            </a:endParaRPr>
          </a:p>
        </p:txBody>
      </p:sp>
      <p:sp>
        <p:nvSpPr>
          <p:cNvPr id="4" name="标题 1"/>
          <p:cNvSpPr txBox="1"/>
          <p:nvPr/>
        </p:nvSpPr>
        <p:spPr>
          <a:xfrm>
            <a:off x="2188845" y="3310255"/>
            <a:ext cx="5869940" cy="43243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lnSpc>
                <a:spcPct val="130000"/>
              </a:lnSpc>
              <a:buFont typeface="Arial" panose="020B0604020202020204" pitchFamily="34" charset="0"/>
              <a:buChar char="•"/>
            </a:pPr>
            <a:r>
              <a:rPr kumimoji="1" lang="zh-CN" altLang="en-US" sz="2000" dirty="0">
                <a:latin typeface="微软雅黑" panose="020B0503020204020204" pitchFamily="34" charset="-122"/>
                <a:ea typeface="微软雅黑" panose="020B0503020204020204" pitchFamily="34" charset="-122"/>
              </a:rPr>
              <a:t>了解和品牌相关的设计：</a:t>
            </a:r>
            <a:r>
              <a:rPr kumimoji="1" lang="en-US" altLang="zh-CN" sz="2000" dirty="0">
                <a:latin typeface="微软雅黑" panose="020B0503020204020204" pitchFamily="34" charset="-122"/>
                <a:ea typeface="微软雅黑" panose="020B0503020204020204" pitchFamily="34" charset="-122"/>
              </a:rPr>
              <a:t>logo</a:t>
            </a:r>
            <a:r>
              <a:rPr kumimoji="1" lang="zh-CN" altLang="en-US" sz="2000" dirty="0">
                <a:latin typeface="微软雅黑" panose="020B0503020204020204" pitchFamily="34" charset="-122"/>
                <a:ea typeface="微软雅黑" panose="020B0503020204020204" pitchFamily="34" charset="-122"/>
              </a:rPr>
              <a:t>、品牌色、</a:t>
            </a:r>
            <a:r>
              <a:rPr kumimoji="1" lang="zh-CN" altLang="en-US" sz="2000" dirty="0">
                <a:latin typeface="微软雅黑" panose="020B0503020204020204" pitchFamily="34" charset="-122"/>
                <a:ea typeface="微软雅黑" panose="020B0503020204020204" pitchFamily="34" charset="-122"/>
                <a:sym typeface="+mn-ea"/>
              </a:rPr>
              <a:t>字体、</a:t>
            </a:r>
            <a:r>
              <a:rPr kumimoji="1" lang="en-US" altLang="zh-CN" sz="2000" dirty="0">
                <a:latin typeface="微软雅黑" panose="020B0503020204020204" pitchFamily="34" charset="-122"/>
                <a:ea typeface="微软雅黑" panose="020B0503020204020204" pitchFamily="34" charset="-122"/>
                <a:sym typeface="+mn-ea"/>
              </a:rPr>
              <a:t>IP</a:t>
            </a:r>
            <a:r>
              <a:rPr kumimoji="1" lang="zh-CN" altLang="en-US" sz="2000" dirty="0">
                <a:latin typeface="微软雅黑" panose="020B0503020204020204" pitchFamily="34" charset="-122"/>
                <a:ea typeface="微软雅黑" panose="020B0503020204020204" pitchFamily="34" charset="-122"/>
                <a:sym typeface="+mn-ea"/>
              </a:rPr>
              <a:t>形象</a:t>
            </a:r>
            <a:endParaRPr kumimoji="1" lang="zh-CN" altLang="en-US" sz="2000" dirty="0">
              <a:latin typeface="微软雅黑" panose="020B0503020204020204" pitchFamily="34" charset="-122"/>
              <a:ea typeface="微软雅黑" panose="020B0503020204020204" pitchFamily="34" charset="-122"/>
            </a:endParaRPr>
          </a:p>
          <a:p>
            <a:pPr marL="342900" indent="-342900" algn="l">
              <a:lnSpc>
                <a:spcPct val="130000"/>
              </a:lnSpc>
              <a:buFont typeface="Arial" panose="020B0604020202020204" pitchFamily="34" charset="0"/>
              <a:buChar char="•"/>
            </a:pPr>
            <a:endParaRPr kumimoji="1" lang="zh-CN" altLang="en-US" sz="2000" dirty="0">
              <a:latin typeface="微软雅黑" panose="020B0503020204020204" pitchFamily="34" charset="-122"/>
              <a:ea typeface="微软雅黑" panose="020B0503020204020204" pitchFamily="34" charset="-122"/>
            </a:endParaRPr>
          </a:p>
        </p:txBody>
      </p:sp>
      <p:sp>
        <p:nvSpPr>
          <p:cNvPr id="6" name="标题 1"/>
          <p:cNvSpPr txBox="1"/>
          <p:nvPr/>
        </p:nvSpPr>
        <p:spPr>
          <a:xfrm>
            <a:off x="2195830" y="3556000"/>
            <a:ext cx="6196965" cy="3930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4020202020204" pitchFamily="34" charset="0"/>
              <a:buChar char="•"/>
            </a:pPr>
            <a:r>
              <a:rPr kumimoji="1" lang="zh-CN" altLang="en-US" sz="2000" dirty="0">
                <a:latin typeface="微软雅黑" panose="020B0503020204020204" pitchFamily="34" charset="-122"/>
                <a:ea typeface="微软雅黑" panose="020B0503020204020204" pitchFamily="34" charset="-122"/>
              </a:rPr>
              <a:t>了解</a:t>
            </a:r>
            <a:r>
              <a:rPr kumimoji="1" sz="2000" dirty="0">
                <a:latin typeface="微软雅黑" panose="020B0503020204020204" pitchFamily="34" charset="-122"/>
                <a:ea typeface="微软雅黑" panose="020B0503020204020204" pitchFamily="34" charset="-122"/>
              </a:rPr>
              <a:t>视觉识别系统</a:t>
            </a:r>
            <a:r>
              <a:rPr kumimoji="1" lang="zh-CN" sz="2000" dirty="0">
                <a:latin typeface="微软雅黑" panose="020B0503020204020204" pitchFamily="34" charset="-122"/>
                <a:ea typeface="微软雅黑" panose="020B0503020204020204" pitchFamily="34" charset="-122"/>
              </a:rPr>
              <a:t>（</a:t>
            </a:r>
            <a:r>
              <a:rPr kumimoji="1" lang="en-US" altLang="zh-CN" sz="2000" dirty="0">
                <a:latin typeface="微软雅黑" panose="020B0503020204020204" pitchFamily="34" charset="-122"/>
                <a:ea typeface="微软雅黑" panose="020B0503020204020204" pitchFamily="34" charset="-122"/>
              </a:rPr>
              <a:t>VI</a:t>
            </a:r>
            <a:r>
              <a:rPr kumimoji="1" lang="zh-CN" sz="2000" dirty="0">
                <a:latin typeface="微软雅黑" panose="020B0503020204020204" pitchFamily="34" charset="-122"/>
                <a:ea typeface="微软雅黑" panose="020B0503020204020204" pitchFamily="34" charset="-122"/>
              </a:rPr>
              <a:t>）</a:t>
            </a:r>
            <a:r>
              <a:rPr kumimoji="1" lang="zh-CN" altLang="en-US" sz="2000" dirty="0">
                <a:latin typeface="微软雅黑" panose="020B0503020204020204" pitchFamily="34" charset="-122"/>
                <a:ea typeface="微软雅黑" panose="020B0503020204020204" pitchFamily="34" charset="-122"/>
              </a:rPr>
              <a:t>的包含的内容</a:t>
            </a:r>
            <a:endParaRPr kumimoji="1"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6425" y="199321"/>
            <a:ext cx="20116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企业理念定位 </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2272665"/>
          </a:xfrm>
          <a:prstGeom prst="rect">
            <a:avLst/>
          </a:prstGeom>
          <a:noFill/>
        </p:spPr>
        <p:txBody>
          <a:bodyPr wrap="square" rtlCol="0">
            <a:spAutoFit/>
          </a:bodyPr>
          <a:p>
            <a:pPr>
              <a:lnSpc>
                <a:spcPct val="150000"/>
              </a:lnSpc>
            </a:pPr>
            <a:r>
              <a:rPr lang="zh-CN" altLang="en-US"/>
              <a:t>企业理念定位就是企业用自己的具有鲜明特点的经营理念和企业精神作为品牌的定位诉求，</a:t>
            </a:r>
            <a:r>
              <a:rPr lang="zh-CN" altLang="en-US">
                <a:solidFill>
                  <a:srgbClr val="C00000"/>
                </a:solidFill>
              </a:rPr>
              <a:t>体现企业的内在本质</a:t>
            </a:r>
            <a:r>
              <a:rPr lang="zh-CN" altLang="en-US"/>
              <a:t>。一个企业如果具有正确的企业宗旨，良好的精神面貌和经营哲学，那么，企业采用理念定位策略就容易树立起令公众产生好感的企业形象，籍此提高品牌的价值，光大品牌形象。　　</a:t>
            </a:r>
            <a:endParaRPr lang="zh-CN" altLang="en-US"/>
          </a:p>
        </p:txBody>
      </p:sp>
      <p:pic>
        <p:nvPicPr>
          <p:cNvPr id="3" name="图片 2"/>
          <p:cNvPicPr>
            <a:picLocks noChangeAspect="1"/>
          </p:cNvPicPr>
          <p:nvPr/>
        </p:nvPicPr>
        <p:blipFill>
          <a:blip r:embed="rId1"/>
          <a:stretch>
            <a:fillRect/>
          </a:stretch>
        </p:blipFill>
        <p:spPr>
          <a:xfrm>
            <a:off x="4082415" y="1479550"/>
            <a:ext cx="4587240" cy="2286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6425" y="199321"/>
            <a:ext cx="20116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自我表现定位 </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1649095"/>
          </a:xfrm>
          <a:prstGeom prst="rect">
            <a:avLst/>
          </a:prstGeom>
          <a:noFill/>
        </p:spPr>
        <p:txBody>
          <a:bodyPr wrap="square" rtlCol="0">
            <a:spAutoFit/>
          </a:bodyPr>
          <a:p>
            <a:pPr>
              <a:lnSpc>
                <a:spcPct val="150000"/>
              </a:lnSpc>
            </a:pPr>
            <a:r>
              <a:rPr lang="zh-CN" altLang="en-US"/>
              <a:t>该定位通过表现品牌的某种</a:t>
            </a:r>
            <a:r>
              <a:rPr lang="zh-CN" altLang="en-US">
                <a:solidFill>
                  <a:srgbClr val="C00000"/>
                </a:solidFill>
              </a:rPr>
              <a:t>独特形象</a:t>
            </a:r>
            <a:r>
              <a:rPr lang="zh-CN" altLang="en-US"/>
              <a:t>和内涵，让品牌成为消费者表达个人价值观、审美情趣、自我个性、生活品味、心里期待的一种载体和媒介，使消费者获得一种自我满足和自我陶醉的快乐感觉。　　　　</a:t>
            </a:r>
            <a:endParaRPr lang="zh-CN" altLang="en-US"/>
          </a:p>
        </p:txBody>
      </p:sp>
      <p:pic>
        <p:nvPicPr>
          <p:cNvPr id="4" name="图片 3"/>
          <p:cNvPicPr>
            <a:picLocks noChangeAspect="1"/>
          </p:cNvPicPr>
          <p:nvPr/>
        </p:nvPicPr>
        <p:blipFill>
          <a:blip r:embed="rId1"/>
          <a:stretch>
            <a:fillRect/>
          </a:stretch>
        </p:blipFill>
        <p:spPr>
          <a:xfrm>
            <a:off x="4309745" y="1295400"/>
            <a:ext cx="4433570" cy="275780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6425" y="199321"/>
            <a:ext cx="20116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高级群体定位  </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1649095"/>
          </a:xfrm>
          <a:prstGeom prst="rect">
            <a:avLst/>
          </a:prstGeom>
          <a:noFill/>
        </p:spPr>
        <p:txBody>
          <a:bodyPr wrap="square" rtlCol="0">
            <a:spAutoFit/>
          </a:bodyPr>
          <a:p>
            <a:pPr>
              <a:lnSpc>
                <a:spcPct val="150000"/>
              </a:lnSpc>
            </a:pPr>
            <a:r>
              <a:rPr lang="zh-CN" altLang="en-US"/>
              <a:t>企业可借助群体的声望、集体概念或模糊数学的手法，打出人会限制严格的俱乐部式的</a:t>
            </a:r>
            <a:r>
              <a:rPr lang="zh-CN" altLang="en-US">
                <a:solidFill>
                  <a:srgbClr val="C00000"/>
                </a:solidFill>
              </a:rPr>
              <a:t>高级团体</a:t>
            </a:r>
            <a:r>
              <a:rPr lang="zh-CN" altLang="en-US"/>
              <a:t>牌子，强调自己是这一高级群体的一员，从而提高自己的地位形象和声望，赢得消费者的信赖。　　　</a:t>
            </a:r>
            <a:endParaRPr lang="zh-CN" altLang="en-US"/>
          </a:p>
        </p:txBody>
      </p:sp>
      <p:pic>
        <p:nvPicPr>
          <p:cNvPr id="3" name="图片 2"/>
          <p:cNvPicPr>
            <a:picLocks noChangeAspect="1"/>
          </p:cNvPicPr>
          <p:nvPr/>
        </p:nvPicPr>
        <p:blipFill>
          <a:blip r:embed="rId1"/>
          <a:stretch>
            <a:fillRect/>
          </a:stretch>
        </p:blipFill>
        <p:spPr>
          <a:xfrm>
            <a:off x="4189095" y="941705"/>
            <a:ext cx="4404995" cy="326009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6425" y="199321"/>
            <a:ext cx="1402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首席定位 </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1649095"/>
          </a:xfrm>
          <a:prstGeom prst="rect">
            <a:avLst/>
          </a:prstGeom>
          <a:noFill/>
        </p:spPr>
        <p:txBody>
          <a:bodyPr wrap="square" rtlCol="0">
            <a:spAutoFit/>
          </a:bodyPr>
          <a:p>
            <a:pPr>
              <a:lnSpc>
                <a:spcPct val="150000"/>
              </a:lnSpc>
            </a:pPr>
            <a:r>
              <a:rPr lang="zh-CN" altLang="en-US"/>
              <a:t>首席定位即强调品牌在同行业或同类中的领导性、专业性地位，如宣称“销量第一”。在现今信息爆炸的社会里，消费者对太多数信息毫无记忆，但对</a:t>
            </a:r>
            <a:r>
              <a:rPr lang="zh-CN" altLang="en-US">
                <a:solidFill>
                  <a:srgbClr val="C00000"/>
                </a:solidFill>
              </a:rPr>
              <a:t>领导性、专业性</a:t>
            </a:r>
            <a:r>
              <a:rPr lang="zh-CN" altLang="en-US"/>
              <a:t>的品牌印象较为深刻。 　　　</a:t>
            </a:r>
            <a:endParaRPr lang="zh-CN" altLang="en-US"/>
          </a:p>
        </p:txBody>
      </p:sp>
      <p:pic>
        <p:nvPicPr>
          <p:cNvPr id="4" name="图片 3"/>
          <p:cNvPicPr>
            <a:picLocks noChangeAspect="1"/>
          </p:cNvPicPr>
          <p:nvPr/>
        </p:nvPicPr>
        <p:blipFill>
          <a:blip r:embed="rId1"/>
          <a:stretch>
            <a:fillRect/>
          </a:stretch>
        </p:blipFill>
        <p:spPr>
          <a:xfrm>
            <a:off x="4257040" y="1014730"/>
            <a:ext cx="4524375" cy="294767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6425" y="199321"/>
            <a:ext cx="2141855"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质量/价格定位  </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1649095"/>
          </a:xfrm>
          <a:prstGeom prst="rect">
            <a:avLst/>
          </a:prstGeom>
          <a:noFill/>
        </p:spPr>
        <p:txBody>
          <a:bodyPr wrap="square" rtlCol="0">
            <a:spAutoFit/>
          </a:bodyPr>
          <a:p>
            <a:pPr>
              <a:lnSpc>
                <a:spcPct val="150000"/>
              </a:lnSpc>
            </a:pPr>
            <a:r>
              <a:rPr lang="zh-CN" altLang="en-US"/>
              <a:t>即将质量和价格结合起来构筑品牌识别。质量和价格通常是消费者最关注的要素，都希望买到质量好、价格适中或便宜的物品。因而实际中，这种定位往往表现宣传产品的</a:t>
            </a:r>
            <a:r>
              <a:rPr lang="zh-CN" altLang="en-US">
                <a:solidFill>
                  <a:srgbClr val="C00000"/>
                </a:solidFill>
              </a:rPr>
              <a:t>价廉物美和物有所值</a:t>
            </a:r>
            <a:r>
              <a:rPr lang="zh-CN" altLang="en-US"/>
              <a:t>。　　　　</a:t>
            </a:r>
            <a:endParaRPr lang="zh-CN" altLang="en-US"/>
          </a:p>
        </p:txBody>
      </p:sp>
      <p:pic>
        <p:nvPicPr>
          <p:cNvPr id="3" name="图片 2"/>
          <p:cNvPicPr>
            <a:picLocks noChangeAspect="1"/>
          </p:cNvPicPr>
          <p:nvPr/>
        </p:nvPicPr>
        <p:blipFill>
          <a:blip r:embed="rId1"/>
          <a:stretch>
            <a:fillRect/>
          </a:stretch>
        </p:blipFill>
        <p:spPr>
          <a:xfrm>
            <a:off x="4634230" y="773430"/>
            <a:ext cx="3596640" cy="359664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6425" y="199321"/>
            <a:ext cx="20116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生活情调定位 </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1960880"/>
          </a:xfrm>
          <a:prstGeom prst="rect">
            <a:avLst/>
          </a:prstGeom>
          <a:noFill/>
        </p:spPr>
        <p:txBody>
          <a:bodyPr wrap="square" rtlCol="0">
            <a:spAutoFit/>
          </a:bodyPr>
          <a:p>
            <a:pPr>
              <a:lnSpc>
                <a:spcPct val="150000"/>
              </a:lnSpc>
            </a:pPr>
            <a:r>
              <a:rPr lang="zh-CN" altLang="en-US"/>
              <a:t>生活请调定位就是使消费者在使产品的使用过程中能体会出一种良好的令人惬意的生活气氛、生活请调、生活滋味和生活感受，而获得一种</a:t>
            </a:r>
            <a:r>
              <a:rPr lang="zh-CN" altLang="en-US">
                <a:solidFill>
                  <a:srgbClr val="C00000"/>
                </a:solidFill>
              </a:rPr>
              <a:t>精神满足</a:t>
            </a:r>
            <a:r>
              <a:rPr lang="zh-CN" altLang="en-US"/>
              <a:t>，该定位使产品融入消费者的生活中，成为消费者的生活内容，使品牌更加生活化。　　</a:t>
            </a:r>
            <a:endParaRPr lang="zh-CN" altLang="en-US"/>
          </a:p>
        </p:txBody>
      </p:sp>
      <p:pic>
        <p:nvPicPr>
          <p:cNvPr id="4" name="图片 3"/>
          <p:cNvPicPr>
            <a:picLocks noChangeAspect="1"/>
          </p:cNvPicPr>
          <p:nvPr/>
        </p:nvPicPr>
        <p:blipFill>
          <a:blip r:embed="rId1"/>
          <a:stretch>
            <a:fillRect/>
          </a:stretch>
        </p:blipFill>
        <p:spPr>
          <a:xfrm>
            <a:off x="4187825" y="1169670"/>
            <a:ext cx="4419600" cy="25146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36575" y="214561"/>
            <a:ext cx="1402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文化定位  </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1026160"/>
          </a:xfrm>
          <a:prstGeom prst="rect">
            <a:avLst/>
          </a:prstGeom>
          <a:noFill/>
        </p:spPr>
        <p:txBody>
          <a:bodyPr wrap="square" rtlCol="0">
            <a:spAutoFit/>
          </a:bodyPr>
          <a:p>
            <a:pPr>
              <a:lnSpc>
                <a:spcPct val="150000"/>
              </a:lnSpc>
            </a:pPr>
            <a:r>
              <a:rPr lang="zh-CN" altLang="en-US"/>
              <a:t>将文化内涵融入品牌，形成文化上的品牌识别，文化定位能大大提高品牌的品味，使品牌形象更加</a:t>
            </a:r>
            <a:r>
              <a:rPr lang="zh-CN" altLang="en-US">
                <a:solidFill>
                  <a:srgbClr val="C00000"/>
                </a:solidFill>
              </a:rPr>
              <a:t>独具特色</a:t>
            </a:r>
            <a:r>
              <a:rPr lang="zh-CN" altLang="en-US">
                <a:solidFill>
                  <a:schemeClr val="tx1"/>
                </a:solidFill>
              </a:rPr>
              <a:t>。 </a:t>
            </a:r>
            <a:endParaRPr lang="zh-CN" altLang="en-US">
              <a:solidFill>
                <a:schemeClr val="tx1"/>
              </a:solidFill>
            </a:endParaRPr>
          </a:p>
        </p:txBody>
      </p:sp>
      <p:pic>
        <p:nvPicPr>
          <p:cNvPr id="3" name="图片 2"/>
          <p:cNvPicPr>
            <a:picLocks noChangeAspect="1"/>
          </p:cNvPicPr>
          <p:nvPr/>
        </p:nvPicPr>
        <p:blipFill>
          <a:blip r:embed="rId1"/>
          <a:stretch>
            <a:fillRect/>
          </a:stretch>
        </p:blipFill>
        <p:spPr>
          <a:xfrm>
            <a:off x="4333240" y="1095375"/>
            <a:ext cx="4290695" cy="321818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0260" y="2039551"/>
            <a:ext cx="2214880" cy="583565"/>
          </a:xfrm>
          <a:prstGeom prst="rect">
            <a:avLst/>
          </a:prstGeom>
        </p:spPr>
        <p:txBody>
          <a:bodyPr wrap="none">
            <a:spAutoFit/>
          </a:bodyPr>
          <a:lstStyle/>
          <a:p>
            <a:pPr algn="ctr"/>
            <a:r>
              <a:rPr kumimoji="1" lang="zh-CN" altLang="en-US" sz="3200" b="1" dirty="0">
                <a:latin typeface="微软雅黑" panose="020B0503020204020204" pitchFamily="34" charset="-122"/>
                <a:ea typeface="微软雅黑" panose="020B0503020204020204" pitchFamily="34" charset="-122"/>
              </a:rPr>
              <a:t>品牌情绪版</a:t>
            </a:r>
            <a:endParaRPr kumimoji="1"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62585" y="191701"/>
            <a:ext cx="17068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品牌情绪版</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7975" y="1199515"/>
            <a:ext cx="3545840" cy="3207385"/>
          </a:xfrm>
          <a:prstGeom prst="rect">
            <a:avLst/>
          </a:prstGeom>
          <a:noFill/>
        </p:spPr>
        <p:txBody>
          <a:bodyPr wrap="square" rtlCol="0">
            <a:spAutoFit/>
          </a:bodyPr>
          <a:p>
            <a:pPr>
              <a:lnSpc>
                <a:spcPct val="150000"/>
              </a:lnSpc>
            </a:pPr>
            <a:r>
              <a:rPr lang="zh-CN" altLang="en-US" b="1"/>
              <a:t>情绪板（英文Mood Board</a:t>
            </a:r>
            <a:r>
              <a:rPr lang="zh-CN" altLang="en-US"/>
              <a:t>），通常是指一系列图像，文字，样品的拼贴，它是设计领域常用的表达设计定义与方向的视觉做法。无论对于设计师，还是设计专业的学生而言，在设计过程中使用情绪板，可以更好地寻求设计方向、打磨设计过程，还可以在团队之间传递设计灵感与设计思路，从而使想法充分融合，深化设计。</a:t>
            </a:r>
            <a:endParaRPr lang="zh-CN" altLang="en-US"/>
          </a:p>
          <a:p>
            <a:pPr>
              <a:lnSpc>
                <a:spcPct val="150000"/>
              </a:lnSpc>
            </a:pPr>
            <a:r>
              <a:rPr lang="zh-CN" altLang="en-US" b="1">
                <a:solidFill>
                  <a:srgbClr val="C00000"/>
                </a:solidFill>
              </a:rPr>
              <a:t>情绪版的本质在于将情绪可视化</a:t>
            </a:r>
            <a:endParaRPr lang="zh-CN" altLang="en-US" b="1">
              <a:solidFill>
                <a:srgbClr val="C00000"/>
              </a:solidFill>
            </a:endParaRPr>
          </a:p>
          <a:p>
            <a:pPr>
              <a:lnSpc>
                <a:spcPct val="150000"/>
              </a:lnSpc>
            </a:pPr>
            <a:endParaRPr lang="zh-CN" altLang="en-US" b="1">
              <a:solidFill>
                <a:srgbClr val="C00000"/>
              </a:solidFill>
            </a:endParaRPr>
          </a:p>
        </p:txBody>
      </p:sp>
      <p:pic>
        <p:nvPicPr>
          <p:cNvPr id="3" name="图片 2"/>
          <p:cNvPicPr>
            <a:picLocks noChangeAspect="1"/>
          </p:cNvPicPr>
          <p:nvPr/>
        </p:nvPicPr>
        <p:blipFill>
          <a:blip r:embed="rId1"/>
          <a:stretch>
            <a:fillRect/>
          </a:stretch>
        </p:blipFill>
        <p:spPr>
          <a:xfrm>
            <a:off x="4072890" y="1199515"/>
            <a:ext cx="4742180" cy="316166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943860" y="2039551"/>
            <a:ext cx="3027680" cy="583565"/>
          </a:xfrm>
          <a:prstGeom prst="rect">
            <a:avLst/>
          </a:prstGeom>
        </p:spPr>
        <p:txBody>
          <a:bodyPr wrap="none">
            <a:spAutoFit/>
          </a:bodyPr>
          <a:lstStyle/>
          <a:p>
            <a:pPr algn="ctr"/>
            <a:r>
              <a:rPr kumimoji="1" lang="zh-CN" altLang="en-US" sz="3200" b="1" dirty="0">
                <a:latin typeface="微软雅黑" panose="020B0503020204020204" pitchFamily="34" charset="-122"/>
                <a:ea typeface="微软雅黑" panose="020B0503020204020204" pitchFamily="34" charset="-122"/>
              </a:rPr>
              <a:t>品牌情绪版创建</a:t>
            </a:r>
            <a:endParaRPr kumimoji="1"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ctrTitle" idx="4294967295"/>
          </p:nvPr>
        </p:nvSpPr>
        <p:spPr>
          <a:xfrm>
            <a:off x="988856" y="1874374"/>
            <a:ext cx="3259476" cy="421137"/>
          </a:xfrm>
        </p:spPr>
        <p:txBody>
          <a:bodyPr>
            <a:normAutofit/>
          </a:bodyPr>
          <a:lstStyle/>
          <a:p>
            <a:pPr marL="342900" indent="-342900" algn="l">
              <a:buFont typeface="Arial" panose="020B0604020202020204" pitchFamily="34" charset="0"/>
              <a:buChar char="•"/>
            </a:pPr>
            <a:r>
              <a:rPr kumimoji="1" lang="en-US" altLang="en-US" sz="2000" dirty="0">
                <a:latin typeface="微软雅黑" panose="020B0503020204020204" pitchFamily="34" charset="-122"/>
                <a:ea typeface="微软雅黑" panose="020B0503020204020204" pitchFamily="34" charset="-122"/>
              </a:rPr>
              <a:t>品牌策略应用</a:t>
            </a:r>
            <a:endParaRPr kumimoji="1" lang="en-US" altLang="en-US" sz="2000" dirty="0">
              <a:latin typeface="微软雅黑" panose="020B0503020204020204" pitchFamily="34" charset="-122"/>
              <a:ea typeface="微软雅黑" panose="020B0503020204020204" pitchFamily="34" charset="-122"/>
            </a:endParaRPr>
          </a:p>
        </p:txBody>
      </p:sp>
      <p:sp>
        <p:nvSpPr>
          <p:cNvPr id="5" name="标题 1"/>
          <p:cNvSpPr txBox="1"/>
          <p:nvPr/>
        </p:nvSpPr>
        <p:spPr>
          <a:xfrm>
            <a:off x="988856" y="2570384"/>
            <a:ext cx="3031865" cy="43214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4020202020204" pitchFamily="34" charset="0"/>
              <a:buChar char="•"/>
            </a:pPr>
            <a:r>
              <a:rPr kumimoji="1" lang="en-US" altLang="en-US" sz="2000" dirty="0">
                <a:latin typeface="微软雅黑" panose="020B0503020204020204" pitchFamily="34" charset="-122"/>
                <a:ea typeface="微软雅黑" panose="020B0503020204020204" pitchFamily="34" charset="-122"/>
              </a:rPr>
              <a:t>LOGO设计</a:t>
            </a:r>
            <a:endParaRPr kumimoji="1" lang="en-US" altLang="en-US" sz="2000" dirty="0">
              <a:latin typeface="微软雅黑" panose="020B0503020204020204" pitchFamily="34" charset="-122"/>
              <a:ea typeface="微软雅黑" panose="020B0503020204020204" pitchFamily="34" charset="-122"/>
            </a:endParaRPr>
          </a:p>
        </p:txBody>
      </p:sp>
      <p:sp>
        <p:nvSpPr>
          <p:cNvPr id="7" name="标题 1"/>
          <p:cNvSpPr txBox="1"/>
          <p:nvPr/>
        </p:nvSpPr>
        <p:spPr>
          <a:xfrm>
            <a:off x="988856" y="3299039"/>
            <a:ext cx="2957397" cy="39286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4020202020204" pitchFamily="34" charset="0"/>
              <a:buChar char="•"/>
            </a:pPr>
            <a:r>
              <a:rPr kumimoji="1" lang="en-US" altLang="en-US" sz="2000" dirty="0">
                <a:latin typeface="微软雅黑" panose="020B0503020204020204" pitchFamily="34" charset="-122"/>
                <a:ea typeface="微软雅黑" panose="020B0503020204020204" pitchFamily="34" charset="-122"/>
              </a:rPr>
              <a:t>品牌色设计</a:t>
            </a:r>
            <a:endParaRPr kumimoji="1" lang="en-US" altLang="en-US" sz="2000" dirty="0">
              <a:latin typeface="微软雅黑" panose="020B0503020204020204" pitchFamily="34" charset="-122"/>
              <a:ea typeface="微软雅黑" panose="020B0503020204020204" pitchFamily="34" charset="-122"/>
            </a:endParaRPr>
          </a:p>
        </p:txBody>
      </p:sp>
      <p:sp>
        <p:nvSpPr>
          <p:cNvPr id="8" name="标题 1"/>
          <p:cNvSpPr txBox="1"/>
          <p:nvPr/>
        </p:nvSpPr>
        <p:spPr>
          <a:xfrm>
            <a:off x="1034389" y="3818954"/>
            <a:ext cx="3391903" cy="43214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4020202020204" pitchFamily="34" charset="0"/>
              <a:buChar char="•"/>
            </a:pPr>
            <a:r>
              <a:rPr kumimoji="1" lang="en-US" altLang="en-US" sz="2000" dirty="0">
                <a:latin typeface="微软雅黑" panose="020B0503020204020204" pitchFamily="34" charset="-122"/>
                <a:ea typeface="微软雅黑" panose="020B0503020204020204" pitchFamily="34" charset="-122"/>
              </a:rPr>
              <a:t>字体设计</a:t>
            </a:r>
            <a:endParaRPr kumimoji="1" lang="en-US" altLang="en-US" sz="2000" dirty="0">
              <a:latin typeface="微软雅黑" panose="020B0503020204020204" pitchFamily="34" charset="-122"/>
              <a:ea typeface="微软雅黑" panose="020B0503020204020204" pitchFamily="34" charset="-122"/>
            </a:endParaRPr>
          </a:p>
        </p:txBody>
      </p:sp>
      <p:sp>
        <p:nvSpPr>
          <p:cNvPr id="11" name="标题 1"/>
          <p:cNvSpPr txBox="1"/>
          <p:nvPr/>
        </p:nvSpPr>
        <p:spPr>
          <a:xfrm>
            <a:off x="4038655" y="959399"/>
            <a:ext cx="1066689" cy="46941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3200" b="1" dirty="0">
                <a:latin typeface="微软雅黑" panose="020B0503020204020204" pitchFamily="34" charset="-122"/>
                <a:ea typeface="微软雅黑" panose="020B0503020204020204" pitchFamily="34" charset="-122"/>
              </a:rPr>
              <a:t>目录</a:t>
            </a:r>
            <a:endParaRPr kumimoji="1" lang="zh-CN" altLang="en-US" sz="3200" b="1" dirty="0">
              <a:latin typeface="微软雅黑" panose="020B0503020204020204" pitchFamily="34" charset="-122"/>
              <a:ea typeface="微软雅黑" panose="020B0503020204020204" pitchFamily="34" charset="-122"/>
            </a:endParaRPr>
          </a:p>
        </p:txBody>
      </p:sp>
      <p:sp>
        <p:nvSpPr>
          <p:cNvPr id="9" name="标题 1"/>
          <p:cNvSpPr txBox="1"/>
          <p:nvPr/>
        </p:nvSpPr>
        <p:spPr>
          <a:xfrm>
            <a:off x="5387314" y="1870075"/>
            <a:ext cx="3853543" cy="43214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4020202020204" pitchFamily="34" charset="0"/>
              <a:buChar char="•"/>
            </a:pPr>
            <a:r>
              <a:rPr kumimoji="1" lang="en-US" altLang="en-US" sz="2000" dirty="0">
                <a:latin typeface="微软雅黑" panose="020B0503020204020204" pitchFamily="34" charset="-122"/>
                <a:ea typeface="微软雅黑" panose="020B0503020204020204" pitchFamily="34" charset="-122"/>
              </a:rPr>
              <a:t>延展设计</a:t>
            </a:r>
            <a:endParaRPr kumimoji="1" lang="en-US" altLang="en-US" sz="2000" dirty="0">
              <a:latin typeface="微软雅黑" panose="020B0503020204020204" pitchFamily="34" charset="-122"/>
              <a:ea typeface="微软雅黑" panose="020B0503020204020204" pitchFamily="34" charset="-122"/>
            </a:endParaRPr>
          </a:p>
        </p:txBody>
      </p:sp>
      <p:sp>
        <p:nvSpPr>
          <p:cNvPr id="12" name="标题 1"/>
          <p:cNvSpPr txBox="1"/>
          <p:nvPr/>
        </p:nvSpPr>
        <p:spPr>
          <a:xfrm>
            <a:off x="5365089" y="2610063"/>
            <a:ext cx="2580603" cy="39286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4020202020204" pitchFamily="34" charset="0"/>
              <a:buChar char="•"/>
            </a:pPr>
            <a:r>
              <a:rPr kumimoji="1" lang="en-US" altLang="en-US" sz="2000" dirty="0">
                <a:latin typeface="微软雅黑" panose="020B0503020204020204" pitchFamily="34" charset="-122"/>
                <a:ea typeface="微软雅黑" panose="020B0503020204020204" pitchFamily="34" charset="-122"/>
              </a:rPr>
              <a:t>IP 形象设计</a:t>
            </a:r>
            <a:endParaRPr kumimoji="1" lang="en-US" altLang="en-US" sz="2000" dirty="0">
              <a:latin typeface="微软雅黑" panose="020B0503020204020204" pitchFamily="34" charset="-122"/>
              <a:ea typeface="微软雅黑" panose="020B0503020204020204" pitchFamily="34" charset="-122"/>
            </a:endParaRPr>
          </a:p>
        </p:txBody>
      </p:sp>
      <p:sp>
        <p:nvSpPr>
          <p:cNvPr id="2" name="标题 1"/>
          <p:cNvSpPr txBox="1"/>
          <p:nvPr/>
        </p:nvSpPr>
        <p:spPr>
          <a:xfrm>
            <a:off x="5365089" y="3238713"/>
            <a:ext cx="2580603" cy="39286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4020202020204" pitchFamily="34" charset="0"/>
              <a:buChar char="•"/>
            </a:pPr>
            <a:r>
              <a:rPr kumimoji="1" lang="en-US" altLang="en-US" sz="2000" dirty="0">
                <a:latin typeface="微软雅黑" panose="020B0503020204020204" pitchFamily="34" charset="-122"/>
                <a:ea typeface="微软雅黑" panose="020B0503020204020204" pitchFamily="34" charset="-122"/>
              </a:rPr>
              <a:t>视觉识别系统</a:t>
            </a:r>
            <a:endParaRPr kumimoji="1" lang="en-US"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62585" y="191701"/>
            <a:ext cx="792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颜色</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7975" y="1199515"/>
            <a:ext cx="3545840" cy="714375"/>
          </a:xfrm>
          <a:prstGeom prst="rect">
            <a:avLst/>
          </a:prstGeom>
          <a:noFill/>
        </p:spPr>
        <p:txBody>
          <a:bodyPr wrap="square" rtlCol="0">
            <a:spAutoFit/>
          </a:bodyPr>
          <a:p>
            <a:pPr>
              <a:lnSpc>
                <a:spcPct val="150000"/>
              </a:lnSpc>
            </a:pPr>
            <a:r>
              <a:rPr lang="zh-CN" altLang="en-US"/>
              <a:t>当为你的情绪版</a:t>
            </a:r>
            <a:r>
              <a:rPr lang="zh-CN" altLang="en-US"/>
              <a:t>选择颜色时，一定要结合你的设计主题，选择合适的颜色。</a:t>
            </a:r>
            <a:endParaRPr lang="zh-CN" altLang="en-US"/>
          </a:p>
        </p:txBody>
      </p:sp>
      <p:pic>
        <p:nvPicPr>
          <p:cNvPr id="4" name="图片 3"/>
          <p:cNvPicPr>
            <a:picLocks noChangeAspect="1"/>
          </p:cNvPicPr>
          <p:nvPr/>
        </p:nvPicPr>
        <p:blipFill>
          <a:blip r:embed="rId1"/>
          <a:stretch>
            <a:fillRect/>
          </a:stretch>
        </p:blipFill>
        <p:spPr>
          <a:xfrm>
            <a:off x="5050790" y="259080"/>
            <a:ext cx="3054985" cy="462597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62585" y="191701"/>
            <a:ext cx="17068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字体和排版</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7975" y="1199515"/>
            <a:ext cx="3545840" cy="1026160"/>
          </a:xfrm>
          <a:prstGeom prst="rect">
            <a:avLst/>
          </a:prstGeom>
          <a:noFill/>
        </p:spPr>
        <p:txBody>
          <a:bodyPr wrap="square" rtlCol="0">
            <a:spAutoFit/>
          </a:bodyPr>
          <a:p>
            <a:pPr>
              <a:lnSpc>
                <a:spcPct val="150000"/>
              </a:lnSpc>
            </a:pPr>
            <a:r>
              <a:rPr lang="zh-CN" altLang="en-US"/>
              <a:t>在情绪版中贴上一些对自己灵感和作品有帮助的字体或者排版，会让后期的设计</a:t>
            </a:r>
            <a:r>
              <a:rPr lang="zh-CN" altLang="en-US"/>
              <a:t>制作更加顺利。</a:t>
            </a:r>
            <a:endParaRPr lang="zh-CN" altLang="en-US"/>
          </a:p>
        </p:txBody>
      </p:sp>
      <p:pic>
        <p:nvPicPr>
          <p:cNvPr id="3" name="图片 2"/>
          <p:cNvPicPr>
            <a:picLocks noChangeAspect="1"/>
          </p:cNvPicPr>
          <p:nvPr/>
        </p:nvPicPr>
        <p:blipFill>
          <a:blip r:embed="rId1"/>
          <a:stretch>
            <a:fillRect/>
          </a:stretch>
        </p:blipFill>
        <p:spPr>
          <a:xfrm>
            <a:off x="4408170" y="-411480"/>
            <a:ext cx="4297680" cy="596646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62585" y="191701"/>
            <a:ext cx="792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图片</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7975" y="1199515"/>
            <a:ext cx="3545840" cy="714375"/>
          </a:xfrm>
          <a:prstGeom prst="rect">
            <a:avLst/>
          </a:prstGeom>
          <a:noFill/>
        </p:spPr>
        <p:txBody>
          <a:bodyPr wrap="square" rtlCol="0">
            <a:spAutoFit/>
          </a:bodyPr>
          <a:p>
            <a:pPr>
              <a:lnSpc>
                <a:spcPct val="150000"/>
              </a:lnSpc>
            </a:pPr>
            <a:r>
              <a:rPr lang="zh-CN" altLang="en-US"/>
              <a:t>视觉语言的影响力毋庸置疑。情绪版一定要包含各种灵感照片和图片</a:t>
            </a:r>
            <a:endParaRPr lang="zh-CN" altLang="en-US"/>
          </a:p>
        </p:txBody>
      </p:sp>
      <p:pic>
        <p:nvPicPr>
          <p:cNvPr id="4" name="图片 3"/>
          <p:cNvPicPr>
            <a:picLocks noChangeAspect="1"/>
          </p:cNvPicPr>
          <p:nvPr/>
        </p:nvPicPr>
        <p:blipFill>
          <a:blip r:embed="rId1"/>
          <a:stretch>
            <a:fillRect/>
          </a:stretch>
        </p:blipFill>
        <p:spPr>
          <a:xfrm>
            <a:off x="4408170" y="-121285"/>
            <a:ext cx="4160520" cy="740092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41452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任何在视觉上带来启发的东西</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7975" y="1199515"/>
            <a:ext cx="3545840" cy="1649095"/>
          </a:xfrm>
          <a:prstGeom prst="rect">
            <a:avLst/>
          </a:prstGeom>
          <a:noFill/>
        </p:spPr>
        <p:txBody>
          <a:bodyPr wrap="square" rtlCol="0">
            <a:spAutoFit/>
          </a:bodyPr>
          <a:p>
            <a:pPr>
              <a:lnSpc>
                <a:spcPct val="150000"/>
              </a:lnSpc>
            </a:pPr>
            <a:r>
              <a:rPr lang="zh-CN" altLang="en-US"/>
              <a:t>制作一个情绪版没有任何规则，所以如果你发现一些视觉上能激发你灵感的东西，就把它放进去！ 硬币、鲜花、报纸文章、壁纸ーー无论你找到什么，只要契合你的想法，都可以放在你的</a:t>
            </a:r>
            <a:r>
              <a:rPr lang="zh-CN" altLang="en-US">
                <a:sym typeface="+mn-ea"/>
              </a:rPr>
              <a:t>情绪版</a:t>
            </a:r>
            <a:r>
              <a:rPr lang="zh-CN" altLang="en-US"/>
              <a:t>上。</a:t>
            </a:r>
            <a:endParaRPr lang="zh-CN" altLang="en-US"/>
          </a:p>
        </p:txBody>
      </p:sp>
      <p:pic>
        <p:nvPicPr>
          <p:cNvPr id="3" name="图片 2"/>
          <p:cNvPicPr>
            <a:picLocks noChangeAspect="1"/>
          </p:cNvPicPr>
          <p:nvPr/>
        </p:nvPicPr>
        <p:blipFill>
          <a:blip r:embed="rId1"/>
          <a:stretch>
            <a:fillRect/>
          </a:stretch>
        </p:blipFill>
        <p:spPr>
          <a:xfrm>
            <a:off x="3853815" y="987425"/>
            <a:ext cx="5093335" cy="360108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0260" y="2039551"/>
            <a:ext cx="2214880" cy="583565"/>
          </a:xfrm>
          <a:prstGeom prst="rect">
            <a:avLst/>
          </a:prstGeom>
        </p:spPr>
        <p:txBody>
          <a:bodyPr wrap="none">
            <a:spAutoFit/>
          </a:bodyPr>
          <a:lstStyle/>
          <a:p>
            <a:pPr algn="ctr"/>
            <a:r>
              <a:rPr kumimoji="1" lang="zh-CN" altLang="en-US" sz="3200" b="1" dirty="0">
                <a:latin typeface="微软雅黑" panose="020B0503020204020204" pitchFamily="34" charset="-122"/>
                <a:ea typeface="微软雅黑" panose="020B0503020204020204" pitchFamily="34" charset="-122"/>
              </a:rPr>
              <a:t>品牌关键词</a:t>
            </a:r>
            <a:endParaRPr kumimoji="1"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17068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品牌关键词</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7975" y="1199515"/>
            <a:ext cx="3545840" cy="1026160"/>
          </a:xfrm>
          <a:prstGeom prst="rect">
            <a:avLst/>
          </a:prstGeom>
          <a:noFill/>
        </p:spPr>
        <p:txBody>
          <a:bodyPr wrap="square" rtlCol="0">
            <a:spAutoFit/>
          </a:bodyPr>
          <a:p>
            <a:pPr>
              <a:lnSpc>
                <a:spcPct val="150000"/>
              </a:lnSpc>
            </a:pPr>
            <a:r>
              <a:rPr lang="zh-CN" altLang="en-US"/>
              <a:t>品牌“关键词”就是消费者在进行品牌选择时能够将品牌与竞争对手区隔开来的词语，也就是我们通常讲的品牌</a:t>
            </a:r>
            <a:r>
              <a:rPr lang="zh-CN" altLang="en-US">
                <a:solidFill>
                  <a:srgbClr val="C00000"/>
                </a:solidFill>
              </a:rPr>
              <a:t>“核心卖点”</a:t>
            </a:r>
            <a:r>
              <a:rPr lang="zh-CN" altLang="en-US"/>
              <a:t>。</a:t>
            </a:r>
            <a:endParaRPr lang="zh-CN" altLang="en-US"/>
          </a:p>
        </p:txBody>
      </p:sp>
      <p:pic>
        <p:nvPicPr>
          <p:cNvPr id="4" name="图片 3"/>
          <p:cNvPicPr>
            <a:picLocks noChangeAspect="1"/>
          </p:cNvPicPr>
          <p:nvPr/>
        </p:nvPicPr>
        <p:blipFill>
          <a:blip r:embed="rId1"/>
          <a:stretch>
            <a:fillRect/>
          </a:stretch>
        </p:blipFill>
        <p:spPr>
          <a:xfrm>
            <a:off x="4029075" y="990600"/>
            <a:ext cx="4723130" cy="354266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37460" y="2039551"/>
            <a:ext cx="3840480" cy="583565"/>
          </a:xfrm>
          <a:prstGeom prst="rect">
            <a:avLst/>
          </a:prstGeom>
        </p:spPr>
        <p:txBody>
          <a:bodyPr wrap="none">
            <a:spAutoFit/>
          </a:bodyPr>
          <a:lstStyle/>
          <a:p>
            <a:pPr algn="ctr"/>
            <a:r>
              <a:rPr kumimoji="1" lang="zh-CN" altLang="en-US" sz="3200" b="1" dirty="0">
                <a:latin typeface="微软雅黑" panose="020B0503020204020204" pitchFamily="34" charset="-122"/>
                <a:ea typeface="微软雅黑" panose="020B0503020204020204" pitchFamily="34" charset="-122"/>
              </a:rPr>
              <a:t>如何找到品牌关键词</a:t>
            </a:r>
            <a:endParaRPr kumimoji="1"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41452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围绕产品层面提炼品牌关键词</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7975" y="1199515"/>
            <a:ext cx="3545840" cy="714375"/>
          </a:xfrm>
          <a:prstGeom prst="rect">
            <a:avLst/>
          </a:prstGeom>
          <a:noFill/>
        </p:spPr>
        <p:txBody>
          <a:bodyPr wrap="square" rtlCol="0">
            <a:spAutoFit/>
          </a:bodyPr>
          <a:p>
            <a:pPr>
              <a:lnSpc>
                <a:spcPct val="150000"/>
              </a:lnSpc>
            </a:pPr>
            <a:r>
              <a:rPr lang="zh-CN" altLang="en-US"/>
              <a:t>品牌可以从</a:t>
            </a:r>
            <a:r>
              <a:rPr lang="zh-CN" altLang="en-US">
                <a:solidFill>
                  <a:srgbClr val="C00000"/>
                </a:solidFill>
                <a:effectLst/>
              </a:rPr>
              <a:t>产品核心概念</a:t>
            </a:r>
            <a:r>
              <a:rPr lang="zh-CN" altLang="en-US"/>
              <a:t>出发，找出产品自身或者延伸出来的差异。</a:t>
            </a:r>
            <a:endParaRPr lang="zh-CN" altLang="en-US"/>
          </a:p>
        </p:txBody>
      </p:sp>
      <p:pic>
        <p:nvPicPr>
          <p:cNvPr id="8" name="图片 7"/>
          <p:cNvPicPr>
            <a:picLocks noChangeAspect="1"/>
          </p:cNvPicPr>
          <p:nvPr/>
        </p:nvPicPr>
        <p:blipFill>
          <a:blip r:embed="rId1"/>
          <a:stretch>
            <a:fillRect/>
          </a:stretch>
        </p:blipFill>
        <p:spPr>
          <a:xfrm>
            <a:off x="4538345" y="571500"/>
            <a:ext cx="3886200" cy="410718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50596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根据顾客“买点”提炼出品牌关键词</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7975" y="1199515"/>
            <a:ext cx="3545840" cy="1960880"/>
          </a:xfrm>
          <a:prstGeom prst="rect">
            <a:avLst/>
          </a:prstGeom>
          <a:noFill/>
        </p:spPr>
        <p:txBody>
          <a:bodyPr wrap="square" rtlCol="0">
            <a:spAutoFit/>
          </a:bodyPr>
          <a:p>
            <a:pPr>
              <a:lnSpc>
                <a:spcPct val="150000"/>
              </a:lnSpc>
            </a:pPr>
            <a:r>
              <a:rPr lang="zh-CN" altLang="en-US"/>
              <a:t>顾客“买点”就是顾客</a:t>
            </a:r>
            <a:r>
              <a:rPr lang="zh-CN" altLang="en-US">
                <a:solidFill>
                  <a:srgbClr val="C00000"/>
                </a:solidFill>
              </a:rPr>
              <a:t>所关心、所需要</a:t>
            </a:r>
            <a:r>
              <a:rPr lang="zh-CN" altLang="en-US"/>
              <a:t>的内容，他想从购买品牌的产品中想获得什么好处。品牌从顾客买点提炼出品牌的“关键词”，会给消费者留下品牌是一个为自己着想、全心全意为自己服务的形象，打破消费者与企业之间的隔阂感。</a:t>
            </a:r>
            <a:endParaRPr lang="zh-CN" altLang="en-US"/>
          </a:p>
        </p:txBody>
      </p:sp>
      <p:pic>
        <p:nvPicPr>
          <p:cNvPr id="7" name="图片 6"/>
          <p:cNvPicPr>
            <a:picLocks noChangeAspect="1"/>
          </p:cNvPicPr>
          <p:nvPr/>
        </p:nvPicPr>
        <p:blipFill>
          <a:blip r:embed="rId1"/>
          <a:stretch>
            <a:fillRect/>
          </a:stretch>
        </p:blipFill>
        <p:spPr>
          <a:xfrm>
            <a:off x="3929380" y="1391920"/>
            <a:ext cx="4726940" cy="274193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56692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通过挖掘消费者心理需求，找到品牌键词</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7975" y="1199515"/>
            <a:ext cx="3545840" cy="1337945"/>
          </a:xfrm>
          <a:prstGeom prst="rect">
            <a:avLst/>
          </a:prstGeom>
          <a:noFill/>
        </p:spPr>
        <p:txBody>
          <a:bodyPr wrap="square" rtlCol="0">
            <a:spAutoFit/>
          </a:bodyPr>
          <a:p>
            <a:pPr>
              <a:lnSpc>
                <a:spcPct val="150000"/>
              </a:lnSpc>
            </a:pPr>
            <a:r>
              <a:rPr lang="zh-CN" altLang="en-US"/>
              <a:t>现在消费者购买商品不仅仅是为了满足对于产品功能的需求，还有从功能之外体验上有所追求，这也就是我们所说的消费者购物</a:t>
            </a:r>
            <a:r>
              <a:rPr lang="zh-CN" altLang="en-US">
                <a:solidFill>
                  <a:srgbClr val="C00000"/>
                </a:solidFill>
              </a:rPr>
              <a:t>心理需求</a:t>
            </a:r>
            <a:r>
              <a:rPr lang="zh-CN" altLang="en-US"/>
              <a:t>。</a:t>
            </a:r>
            <a:endParaRPr lang="zh-CN" altLang="en-US"/>
          </a:p>
        </p:txBody>
      </p:sp>
      <p:pic>
        <p:nvPicPr>
          <p:cNvPr id="4" name="图片 3"/>
          <p:cNvPicPr>
            <a:picLocks noChangeAspect="1"/>
          </p:cNvPicPr>
          <p:nvPr/>
        </p:nvPicPr>
        <p:blipFill>
          <a:blip r:embed="rId1"/>
          <a:stretch>
            <a:fillRect/>
          </a:stretch>
        </p:blipFill>
        <p:spPr>
          <a:xfrm>
            <a:off x="3853815" y="1292225"/>
            <a:ext cx="5035550" cy="298577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147060" y="2039551"/>
            <a:ext cx="2621280" cy="583565"/>
          </a:xfrm>
          <a:prstGeom prst="rect">
            <a:avLst/>
          </a:prstGeom>
        </p:spPr>
        <p:txBody>
          <a:bodyPr wrap="none">
            <a:spAutoFit/>
          </a:bodyPr>
          <a:lstStyle/>
          <a:p>
            <a:pPr algn="ctr"/>
            <a:r>
              <a:rPr kumimoji="1" lang="en-US" altLang="en-US" sz="3200" b="1" dirty="0">
                <a:latin typeface="微软雅黑" panose="020B0503020204020204" pitchFamily="34" charset="-122"/>
                <a:ea typeface="微软雅黑" panose="020B0503020204020204" pitchFamily="34" charset="-122"/>
              </a:rPr>
              <a:t>品牌策略应用</a:t>
            </a:r>
            <a:endParaRPr kumimoji="1" lang="en-US"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53745" y="776536"/>
            <a:ext cx="2236510" cy="584775"/>
          </a:xfrm>
          <a:prstGeom prst="rect">
            <a:avLst/>
          </a:prstGeom>
        </p:spPr>
        <p:txBody>
          <a:bodyPr wrap="none">
            <a:spAutoFit/>
          </a:bodyPr>
          <a:lstStyle/>
          <a:p>
            <a:pPr algn="ctr"/>
            <a:r>
              <a:rPr kumimoji="1" lang="en-US" altLang="en-US" sz="3200" b="1" dirty="0">
                <a:latin typeface="微软雅黑" panose="020B0503020204020204" pitchFamily="34" charset="-122"/>
                <a:ea typeface="微软雅黑" panose="020B0503020204020204" pitchFamily="34" charset="-122"/>
              </a:rPr>
              <a:t>总结和展望</a:t>
            </a:r>
            <a:endParaRPr lang="zh-CN" altLang="en-US" sz="3200" b="1" dirty="0">
              <a:solidFill>
                <a:srgbClr val="00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13485" y="1851660"/>
            <a:ext cx="6717030" cy="755650"/>
          </a:xfrm>
          <a:prstGeom prst="rect">
            <a:avLst/>
          </a:prstGeom>
          <a:noFill/>
        </p:spPr>
        <p:txBody>
          <a:bodyPr wrap="square" rtlCol="0">
            <a:spAutoFit/>
          </a:bodyPr>
          <a:p>
            <a:pPr>
              <a:lnSpc>
                <a:spcPct val="160000"/>
              </a:lnSpc>
            </a:pPr>
            <a:r>
              <a:rPr lang="zh-CN" altLang="en-US"/>
              <a:t>本章介绍品牌的核心价值、品牌定位、品牌情绪版、及品牌关键词的提取。希望这些内容可以让我们对品牌设计有一个全面清晰的认识。</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75013" y="2039551"/>
            <a:ext cx="2365375" cy="583565"/>
          </a:xfrm>
          <a:prstGeom prst="rect">
            <a:avLst/>
          </a:prstGeom>
        </p:spPr>
        <p:txBody>
          <a:bodyPr wrap="none">
            <a:spAutoFit/>
          </a:bodyPr>
          <a:lstStyle/>
          <a:p>
            <a:pPr lvl="1" algn="ctr"/>
            <a:r>
              <a:rPr kumimoji="1" lang="en-US" altLang="zh-CN" sz="3200" b="1" dirty="0">
                <a:latin typeface="微软雅黑" panose="020B0503020204020204" pitchFamily="34" charset="-122"/>
                <a:ea typeface="微软雅黑" panose="020B0503020204020204" pitchFamily="34" charset="-122"/>
              </a:rPr>
              <a:t>Logo</a:t>
            </a:r>
            <a:r>
              <a:rPr kumimoji="1" lang="zh-CN" altLang="en-US" sz="3200" b="1" dirty="0">
                <a:latin typeface="微软雅黑" panose="020B0503020204020204" pitchFamily="34" charset="-122"/>
                <a:ea typeface="微软雅黑" panose="020B0503020204020204" pitchFamily="34" charset="-122"/>
              </a:rPr>
              <a:t>设计</a:t>
            </a:r>
            <a:endParaRPr kumimoji="1"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2879725"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LOGO与品牌的关系</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7975" y="1199515"/>
            <a:ext cx="3652520" cy="1649095"/>
          </a:xfrm>
          <a:prstGeom prst="rect">
            <a:avLst/>
          </a:prstGeom>
          <a:noFill/>
        </p:spPr>
        <p:txBody>
          <a:bodyPr wrap="square" rtlCol="0">
            <a:spAutoFit/>
          </a:bodyPr>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Logo是品牌落地的一种外在形式。</a:t>
            </a:r>
            <a:r>
              <a:rPr>
                <a:latin typeface="微软雅黑" panose="020B0503020204020204" pitchFamily="34" charset="-122"/>
                <a:ea typeface="微软雅黑" panose="020B0503020204020204" pitchFamily="34" charset="-122"/>
                <a:cs typeface="微软雅黑" panose="020B0503020204020204" pitchFamily="34" charset="-122"/>
              </a:rPr>
              <a:t>品牌就像是一个人，而Logo就像是它穿的衣服</a:t>
            </a:r>
            <a:r>
              <a:rPr lang="zh-CN">
                <a:latin typeface="微软雅黑" panose="020B0503020204020204" pitchFamily="34" charset="-122"/>
                <a:ea typeface="微软雅黑" panose="020B0503020204020204" pitchFamily="34" charset="-122"/>
                <a:cs typeface="微软雅黑" panose="020B0503020204020204" pitchFamily="34" charset="-122"/>
              </a:rPr>
              <a:t>。Logo是一个公司，想要被人们直观感知到的一个</a:t>
            </a:r>
            <a:r>
              <a:rPr lang="zh-C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外化图形</a:t>
            </a:r>
            <a:r>
              <a:rPr lang="zh-CN">
                <a:latin typeface="微软雅黑" panose="020B0503020204020204" pitchFamily="34" charset="-122"/>
                <a:ea typeface="微软雅黑" panose="020B0503020204020204" pitchFamily="34" charset="-122"/>
                <a:cs typeface="微软雅黑" panose="020B0503020204020204" pitchFamily="34" charset="-122"/>
              </a:rPr>
              <a:t>，而品牌则是为用户创造出的一个整体上的感知体验。</a:t>
            </a:r>
            <a:endParaRPr lang="zh-CN">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843780" y="895350"/>
            <a:ext cx="3154680" cy="335280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20215" y="2039551"/>
            <a:ext cx="5474970" cy="521970"/>
          </a:xfrm>
          <a:prstGeom prst="rect">
            <a:avLst/>
          </a:prstGeom>
        </p:spPr>
        <p:txBody>
          <a:bodyPr wrap="none">
            <a:spAutoFit/>
          </a:bodyPr>
          <a:lstStyle/>
          <a:p>
            <a:pPr lvl="1" algn="ctr"/>
            <a:r>
              <a:rPr kumimoji="1" sz="2800" b="1" dirty="0">
                <a:latin typeface="微软雅黑" panose="020B0503020204020204" pitchFamily="34" charset="-122"/>
                <a:ea typeface="微软雅黑" panose="020B0503020204020204" pitchFamily="34" charset="-122"/>
              </a:rPr>
              <a:t>LOGO设计常用形式和创意方式</a:t>
            </a:r>
            <a:endParaRPr kumimoji="1"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3054985" cy="460375"/>
          </a:xfrm>
          <a:prstGeom prst="rect">
            <a:avLst/>
          </a:prstGeom>
        </p:spPr>
        <p:txBody>
          <a:bodyPr wrap="none">
            <a:spAutoFit/>
          </a:bodyPr>
          <a:lstStyle/>
          <a:p>
            <a:pPr algn="l"/>
            <a:r>
              <a:rPr kumimoji="1" lang="en-US" altLang="zh-CN" sz="2400" dirty="0">
                <a:latin typeface="微软雅黑" panose="020B0503020204020204" pitchFamily="34" charset="-122"/>
                <a:ea typeface="微软雅黑" panose="020B0503020204020204" pitchFamily="34" charset="-122"/>
                <a:sym typeface="+mn-ea"/>
              </a:rPr>
              <a:t>Logo</a:t>
            </a:r>
            <a:r>
              <a:rPr kumimoji="1" lang="zh-CN" altLang="en-US" sz="2400" dirty="0">
                <a:latin typeface="微软雅黑" panose="020B0503020204020204" pitchFamily="34" charset="-122"/>
                <a:ea typeface="微软雅黑" panose="020B0503020204020204" pitchFamily="34" charset="-122"/>
                <a:sym typeface="+mn-ea"/>
              </a:rPr>
              <a:t>设计的常用形式</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411480" y="966470"/>
            <a:ext cx="1782445" cy="1844040"/>
          </a:xfrm>
          <a:prstGeom prst="rect">
            <a:avLst/>
          </a:prstGeom>
          <a:noFill/>
        </p:spPr>
        <p:txBody>
          <a:bodyPr wrap="square" rtlCol="0">
            <a:spAutoFit/>
          </a:bodyPr>
          <a:p>
            <a:pPr>
              <a:lnSpc>
                <a:spcPct val="190000"/>
              </a:lnSpc>
            </a:pPr>
            <a:r>
              <a:rPr lang="en-US" sz="1400">
                <a:solidFill>
                  <a:schemeClr val="tx1"/>
                </a:solidFill>
                <a:latin typeface="微软雅黑" panose="020B0503020204020204" pitchFamily="34" charset="-122"/>
                <a:ea typeface="微软雅黑" panose="020B0503020204020204" pitchFamily="34" charset="-122"/>
              </a:rPr>
              <a:t>1.</a:t>
            </a:r>
            <a:r>
              <a:rPr altLang="zh-CN" sz="1400">
                <a:solidFill>
                  <a:schemeClr val="tx1"/>
                </a:solidFill>
                <a:latin typeface="微软雅黑" panose="020B0503020204020204" pitchFamily="34" charset="-122"/>
                <a:ea typeface="微软雅黑" panose="020B0503020204020204" pitchFamily="34" charset="-122"/>
              </a:rPr>
              <a:t>图形为主</a:t>
            </a:r>
            <a:endParaRPr altLang="zh-CN" sz="1400">
              <a:solidFill>
                <a:schemeClr val="tx1"/>
              </a:solidFill>
              <a:latin typeface="微软雅黑" panose="020B0503020204020204" pitchFamily="34" charset="-122"/>
              <a:ea typeface="微软雅黑" panose="020B0503020204020204" pitchFamily="34" charset="-122"/>
            </a:endParaRPr>
          </a:p>
          <a:p>
            <a:pPr>
              <a:lnSpc>
                <a:spcPct val="190000"/>
              </a:lnSpc>
            </a:pPr>
            <a:r>
              <a:rPr lang="en-US" sz="1400">
                <a:solidFill>
                  <a:schemeClr val="tx1"/>
                </a:solidFill>
                <a:latin typeface="微软雅黑" panose="020B0503020204020204" pitchFamily="34" charset="-122"/>
                <a:ea typeface="微软雅黑" panose="020B0503020204020204" pitchFamily="34" charset="-122"/>
                <a:sym typeface="+mn-ea"/>
              </a:rPr>
              <a:t>2.</a:t>
            </a:r>
            <a:r>
              <a:rPr altLang="zh-CN" sz="1400">
                <a:solidFill>
                  <a:schemeClr val="tx1"/>
                </a:solidFill>
                <a:latin typeface="微软雅黑" panose="020B0503020204020204" pitchFamily="34" charset="-122"/>
                <a:ea typeface="微软雅黑" panose="020B0503020204020204" pitchFamily="34" charset="-122"/>
              </a:rPr>
              <a:t>文字为主 </a:t>
            </a:r>
            <a:endParaRPr altLang="zh-CN" sz="1400">
              <a:solidFill>
                <a:schemeClr val="tx1"/>
              </a:solidFill>
              <a:latin typeface="微软雅黑" panose="020B0503020204020204" pitchFamily="34" charset="-122"/>
              <a:ea typeface="微软雅黑" panose="020B0503020204020204" pitchFamily="34" charset="-122"/>
            </a:endParaRPr>
          </a:p>
          <a:p>
            <a:pPr>
              <a:lnSpc>
                <a:spcPct val="190000"/>
              </a:lnSpc>
            </a:pPr>
            <a:r>
              <a:rPr lang="en-US" sz="1400">
                <a:solidFill>
                  <a:schemeClr val="tx1"/>
                </a:solidFill>
                <a:latin typeface="微软雅黑" panose="020B0503020204020204" pitchFamily="34" charset="-122"/>
                <a:ea typeface="微软雅黑" panose="020B0503020204020204" pitchFamily="34" charset="-122"/>
                <a:sym typeface="+mn-ea"/>
              </a:rPr>
              <a:t>3.</a:t>
            </a:r>
            <a:r>
              <a:rPr altLang="zh-CN" sz="1400">
                <a:solidFill>
                  <a:schemeClr val="tx1"/>
                </a:solidFill>
                <a:latin typeface="微软雅黑" panose="020B0503020204020204" pitchFamily="34" charset="-122"/>
                <a:ea typeface="微软雅黑" panose="020B0503020204020204" pitchFamily="34" charset="-122"/>
              </a:rPr>
              <a:t>图文结合 </a:t>
            </a:r>
            <a:r>
              <a:rPr altLang="zh-CN" sz="1600">
                <a:solidFill>
                  <a:schemeClr val="tx1"/>
                </a:solidFill>
                <a:latin typeface="微软雅黑" panose="020B0503020204020204" pitchFamily="34" charset="-122"/>
                <a:ea typeface="微软雅黑" panose="020B0503020204020204" pitchFamily="34" charset="-122"/>
              </a:rPr>
              <a:t>    </a:t>
            </a:r>
            <a:endParaRPr altLang="zh-CN" sz="1600">
              <a:solidFill>
                <a:schemeClr val="tx1"/>
              </a:solidFill>
              <a:latin typeface="微软雅黑" panose="020B0503020204020204" pitchFamily="34" charset="-122"/>
              <a:ea typeface="微软雅黑" panose="020B0503020204020204" pitchFamily="34" charset="-122"/>
            </a:endParaRPr>
          </a:p>
          <a:p>
            <a:pPr>
              <a:lnSpc>
                <a:spcPct val="190000"/>
              </a:lnSpc>
            </a:pPr>
            <a:endParaRPr altLang="zh-CN" sz="16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rcRect l="30607" t="18328" r="34569" b="21948"/>
          <a:stretch>
            <a:fillRect/>
          </a:stretch>
        </p:blipFill>
        <p:spPr>
          <a:xfrm>
            <a:off x="4722495" y="1562735"/>
            <a:ext cx="1007745" cy="1152525"/>
          </a:xfrm>
          <a:prstGeom prst="rect">
            <a:avLst/>
          </a:prstGeom>
        </p:spPr>
      </p:pic>
      <p:pic>
        <p:nvPicPr>
          <p:cNvPr id="13" name="图片 12"/>
          <p:cNvPicPr>
            <a:picLocks noChangeAspect="1"/>
          </p:cNvPicPr>
          <p:nvPr/>
        </p:nvPicPr>
        <p:blipFill>
          <a:blip r:embed="rId2"/>
          <a:srcRect l="8845" t="1130" r="10818" b="-1130"/>
          <a:stretch>
            <a:fillRect/>
          </a:stretch>
        </p:blipFill>
        <p:spPr>
          <a:xfrm>
            <a:off x="5730240" y="2226945"/>
            <a:ext cx="2301240" cy="955040"/>
          </a:xfrm>
          <a:prstGeom prst="rect">
            <a:avLst/>
          </a:prstGeom>
        </p:spPr>
      </p:pic>
      <p:pic>
        <p:nvPicPr>
          <p:cNvPr id="10" name="图片 9"/>
          <p:cNvPicPr>
            <a:picLocks noChangeAspect="1"/>
          </p:cNvPicPr>
          <p:nvPr/>
        </p:nvPicPr>
        <p:blipFill>
          <a:blip r:embed="rId3"/>
          <a:stretch>
            <a:fillRect/>
          </a:stretch>
        </p:blipFill>
        <p:spPr>
          <a:xfrm>
            <a:off x="6026785" y="1382395"/>
            <a:ext cx="1708785" cy="63881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3054985" cy="460375"/>
          </a:xfrm>
          <a:prstGeom prst="rect">
            <a:avLst/>
          </a:prstGeom>
        </p:spPr>
        <p:txBody>
          <a:bodyPr wrap="none">
            <a:spAutoFit/>
          </a:bodyPr>
          <a:lstStyle/>
          <a:p>
            <a:pPr algn="l"/>
            <a:r>
              <a:rPr kumimoji="1" lang="en-US" altLang="zh-CN" sz="2400" dirty="0">
                <a:latin typeface="微软雅黑" panose="020B0503020204020204" pitchFamily="34" charset="-122"/>
                <a:ea typeface="微软雅黑" panose="020B0503020204020204" pitchFamily="34" charset="-122"/>
                <a:sym typeface="+mn-ea"/>
              </a:rPr>
              <a:t>Logo</a:t>
            </a:r>
            <a:r>
              <a:rPr kumimoji="1" lang="zh-CN" altLang="en-US" sz="2400" dirty="0">
                <a:latin typeface="微软雅黑" panose="020B0503020204020204" pitchFamily="34" charset="-122"/>
                <a:ea typeface="微软雅黑" panose="020B0503020204020204" pitchFamily="34" charset="-122"/>
                <a:sym typeface="+mn-ea"/>
              </a:rPr>
              <a:t>设计的创意方法</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411480" y="966470"/>
            <a:ext cx="1782445" cy="1844040"/>
          </a:xfrm>
          <a:prstGeom prst="rect">
            <a:avLst/>
          </a:prstGeom>
          <a:noFill/>
        </p:spPr>
        <p:txBody>
          <a:bodyPr wrap="square" rtlCol="0">
            <a:spAutoFit/>
          </a:bodyPr>
          <a:p>
            <a:pPr>
              <a:lnSpc>
                <a:spcPct val="190000"/>
              </a:lnSpc>
            </a:pPr>
            <a:r>
              <a:rPr lang="en-US" sz="1400">
                <a:solidFill>
                  <a:schemeClr val="tx1"/>
                </a:solidFill>
                <a:latin typeface="微软雅黑" panose="020B0503020204020204" pitchFamily="34" charset="-122"/>
                <a:ea typeface="微软雅黑" panose="020B0503020204020204" pitchFamily="34" charset="-122"/>
              </a:rPr>
              <a:t>1.</a:t>
            </a:r>
            <a:r>
              <a:rPr lang="zh-CN" sz="1400">
                <a:solidFill>
                  <a:schemeClr val="tx1"/>
                </a:solidFill>
                <a:latin typeface="微软雅黑" panose="020B0503020204020204" pitchFamily="34" charset="-122"/>
                <a:ea typeface="微软雅黑" panose="020B0503020204020204" pitchFamily="34" charset="-122"/>
              </a:rPr>
              <a:t>含义联想</a:t>
            </a:r>
            <a:endParaRPr lang="zh-CN" sz="1400">
              <a:solidFill>
                <a:schemeClr val="tx1"/>
              </a:solidFill>
              <a:latin typeface="微软雅黑" panose="020B0503020204020204" pitchFamily="34" charset="-122"/>
              <a:ea typeface="微软雅黑" panose="020B0503020204020204" pitchFamily="34" charset="-122"/>
            </a:endParaRPr>
          </a:p>
          <a:p>
            <a:pPr>
              <a:lnSpc>
                <a:spcPct val="190000"/>
              </a:lnSpc>
            </a:pPr>
            <a:r>
              <a:rPr lang="en-US" sz="1400">
                <a:solidFill>
                  <a:schemeClr val="tx1"/>
                </a:solidFill>
                <a:latin typeface="微软雅黑" panose="020B0503020204020204" pitchFamily="34" charset="-122"/>
                <a:ea typeface="微软雅黑" panose="020B0503020204020204" pitchFamily="34" charset="-122"/>
                <a:sym typeface="+mn-ea"/>
              </a:rPr>
              <a:t>2.</a:t>
            </a:r>
            <a:r>
              <a:rPr lang="zh-CN" sz="1400">
                <a:solidFill>
                  <a:schemeClr val="tx1"/>
                </a:solidFill>
                <a:latin typeface="微软雅黑" panose="020B0503020204020204" pitchFamily="34" charset="-122"/>
                <a:ea typeface="微软雅黑" panose="020B0503020204020204" pitchFamily="34" charset="-122"/>
              </a:rPr>
              <a:t>图形表现</a:t>
            </a:r>
            <a:r>
              <a:rPr altLang="zh-CN" sz="1400">
                <a:solidFill>
                  <a:schemeClr val="tx1"/>
                </a:solidFill>
                <a:latin typeface="微软雅黑" panose="020B0503020204020204" pitchFamily="34" charset="-122"/>
                <a:ea typeface="微软雅黑" panose="020B0503020204020204" pitchFamily="34" charset="-122"/>
              </a:rPr>
              <a:t> </a:t>
            </a:r>
            <a:endParaRPr altLang="zh-CN" sz="1400">
              <a:solidFill>
                <a:schemeClr val="tx1"/>
              </a:solidFill>
              <a:latin typeface="微软雅黑" panose="020B0503020204020204" pitchFamily="34" charset="-122"/>
              <a:ea typeface="微软雅黑" panose="020B0503020204020204" pitchFamily="34" charset="-122"/>
            </a:endParaRPr>
          </a:p>
          <a:p>
            <a:pPr>
              <a:lnSpc>
                <a:spcPct val="190000"/>
              </a:lnSpc>
            </a:pPr>
            <a:r>
              <a:rPr lang="en-US" sz="1400">
                <a:solidFill>
                  <a:schemeClr val="tx1"/>
                </a:solidFill>
                <a:latin typeface="微软雅黑" panose="020B0503020204020204" pitchFamily="34" charset="-122"/>
                <a:ea typeface="微软雅黑" panose="020B0503020204020204" pitchFamily="34" charset="-122"/>
                <a:sym typeface="+mn-ea"/>
              </a:rPr>
              <a:t>3.</a:t>
            </a:r>
            <a:r>
              <a:rPr lang="zh-CN" sz="1400">
                <a:solidFill>
                  <a:schemeClr val="tx1"/>
                </a:solidFill>
                <a:latin typeface="微软雅黑" panose="020B0503020204020204" pitchFamily="34" charset="-122"/>
                <a:ea typeface="微软雅黑" panose="020B0503020204020204" pitchFamily="34" charset="-122"/>
              </a:rPr>
              <a:t>字体形式</a:t>
            </a:r>
            <a:r>
              <a:rPr altLang="zh-CN" sz="1600">
                <a:solidFill>
                  <a:schemeClr val="tx1"/>
                </a:solidFill>
                <a:latin typeface="微软雅黑" panose="020B0503020204020204" pitchFamily="34" charset="-122"/>
                <a:ea typeface="微软雅黑" panose="020B0503020204020204" pitchFamily="34" charset="-122"/>
              </a:rPr>
              <a:t>   </a:t>
            </a:r>
            <a:endParaRPr altLang="zh-CN" sz="1600">
              <a:solidFill>
                <a:schemeClr val="tx1"/>
              </a:solidFill>
              <a:latin typeface="微软雅黑" panose="020B0503020204020204" pitchFamily="34" charset="-122"/>
              <a:ea typeface="微软雅黑" panose="020B0503020204020204" pitchFamily="34" charset="-122"/>
            </a:endParaRPr>
          </a:p>
          <a:p>
            <a:pPr>
              <a:lnSpc>
                <a:spcPct val="190000"/>
              </a:lnSpc>
            </a:pPr>
            <a:endParaRPr altLang="zh-CN" sz="160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362960" y="1012190"/>
            <a:ext cx="5240020" cy="349123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1402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含义联想</a:t>
            </a:r>
            <a:endParaRPr kumimoji="1" lang="zh-CN" altLang="en-US" sz="2400" dirty="0">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1265555" y="1049020"/>
            <a:ext cx="3359150" cy="1301750"/>
          </a:xfrm>
          <a:prstGeom prst="rect">
            <a:avLst/>
          </a:prstGeom>
        </p:spPr>
      </p:pic>
      <p:pic>
        <p:nvPicPr>
          <p:cNvPr id="6" name="图片 5"/>
          <p:cNvPicPr>
            <a:picLocks noChangeAspect="1"/>
          </p:cNvPicPr>
          <p:nvPr/>
        </p:nvPicPr>
        <p:blipFill>
          <a:blip r:embed="rId2"/>
          <a:srcRect l="28215" r="24256"/>
          <a:stretch>
            <a:fillRect/>
          </a:stretch>
        </p:blipFill>
        <p:spPr>
          <a:xfrm>
            <a:off x="5637530" y="819150"/>
            <a:ext cx="1557655" cy="1884045"/>
          </a:xfrm>
          <a:prstGeom prst="rect">
            <a:avLst/>
          </a:prstGeom>
        </p:spPr>
      </p:pic>
      <p:pic>
        <p:nvPicPr>
          <p:cNvPr id="11" name="图片 10"/>
          <p:cNvPicPr>
            <a:picLocks noChangeAspect="1"/>
          </p:cNvPicPr>
          <p:nvPr/>
        </p:nvPicPr>
        <p:blipFill>
          <a:blip r:embed="rId3"/>
          <a:stretch>
            <a:fillRect/>
          </a:stretch>
        </p:blipFill>
        <p:spPr>
          <a:xfrm>
            <a:off x="4885055" y="3309620"/>
            <a:ext cx="2663190" cy="871220"/>
          </a:xfrm>
          <a:prstGeom prst="rect">
            <a:avLst/>
          </a:prstGeom>
        </p:spPr>
      </p:pic>
      <p:pic>
        <p:nvPicPr>
          <p:cNvPr id="7" name="图片 6"/>
          <p:cNvPicPr>
            <a:picLocks noChangeAspect="1"/>
          </p:cNvPicPr>
          <p:nvPr/>
        </p:nvPicPr>
        <p:blipFill>
          <a:blip r:embed="rId4"/>
          <a:stretch>
            <a:fillRect/>
          </a:stretch>
        </p:blipFill>
        <p:spPr>
          <a:xfrm>
            <a:off x="2130425" y="2335530"/>
            <a:ext cx="1628775" cy="2210435"/>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1402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图形表现 </a:t>
            </a:r>
            <a:endParaRPr kumimoji="1" lang="zh-CN" altLang="en-US" sz="2400" dirty="0">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a:stretch>
            <a:fillRect/>
          </a:stretch>
        </p:blipFill>
        <p:spPr>
          <a:xfrm>
            <a:off x="1576070" y="2423795"/>
            <a:ext cx="1495425" cy="2231390"/>
          </a:xfrm>
          <a:prstGeom prst="rect">
            <a:avLst/>
          </a:prstGeom>
        </p:spPr>
      </p:pic>
      <p:pic>
        <p:nvPicPr>
          <p:cNvPr id="2" name="图片 1"/>
          <p:cNvPicPr>
            <a:picLocks noChangeAspect="1"/>
          </p:cNvPicPr>
          <p:nvPr/>
        </p:nvPicPr>
        <p:blipFill>
          <a:blip r:embed="rId2"/>
          <a:stretch>
            <a:fillRect/>
          </a:stretch>
        </p:blipFill>
        <p:spPr>
          <a:xfrm>
            <a:off x="3511550" y="3417570"/>
            <a:ext cx="1199515" cy="1310640"/>
          </a:xfrm>
          <a:prstGeom prst="rect">
            <a:avLst/>
          </a:prstGeom>
        </p:spPr>
      </p:pic>
      <p:pic>
        <p:nvPicPr>
          <p:cNvPr id="12" name="图片 11"/>
          <p:cNvPicPr>
            <a:picLocks noChangeAspect="1"/>
          </p:cNvPicPr>
          <p:nvPr/>
        </p:nvPicPr>
        <p:blipFill>
          <a:blip r:embed="rId3"/>
          <a:stretch>
            <a:fillRect/>
          </a:stretch>
        </p:blipFill>
        <p:spPr>
          <a:xfrm>
            <a:off x="4566285" y="3169285"/>
            <a:ext cx="1313815" cy="1313815"/>
          </a:xfrm>
          <a:prstGeom prst="rect">
            <a:avLst/>
          </a:prstGeom>
        </p:spPr>
      </p:pic>
      <p:pic>
        <p:nvPicPr>
          <p:cNvPr id="13" name="图片 12"/>
          <p:cNvPicPr>
            <a:picLocks noChangeAspect="1"/>
          </p:cNvPicPr>
          <p:nvPr/>
        </p:nvPicPr>
        <p:blipFill>
          <a:blip r:embed="rId4"/>
          <a:stretch>
            <a:fillRect/>
          </a:stretch>
        </p:blipFill>
        <p:spPr>
          <a:xfrm>
            <a:off x="5615940" y="1342390"/>
            <a:ext cx="1781175" cy="2000250"/>
          </a:xfrm>
          <a:prstGeom prst="rect">
            <a:avLst/>
          </a:prstGeom>
        </p:spPr>
      </p:pic>
      <p:pic>
        <p:nvPicPr>
          <p:cNvPr id="14" name="图片 13"/>
          <p:cNvPicPr>
            <a:picLocks noChangeAspect="1"/>
          </p:cNvPicPr>
          <p:nvPr/>
        </p:nvPicPr>
        <p:blipFill>
          <a:blip r:embed="rId5"/>
          <a:stretch>
            <a:fillRect/>
          </a:stretch>
        </p:blipFill>
        <p:spPr>
          <a:xfrm>
            <a:off x="2573020" y="1568450"/>
            <a:ext cx="2289175" cy="1324610"/>
          </a:xfrm>
          <a:prstGeom prst="rect">
            <a:avLst/>
          </a:prstGeom>
        </p:spPr>
      </p:pic>
      <p:pic>
        <p:nvPicPr>
          <p:cNvPr id="15" name="图片 14"/>
          <p:cNvPicPr>
            <a:picLocks noChangeAspect="1"/>
          </p:cNvPicPr>
          <p:nvPr/>
        </p:nvPicPr>
        <p:blipFill>
          <a:blip r:embed="rId6"/>
          <a:stretch>
            <a:fillRect/>
          </a:stretch>
        </p:blipFill>
        <p:spPr>
          <a:xfrm>
            <a:off x="7028815" y="407670"/>
            <a:ext cx="1743075" cy="1029970"/>
          </a:xfrm>
          <a:prstGeom prst="rect">
            <a:avLst/>
          </a:prstGeom>
        </p:spPr>
      </p:pic>
      <p:pic>
        <p:nvPicPr>
          <p:cNvPr id="16" name="图片 15"/>
          <p:cNvPicPr>
            <a:picLocks noChangeAspect="1"/>
          </p:cNvPicPr>
          <p:nvPr/>
        </p:nvPicPr>
        <p:blipFill>
          <a:blip r:embed="rId7"/>
          <a:stretch>
            <a:fillRect/>
          </a:stretch>
        </p:blipFill>
        <p:spPr>
          <a:xfrm>
            <a:off x="394335" y="2037080"/>
            <a:ext cx="1371600" cy="1676400"/>
          </a:xfrm>
          <a:prstGeom prst="rect">
            <a:avLst/>
          </a:prstGeom>
        </p:spPr>
      </p:pic>
      <p:pic>
        <p:nvPicPr>
          <p:cNvPr id="17" name="图片 16"/>
          <p:cNvPicPr>
            <a:picLocks noChangeAspect="1"/>
          </p:cNvPicPr>
          <p:nvPr/>
        </p:nvPicPr>
        <p:blipFill>
          <a:blip r:embed="rId8"/>
          <a:stretch>
            <a:fillRect/>
          </a:stretch>
        </p:blipFill>
        <p:spPr>
          <a:xfrm>
            <a:off x="6151245" y="3713480"/>
            <a:ext cx="1289050" cy="1075055"/>
          </a:xfrm>
          <a:prstGeom prst="rect">
            <a:avLst/>
          </a:prstGeom>
        </p:spPr>
      </p:pic>
      <p:pic>
        <p:nvPicPr>
          <p:cNvPr id="20" name="图片 19"/>
          <p:cNvPicPr>
            <a:picLocks noChangeAspect="1"/>
          </p:cNvPicPr>
          <p:nvPr/>
        </p:nvPicPr>
        <p:blipFill>
          <a:blip r:embed="rId9"/>
          <a:stretch>
            <a:fillRect/>
          </a:stretch>
        </p:blipFill>
        <p:spPr>
          <a:xfrm>
            <a:off x="4058285" y="614045"/>
            <a:ext cx="1557655" cy="823595"/>
          </a:xfrm>
          <a:prstGeom prst="rect">
            <a:avLst/>
          </a:prstGeom>
        </p:spPr>
      </p:pic>
      <p:pic>
        <p:nvPicPr>
          <p:cNvPr id="21" name="图片 20"/>
          <p:cNvPicPr>
            <a:picLocks noChangeAspect="1"/>
          </p:cNvPicPr>
          <p:nvPr/>
        </p:nvPicPr>
        <p:blipFill>
          <a:blip r:embed="rId10"/>
          <a:stretch>
            <a:fillRect/>
          </a:stretch>
        </p:blipFill>
        <p:spPr>
          <a:xfrm>
            <a:off x="394335" y="780415"/>
            <a:ext cx="2504440" cy="1026160"/>
          </a:xfrm>
          <a:prstGeom prst="rect">
            <a:avLst/>
          </a:prstGeom>
        </p:spPr>
      </p:pic>
      <p:pic>
        <p:nvPicPr>
          <p:cNvPr id="23" name="图片 22"/>
          <p:cNvPicPr>
            <a:picLocks noChangeAspect="1"/>
          </p:cNvPicPr>
          <p:nvPr/>
        </p:nvPicPr>
        <p:blipFill>
          <a:blip r:embed="rId11"/>
          <a:stretch>
            <a:fillRect/>
          </a:stretch>
        </p:blipFill>
        <p:spPr>
          <a:xfrm>
            <a:off x="7440295" y="1806575"/>
            <a:ext cx="1124585" cy="123253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1402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字体形式</a:t>
            </a:r>
            <a:r>
              <a:rPr kumimoji="1" lang="zh-CN" altLang="en-US" sz="2400" dirty="0">
                <a:latin typeface="微软雅黑" panose="020B0503020204020204" pitchFamily="34" charset="-122"/>
                <a:ea typeface="微软雅黑" panose="020B0503020204020204" pitchFamily="34" charset="-122"/>
                <a:sym typeface="+mn-ea"/>
              </a:rPr>
              <a:t> </a:t>
            </a:r>
            <a:endParaRPr kumimoji="1" lang="zh-CN" altLang="en-US" sz="2400" dirty="0">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1"/>
          <a:stretch>
            <a:fillRect/>
          </a:stretch>
        </p:blipFill>
        <p:spPr>
          <a:xfrm>
            <a:off x="5594985" y="1050925"/>
            <a:ext cx="2486025" cy="962025"/>
          </a:xfrm>
          <a:prstGeom prst="rect">
            <a:avLst/>
          </a:prstGeom>
        </p:spPr>
      </p:pic>
      <p:pic>
        <p:nvPicPr>
          <p:cNvPr id="3" name="图片 2"/>
          <p:cNvPicPr>
            <a:picLocks noChangeAspect="1"/>
          </p:cNvPicPr>
          <p:nvPr/>
        </p:nvPicPr>
        <p:blipFill>
          <a:blip r:embed="rId2"/>
          <a:stretch>
            <a:fillRect/>
          </a:stretch>
        </p:blipFill>
        <p:spPr>
          <a:xfrm>
            <a:off x="3736975" y="3014980"/>
            <a:ext cx="1344930" cy="1344930"/>
          </a:xfrm>
          <a:prstGeom prst="rect">
            <a:avLst/>
          </a:prstGeom>
        </p:spPr>
      </p:pic>
      <p:pic>
        <p:nvPicPr>
          <p:cNvPr id="4" name="图片 3"/>
          <p:cNvPicPr>
            <a:picLocks noChangeAspect="1"/>
          </p:cNvPicPr>
          <p:nvPr/>
        </p:nvPicPr>
        <p:blipFill>
          <a:blip r:embed="rId3"/>
          <a:stretch>
            <a:fillRect/>
          </a:stretch>
        </p:blipFill>
        <p:spPr>
          <a:xfrm>
            <a:off x="3794760" y="1050925"/>
            <a:ext cx="1035685" cy="1012825"/>
          </a:xfrm>
          <a:prstGeom prst="rect">
            <a:avLst/>
          </a:prstGeom>
        </p:spPr>
      </p:pic>
      <p:pic>
        <p:nvPicPr>
          <p:cNvPr id="19" name="图片 18"/>
          <p:cNvPicPr>
            <a:picLocks noChangeAspect="1"/>
          </p:cNvPicPr>
          <p:nvPr/>
        </p:nvPicPr>
        <p:blipFill>
          <a:blip r:embed="rId4"/>
          <a:stretch>
            <a:fillRect/>
          </a:stretch>
        </p:blipFill>
        <p:spPr>
          <a:xfrm>
            <a:off x="708025" y="3191510"/>
            <a:ext cx="2016125" cy="991870"/>
          </a:xfrm>
          <a:prstGeom prst="rect">
            <a:avLst/>
          </a:prstGeom>
        </p:spPr>
      </p:pic>
      <p:pic>
        <p:nvPicPr>
          <p:cNvPr id="6" name="图片 5"/>
          <p:cNvPicPr>
            <a:picLocks noChangeAspect="1"/>
          </p:cNvPicPr>
          <p:nvPr/>
        </p:nvPicPr>
        <p:blipFill>
          <a:blip r:embed="rId5"/>
          <a:stretch>
            <a:fillRect/>
          </a:stretch>
        </p:blipFill>
        <p:spPr>
          <a:xfrm>
            <a:off x="839470" y="847725"/>
            <a:ext cx="1579880" cy="147002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82011" y="2039551"/>
            <a:ext cx="2151380" cy="583565"/>
          </a:xfrm>
          <a:prstGeom prst="rect">
            <a:avLst/>
          </a:prstGeom>
        </p:spPr>
        <p:txBody>
          <a:bodyPr wrap="none">
            <a:spAutoFit/>
          </a:bodyPr>
          <a:lstStyle/>
          <a:p>
            <a:pPr lvl="1" algn="ctr"/>
            <a:r>
              <a:rPr kumimoji="1" sz="3200" b="1" dirty="0">
                <a:latin typeface="微软雅黑" panose="020B0503020204020204" pitchFamily="34" charset="-122"/>
                <a:ea typeface="微软雅黑" panose="020B0503020204020204" pitchFamily="34" charset="-122"/>
              </a:rPr>
              <a:t>元素提取</a:t>
            </a:r>
            <a:endParaRPr kumimoji="1"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99460" y="2039551"/>
            <a:ext cx="2316480" cy="521970"/>
          </a:xfrm>
          <a:prstGeom prst="rect">
            <a:avLst/>
          </a:prstGeom>
        </p:spPr>
        <p:txBody>
          <a:bodyPr wrap="none">
            <a:spAutoFit/>
          </a:bodyPr>
          <a:lstStyle/>
          <a:p>
            <a:pPr algn="ctr"/>
            <a:r>
              <a:rPr kumimoji="1" lang="en-US" altLang="en-US" sz="2800" b="1" dirty="0">
                <a:latin typeface="微软雅黑" panose="020B0503020204020204" pitchFamily="34" charset="-122"/>
                <a:ea typeface="微软雅黑" panose="020B0503020204020204" pitchFamily="34" charset="-122"/>
              </a:rPr>
              <a:t>品牌核心价值</a:t>
            </a:r>
            <a:endParaRPr kumimoji="1" lang="en-US" altLang="en-US"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2140585" cy="460375"/>
          </a:xfrm>
          <a:prstGeom prst="rect">
            <a:avLst/>
          </a:prstGeom>
        </p:spPr>
        <p:txBody>
          <a:bodyPr wrap="none">
            <a:spAutoFit/>
          </a:bodyPr>
          <a:lstStyle/>
          <a:p>
            <a:pPr algn="l"/>
            <a:r>
              <a:rPr kumimoji="1" lang="en-US" altLang="zh-CN" sz="2400" dirty="0">
                <a:latin typeface="微软雅黑" panose="020B0503020204020204" pitchFamily="34" charset="-122"/>
                <a:ea typeface="微软雅黑" panose="020B0503020204020204" pitchFamily="34" charset="-122"/>
                <a:sym typeface="+mn-ea"/>
              </a:rPr>
              <a:t>Logo</a:t>
            </a:r>
            <a:r>
              <a:rPr kumimoji="1" lang="zh-CN" altLang="en-US" sz="2400" dirty="0">
                <a:latin typeface="微软雅黑" panose="020B0503020204020204" pitchFamily="34" charset="-122"/>
                <a:ea typeface="微软雅黑" panose="020B0503020204020204" pitchFamily="34" charset="-122"/>
                <a:sym typeface="+mn-ea"/>
              </a:rPr>
              <a:t>元素提取</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411480" y="966470"/>
            <a:ext cx="4505325" cy="3286125"/>
          </a:xfrm>
          <a:prstGeom prst="rect">
            <a:avLst/>
          </a:prstGeom>
          <a:noFill/>
        </p:spPr>
        <p:txBody>
          <a:bodyPr wrap="square" rtlCol="0">
            <a:spAutoFit/>
          </a:bodyPr>
          <a:p>
            <a:pPr>
              <a:lnSpc>
                <a:spcPct val="210000"/>
              </a:lnSpc>
            </a:pPr>
            <a:r>
              <a:rPr lang="en-US" sz="1400">
                <a:solidFill>
                  <a:schemeClr val="tx1"/>
                </a:solidFill>
                <a:latin typeface="微软雅黑" panose="020B0503020204020204" pitchFamily="34" charset="-122"/>
                <a:ea typeface="微软雅黑" panose="020B0503020204020204" pitchFamily="34" charset="-122"/>
                <a:sym typeface="+mn-ea"/>
              </a:rPr>
              <a:t>1.</a:t>
            </a:r>
            <a:r>
              <a:rPr altLang="zh-CN" sz="1400">
                <a:solidFill>
                  <a:schemeClr val="tx1"/>
                </a:solidFill>
                <a:latin typeface="微软雅黑" panose="020B0503020204020204" pitchFamily="34" charset="-122"/>
                <a:ea typeface="微软雅黑" panose="020B0503020204020204" pitchFamily="34" charset="-122"/>
                <a:sym typeface="+mn-ea"/>
              </a:rPr>
              <a:t>产品名称首字母或中文字</a:t>
            </a:r>
            <a:endParaRPr altLang="zh-CN" sz="1400">
              <a:solidFill>
                <a:schemeClr val="tx1"/>
              </a:solidFill>
              <a:latin typeface="微软雅黑" panose="020B0503020204020204" pitchFamily="34" charset="-122"/>
              <a:ea typeface="微软雅黑" panose="020B0503020204020204" pitchFamily="34" charset="-122"/>
            </a:endParaRPr>
          </a:p>
          <a:p>
            <a:pPr>
              <a:lnSpc>
                <a:spcPct val="210000"/>
              </a:lnSpc>
            </a:pPr>
            <a:r>
              <a:rPr lang="en-US" sz="1400">
                <a:solidFill>
                  <a:schemeClr val="tx1"/>
                </a:solidFill>
                <a:latin typeface="微软雅黑" panose="020B0503020204020204" pitchFamily="34" charset="-122"/>
                <a:ea typeface="微软雅黑" panose="020B0503020204020204" pitchFamily="34" charset="-122"/>
                <a:sym typeface="+mn-ea"/>
              </a:rPr>
              <a:t>2.</a:t>
            </a:r>
            <a:r>
              <a:rPr altLang="zh-CN" sz="1400">
                <a:solidFill>
                  <a:schemeClr val="tx1"/>
                </a:solidFill>
                <a:latin typeface="微软雅黑" panose="020B0503020204020204" pitchFamily="34" charset="-122"/>
                <a:ea typeface="微软雅黑" panose="020B0503020204020204" pitchFamily="34" charset="-122"/>
                <a:sym typeface="+mn-ea"/>
              </a:rPr>
              <a:t>产品全称 ( 字体设计 )</a:t>
            </a:r>
            <a:endParaRPr altLang="zh-CN" sz="1400">
              <a:solidFill>
                <a:schemeClr val="tx1"/>
              </a:solidFill>
              <a:latin typeface="微软雅黑" panose="020B0503020204020204" pitchFamily="34" charset="-122"/>
              <a:ea typeface="微软雅黑" panose="020B0503020204020204" pitchFamily="34" charset="-122"/>
            </a:endParaRPr>
          </a:p>
          <a:p>
            <a:pPr>
              <a:lnSpc>
                <a:spcPct val="210000"/>
              </a:lnSpc>
            </a:pPr>
            <a:r>
              <a:rPr lang="en-US" sz="1400">
                <a:solidFill>
                  <a:schemeClr val="tx1"/>
                </a:solidFill>
                <a:latin typeface="微软雅黑" panose="020B0503020204020204" pitchFamily="34" charset="-122"/>
                <a:ea typeface="微软雅黑" panose="020B0503020204020204" pitchFamily="34" charset="-122"/>
                <a:sym typeface="+mn-ea"/>
              </a:rPr>
              <a:t>3.</a:t>
            </a:r>
            <a:r>
              <a:rPr altLang="zh-CN" sz="1400">
                <a:solidFill>
                  <a:schemeClr val="tx1"/>
                </a:solidFill>
                <a:latin typeface="微软雅黑" panose="020B0503020204020204" pitchFamily="34" charset="-122"/>
                <a:ea typeface="微软雅黑" panose="020B0503020204020204" pitchFamily="34" charset="-122"/>
                <a:sym typeface="+mn-ea"/>
              </a:rPr>
              <a:t>提取产品核心功能图形</a:t>
            </a:r>
            <a:endParaRPr altLang="zh-CN" sz="1400">
              <a:solidFill>
                <a:schemeClr val="tx1"/>
              </a:solidFill>
              <a:latin typeface="微软雅黑" panose="020B0503020204020204" pitchFamily="34" charset="-122"/>
              <a:ea typeface="微软雅黑" panose="020B0503020204020204" pitchFamily="34" charset="-122"/>
            </a:endParaRPr>
          </a:p>
          <a:p>
            <a:pPr>
              <a:lnSpc>
                <a:spcPct val="210000"/>
              </a:lnSpc>
            </a:pPr>
            <a:r>
              <a:rPr lang="en-US" sz="1400">
                <a:solidFill>
                  <a:schemeClr val="tx1"/>
                </a:solidFill>
                <a:latin typeface="微软雅黑" panose="020B0503020204020204" pitchFamily="34" charset="-122"/>
                <a:ea typeface="微软雅黑" panose="020B0503020204020204" pitchFamily="34" charset="-122"/>
                <a:sym typeface="+mn-ea"/>
              </a:rPr>
              <a:t>4.</a:t>
            </a:r>
            <a:r>
              <a:rPr altLang="zh-CN" sz="1400">
                <a:solidFill>
                  <a:schemeClr val="tx1"/>
                </a:solidFill>
                <a:latin typeface="微软雅黑" panose="020B0503020204020204" pitchFamily="34" charset="-122"/>
                <a:ea typeface="微软雅黑" panose="020B0503020204020204" pitchFamily="34" charset="-122"/>
                <a:sym typeface="+mn-ea"/>
              </a:rPr>
              <a:t>提取</a:t>
            </a:r>
            <a:r>
              <a:rPr lang="zh-CN" sz="1400">
                <a:solidFill>
                  <a:schemeClr val="tx1"/>
                </a:solidFill>
                <a:latin typeface="微软雅黑" panose="020B0503020204020204" pitchFamily="34" charset="-122"/>
                <a:ea typeface="微软雅黑" panose="020B0503020204020204" pitchFamily="34" charset="-122"/>
                <a:sym typeface="+mn-ea"/>
              </a:rPr>
              <a:t>品牌</a:t>
            </a:r>
            <a:r>
              <a:rPr altLang="zh-CN" sz="1400">
                <a:solidFill>
                  <a:schemeClr val="tx1"/>
                </a:solidFill>
                <a:latin typeface="微软雅黑" panose="020B0503020204020204" pitchFamily="34" charset="-122"/>
                <a:ea typeface="微软雅黑" panose="020B0503020204020204" pitchFamily="34" charset="-122"/>
                <a:sym typeface="+mn-ea"/>
              </a:rPr>
              <a:t>或产品名称形象图形</a:t>
            </a:r>
            <a:endParaRPr altLang="zh-CN" sz="1400">
              <a:solidFill>
                <a:schemeClr val="tx1"/>
              </a:solidFill>
              <a:latin typeface="微软雅黑" panose="020B0503020204020204" pitchFamily="34" charset="-122"/>
              <a:ea typeface="微软雅黑" panose="020B0503020204020204" pitchFamily="34" charset="-122"/>
            </a:endParaRPr>
          </a:p>
          <a:p>
            <a:pPr>
              <a:lnSpc>
                <a:spcPct val="210000"/>
              </a:lnSpc>
            </a:pPr>
            <a:r>
              <a:rPr lang="en-US" sz="1400">
                <a:solidFill>
                  <a:schemeClr val="tx1"/>
                </a:solidFill>
                <a:latin typeface="微软雅黑" panose="020B0503020204020204" pitchFamily="34" charset="-122"/>
                <a:ea typeface="微软雅黑" panose="020B0503020204020204" pitchFamily="34" charset="-122"/>
                <a:sym typeface="+mn-ea"/>
              </a:rPr>
              <a:t>5.</a:t>
            </a:r>
            <a:r>
              <a:rPr altLang="zh-CN" sz="1400">
                <a:solidFill>
                  <a:schemeClr val="tx1"/>
                </a:solidFill>
                <a:latin typeface="微软雅黑" panose="020B0503020204020204" pitchFamily="34" charset="-122"/>
                <a:ea typeface="微软雅黑" panose="020B0503020204020204" pitchFamily="34" charset="-122"/>
                <a:sym typeface="+mn-ea"/>
              </a:rPr>
              <a:t>提取</a:t>
            </a:r>
            <a:r>
              <a:rPr lang="zh-CN" sz="1400">
                <a:latin typeface="微软雅黑" panose="020B0503020204020204" pitchFamily="34" charset="-122"/>
                <a:ea typeface="微软雅黑" panose="020B0503020204020204" pitchFamily="34" charset="-122"/>
                <a:sym typeface="+mn-ea"/>
              </a:rPr>
              <a:t>品牌</a:t>
            </a:r>
            <a:r>
              <a:rPr altLang="zh-CN" sz="1400">
                <a:solidFill>
                  <a:schemeClr val="tx1"/>
                </a:solidFill>
                <a:latin typeface="微软雅黑" panose="020B0503020204020204" pitchFamily="34" charset="-122"/>
                <a:ea typeface="微软雅黑" panose="020B0503020204020204" pitchFamily="34" charset="-122"/>
                <a:sym typeface="+mn-ea"/>
              </a:rPr>
              <a:t>理念愿景象征性图形</a:t>
            </a:r>
            <a:endParaRPr altLang="zh-CN" sz="1400">
              <a:solidFill>
                <a:schemeClr val="tx1"/>
              </a:solidFill>
              <a:latin typeface="微软雅黑" panose="020B0503020204020204" pitchFamily="34" charset="-122"/>
              <a:ea typeface="微软雅黑" panose="020B0503020204020204" pitchFamily="34" charset="-122"/>
            </a:endParaRPr>
          </a:p>
          <a:p>
            <a:pPr>
              <a:lnSpc>
                <a:spcPct val="190000"/>
              </a:lnSpc>
            </a:pPr>
            <a:r>
              <a:rPr altLang="zh-CN" sz="1600">
                <a:solidFill>
                  <a:schemeClr val="tx1"/>
                </a:solidFill>
                <a:latin typeface="微软雅黑" panose="020B0503020204020204" pitchFamily="34" charset="-122"/>
                <a:ea typeface="微软雅黑" panose="020B0503020204020204" pitchFamily="34" charset="-122"/>
              </a:rPr>
              <a:t>  </a:t>
            </a:r>
            <a:endParaRPr altLang="zh-CN" sz="1600">
              <a:solidFill>
                <a:schemeClr val="tx1"/>
              </a:solidFill>
              <a:latin typeface="微软雅黑" panose="020B0503020204020204" pitchFamily="34" charset="-122"/>
              <a:ea typeface="微软雅黑" panose="020B0503020204020204" pitchFamily="34" charset="-122"/>
            </a:endParaRPr>
          </a:p>
          <a:p>
            <a:pPr>
              <a:lnSpc>
                <a:spcPct val="190000"/>
              </a:lnSpc>
            </a:pPr>
            <a:endParaRPr altLang="zh-CN" sz="1600">
              <a:solidFill>
                <a:schemeClr val="tx1"/>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1"/>
          <a:stretch>
            <a:fillRect/>
          </a:stretch>
        </p:blipFill>
        <p:spPr>
          <a:xfrm rot="21120000">
            <a:off x="4650740" y="924560"/>
            <a:ext cx="3126105" cy="3126105"/>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269875" y="-66675"/>
            <a:ext cx="6760210" cy="866140"/>
          </a:xfrm>
          <a:prstGeom prst="rect">
            <a:avLst/>
          </a:prstGeom>
        </p:spPr>
        <p:txBody>
          <a:bodyPr wrap="square">
            <a:spAutoFit/>
          </a:bodyPr>
          <a:lstStyle/>
          <a:p>
            <a:pPr algn="l">
              <a:lnSpc>
                <a:spcPct val="210000"/>
              </a:lnSpc>
            </a:pPr>
            <a:r>
              <a:rPr altLang="zh-CN" sz="2400">
                <a:solidFill>
                  <a:srgbClr val="495251"/>
                </a:solidFill>
                <a:latin typeface="微软雅黑" panose="020B0503020204020204" pitchFamily="34" charset="-122"/>
                <a:ea typeface="微软雅黑" panose="020B0503020204020204" pitchFamily="34" charset="-122"/>
                <a:sym typeface="+mn-ea"/>
              </a:rPr>
              <a:t>产品名称首字母或中文字</a:t>
            </a:r>
            <a:r>
              <a:rPr lang="zh-CN" altLang="en-US" sz="2400">
                <a:solidFill>
                  <a:srgbClr val="495251"/>
                </a:solidFill>
                <a:latin typeface="微软雅黑" panose="020B0503020204020204" pitchFamily="34" charset="-122"/>
                <a:ea typeface="微软雅黑" panose="020B0503020204020204" pitchFamily="34" charset="-122"/>
                <a:sym typeface="+mn-ea"/>
              </a:rPr>
              <a:t>、</a:t>
            </a:r>
            <a:r>
              <a:rPr altLang="zh-CN" sz="2400">
                <a:solidFill>
                  <a:srgbClr val="495251"/>
                </a:solidFill>
                <a:latin typeface="微软雅黑" panose="020B0503020204020204" pitchFamily="34" charset="-122"/>
                <a:ea typeface="微软雅黑" panose="020B0503020204020204" pitchFamily="34" charset="-122"/>
                <a:sym typeface="+mn-ea"/>
              </a:rPr>
              <a:t>产品全称</a:t>
            </a:r>
            <a:r>
              <a:rPr kumimoji="1" lang="zh-CN" altLang="en-US" sz="2400" dirty="0">
                <a:latin typeface="微软雅黑" panose="020B0503020204020204" pitchFamily="34" charset="-122"/>
                <a:ea typeface="微软雅黑" panose="020B0503020204020204" pitchFamily="34" charset="-122"/>
                <a:sym typeface="+mn-ea"/>
              </a:rPr>
              <a:t> </a:t>
            </a:r>
            <a:endParaRPr kumimoji="1" lang="zh-CN" altLang="en-US" sz="2400" dirty="0">
              <a:latin typeface="微软雅黑" panose="020B0503020204020204" pitchFamily="34" charset="-122"/>
              <a:ea typeface="微软雅黑" panose="020B0503020204020204" pitchFamily="34" charset="-122"/>
              <a:sym typeface="+mn-ea"/>
            </a:endParaRPr>
          </a:p>
        </p:txBody>
      </p:sp>
      <p:pic>
        <p:nvPicPr>
          <p:cNvPr id="11" name="图片 10"/>
          <p:cNvPicPr>
            <a:picLocks noChangeAspect="1"/>
          </p:cNvPicPr>
          <p:nvPr/>
        </p:nvPicPr>
        <p:blipFill>
          <a:blip r:embed="rId1"/>
          <a:srcRect l="15104" r="25194"/>
          <a:stretch>
            <a:fillRect/>
          </a:stretch>
        </p:blipFill>
        <p:spPr>
          <a:xfrm>
            <a:off x="565150" y="844550"/>
            <a:ext cx="1905000" cy="1882140"/>
          </a:xfrm>
          <a:prstGeom prst="rect">
            <a:avLst/>
          </a:prstGeom>
        </p:spPr>
      </p:pic>
      <p:pic>
        <p:nvPicPr>
          <p:cNvPr id="15" name="图片 14"/>
          <p:cNvPicPr>
            <a:picLocks noChangeAspect="1"/>
          </p:cNvPicPr>
          <p:nvPr/>
        </p:nvPicPr>
        <p:blipFill>
          <a:blip r:embed="rId2"/>
          <a:srcRect l="5101" t="31157" r="58421" b="30437"/>
          <a:stretch>
            <a:fillRect/>
          </a:stretch>
        </p:blipFill>
        <p:spPr>
          <a:xfrm>
            <a:off x="3157855" y="2878455"/>
            <a:ext cx="1581150" cy="1664335"/>
          </a:xfrm>
          <a:prstGeom prst="rect">
            <a:avLst/>
          </a:prstGeom>
        </p:spPr>
      </p:pic>
      <p:pic>
        <p:nvPicPr>
          <p:cNvPr id="2" name="图片 1"/>
          <p:cNvPicPr>
            <a:picLocks noChangeAspect="1"/>
          </p:cNvPicPr>
          <p:nvPr/>
        </p:nvPicPr>
        <p:blipFill>
          <a:blip r:embed="rId3"/>
          <a:srcRect b="16730"/>
          <a:stretch>
            <a:fillRect/>
          </a:stretch>
        </p:blipFill>
        <p:spPr>
          <a:xfrm>
            <a:off x="391160" y="2602865"/>
            <a:ext cx="2252980" cy="1786255"/>
          </a:xfrm>
          <a:prstGeom prst="rect">
            <a:avLst/>
          </a:prstGeom>
        </p:spPr>
      </p:pic>
      <p:pic>
        <p:nvPicPr>
          <p:cNvPr id="8" name="图片 7"/>
          <p:cNvPicPr>
            <a:picLocks noChangeAspect="1"/>
          </p:cNvPicPr>
          <p:nvPr/>
        </p:nvPicPr>
        <p:blipFill>
          <a:blip r:embed="rId4"/>
          <a:stretch>
            <a:fillRect/>
          </a:stretch>
        </p:blipFill>
        <p:spPr>
          <a:xfrm>
            <a:off x="2876550" y="969010"/>
            <a:ext cx="1994535" cy="1633855"/>
          </a:xfrm>
          <a:prstGeom prst="rect">
            <a:avLst/>
          </a:prstGeom>
        </p:spPr>
      </p:pic>
      <p:pic>
        <p:nvPicPr>
          <p:cNvPr id="9" name="图片 8"/>
          <p:cNvPicPr>
            <a:picLocks noChangeAspect="1"/>
          </p:cNvPicPr>
          <p:nvPr/>
        </p:nvPicPr>
        <p:blipFill>
          <a:blip r:embed="rId5"/>
          <a:stretch>
            <a:fillRect/>
          </a:stretch>
        </p:blipFill>
        <p:spPr>
          <a:xfrm>
            <a:off x="5426710" y="911225"/>
            <a:ext cx="3007360" cy="1330325"/>
          </a:xfrm>
          <a:prstGeom prst="rect">
            <a:avLst/>
          </a:prstGeom>
        </p:spPr>
      </p:pic>
      <p:pic>
        <p:nvPicPr>
          <p:cNvPr id="10" name="图片 9"/>
          <p:cNvPicPr>
            <a:picLocks noChangeAspect="1"/>
          </p:cNvPicPr>
          <p:nvPr/>
        </p:nvPicPr>
        <p:blipFill>
          <a:blip r:embed="rId6"/>
          <a:srcRect b="34409"/>
          <a:stretch>
            <a:fillRect/>
          </a:stretch>
        </p:blipFill>
        <p:spPr>
          <a:xfrm>
            <a:off x="5252720" y="2261235"/>
            <a:ext cx="3355340" cy="749935"/>
          </a:xfrm>
          <a:prstGeom prst="rect">
            <a:avLst/>
          </a:prstGeom>
        </p:spPr>
      </p:pic>
      <p:pic>
        <p:nvPicPr>
          <p:cNvPr id="18" name="图片 17"/>
          <p:cNvPicPr>
            <a:picLocks noChangeAspect="1"/>
          </p:cNvPicPr>
          <p:nvPr/>
        </p:nvPicPr>
        <p:blipFill>
          <a:blip r:embed="rId7"/>
          <a:stretch>
            <a:fillRect/>
          </a:stretch>
        </p:blipFill>
        <p:spPr>
          <a:xfrm>
            <a:off x="5305425" y="3280410"/>
            <a:ext cx="3007995" cy="97790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269875" y="-66675"/>
            <a:ext cx="8874125" cy="1641475"/>
          </a:xfrm>
          <a:prstGeom prst="rect">
            <a:avLst/>
          </a:prstGeom>
        </p:spPr>
        <p:txBody>
          <a:bodyPr wrap="square">
            <a:spAutoFit/>
          </a:bodyPr>
          <a:lstStyle/>
          <a:p>
            <a:pPr algn="l">
              <a:lnSpc>
                <a:spcPct val="210000"/>
              </a:lnSpc>
            </a:pPr>
            <a:r>
              <a:rPr altLang="zh-CN" sz="2400">
                <a:solidFill>
                  <a:schemeClr val="tx1">
                    <a:lumMod val="75000"/>
                    <a:lumOff val="25000"/>
                  </a:schemeClr>
                </a:solidFill>
                <a:latin typeface="微软雅黑" panose="020B0503020204020204" pitchFamily="34" charset="-122"/>
                <a:ea typeface="微软雅黑" panose="020B0503020204020204" pitchFamily="34" charset="-122"/>
                <a:sym typeface="+mn-ea"/>
              </a:rPr>
              <a:t>提取产品</a:t>
            </a:r>
            <a:r>
              <a:rPr lang="zh-CN" sz="2400">
                <a:solidFill>
                  <a:schemeClr val="tx1">
                    <a:lumMod val="75000"/>
                    <a:lumOff val="25000"/>
                  </a:schemeClr>
                </a:solidFill>
                <a:latin typeface="微软雅黑" panose="020B0503020204020204" pitchFamily="34" charset="-122"/>
                <a:ea typeface="微软雅黑" panose="020B0503020204020204" pitchFamily="34" charset="-122"/>
                <a:sym typeface="+mn-ea"/>
              </a:rPr>
              <a:t>或服务</a:t>
            </a:r>
            <a:r>
              <a:rPr altLang="zh-CN" sz="2400">
                <a:solidFill>
                  <a:schemeClr val="tx1">
                    <a:lumMod val="75000"/>
                    <a:lumOff val="25000"/>
                  </a:schemeClr>
                </a:solidFill>
                <a:latin typeface="微软雅黑" panose="020B0503020204020204" pitchFamily="34" charset="-122"/>
                <a:ea typeface="微软雅黑" panose="020B0503020204020204" pitchFamily="34" charset="-122"/>
                <a:sym typeface="+mn-ea"/>
              </a:rPr>
              <a:t>核心功能图形</a:t>
            </a:r>
            <a:r>
              <a:rPr lang="zh-CN" altLang="en-US" sz="2400">
                <a:solidFill>
                  <a:srgbClr val="495251"/>
                </a:solidFill>
                <a:latin typeface="微软雅黑" panose="020B0503020204020204" pitchFamily="34" charset="-122"/>
                <a:ea typeface="微软雅黑" panose="020B0503020204020204" pitchFamily="34" charset="-122"/>
                <a:sym typeface="+mn-ea"/>
              </a:rPr>
              <a:t>、</a:t>
            </a:r>
            <a:r>
              <a:rPr altLang="zh-CN" sz="2400">
                <a:solidFill>
                  <a:schemeClr val="tx1">
                    <a:lumMod val="75000"/>
                    <a:lumOff val="25000"/>
                  </a:schemeClr>
                </a:solidFill>
                <a:latin typeface="微软雅黑" panose="020B0503020204020204" pitchFamily="34" charset="-122"/>
                <a:ea typeface="微软雅黑" panose="020B0503020204020204" pitchFamily="34" charset="-122"/>
                <a:sym typeface="+mn-ea"/>
              </a:rPr>
              <a:t>提取企业或产品名称形象图形</a:t>
            </a:r>
            <a:endParaRPr altLang="zh-CN" sz="240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210000"/>
              </a:lnSpc>
            </a:pPr>
            <a:endParaRPr kumimoji="1" lang="zh-CN" altLang="en-US" sz="2400" dirty="0">
              <a:latin typeface="微软雅黑" panose="020B0503020204020204" pitchFamily="34" charset="-122"/>
              <a:ea typeface="微软雅黑" panose="020B0503020204020204" pitchFamily="34" charset="-122"/>
              <a:sym typeface="+mn-ea"/>
            </a:endParaRPr>
          </a:p>
        </p:txBody>
      </p:sp>
      <p:pic>
        <p:nvPicPr>
          <p:cNvPr id="4" name="图片 3" descr="未标asa题-3"/>
          <p:cNvPicPr>
            <a:picLocks noChangeAspect="1"/>
          </p:cNvPicPr>
          <p:nvPr/>
        </p:nvPicPr>
        <p:blipFill>
          <a:blip r:embed="rId1"/>
          <a:stretch>
            <a:fillRect/>
          </a:stretch>
        </p:blipFill>
        <p:spPr>
          <a:xfrm>
            <a:off x="3820795" y="924560"/>
            <a:ext cx="2393315" cy="2176145"/>
          </a:xfrm>
          <a:prstGeom prst="rect">
            <a:avLst/>
          </a:prstGeom>
        </p:spPr>
      </p:pic>
      <p:pic>
        <p:nvPicPr>
          <p:cNvPr id="6" name="图片 5"/>
          <p:cNvPicPr>
            <a:picLocks noChangeAspect="1"/>
          </p:cNvPicPr>
          <p:nvPr/>
        </p:nvPicPr>
        <p:blipFill>
          <a:blip r:embed="rId2"/>
          <a:stretch>
            <a:fillRect/>
          </a:stretch>
        </p:blipFill>
        <p:spPr>
          <a:xfrm>
            <a:off x="700405" y="1790700"/>
            <a:ext cx="3241675" cy="1416685"/>
          </a:xfrm>
          <a:prstGeom prst="rect">
            <a:avLst/>
          </a:prstGeom>
        </p:spPr>
      </p:pic>
      <p:pic>
        <p:nvPicPr>
          <p:cNvPr id="7" name="图片 6"/>
          <p:cNvPicPr>
            <a:picLocks noChangeAspect="1"/>
          </p:cNvPicPr>
          <p:nvPr/>
        </p:nvPicPr>
        <p:blipFill>
          <a:blip r:embed="rId3"/>
          <a:stretch>
            <a:fillRect/>
          </a:stretch>
        </p:blipFill>
        <p:spPr>
          <a:xfrm>
            <a:off x="6537960" y="2803525"/>
            <a:ext cx="1555750" cy="1473200"/>
          </a:xfrm>
          <a:prstGeom prst="rect">
            <a:avLst/>
          </a:prstGeom>
        </p:spPr>
      </p:pic>
      <p:pic>
        <p:nvPicPr>
          <p:cNvPr id="12" name="图片 11"/>
          <p:cNvPicPr>
            <a:picLocks noChangeAspect="1"/>
          </p:cNvPicPr>
          <p:nvPr/>
        </p:nvPicPr>
        <p:blipFill>
          <a:blip r:embed="rId4"/>
          <a:stretch>
            <a:fillRect/>
          </a:stretch>
        </p:blipFill>
        <p:spPr>
          <a:xfrm>
            <a:off x="4064635" y="3034665"/>
            <a:ext cx="1680845" cy="1718310"/>
          </a:xfrm>
          <a:prstGeom prst="rect">
            <a:avLst/>
          </a:prstGeom>
        </p:spPr>
      </p:pic>
      <p:pic>
        <p:nvPicPr>
          <p:cNvPr id="13" name="图片 12"/>
          <p:cNvPicPr>
            <a:picLocks noChangeAspect="1"/>
          </p:cNvPicPr>
          <p:nvPr/>
        </p:nvPicPr>
        <p:blipFill>
          <a:blip r:embed="rId5"/>
          <a:stretch>
            <a:fillRect/>
          </a:stretch>
        </p:blipFill>
        <p:spPr>
          <a:xfrm>
            <a:off x="642620" y="2988945"/>
            <a:ext cx="2200275" cy="1333500"/>
          </a:xfrm>
          <a:prstGeom prst="rect">
            <a:avLst/>
          </a:prstGeom>
        </p:spPr>
      </p:pic>
      <p:pic>
        <p:nvPicPr>
          <p:cNvPr id="14" name="图片 13"/>
          <p:cNvPicPr>
            <a:picLocks noChangeAspect="1"/>
          </p:cNvPicPr>
          <p:nvPr/>
        </p:nvPicPr>
        <p:blipFill>
          <a:blip r:embed="rId6"/>
          <a:srcRect r="3314"/>
          <a:stretch>
            <a:fillRect/>
          </a:stretch>
        </p:blipFill>
        <p:spPr>
          <a:xfrm>
            <a:off x="6144895" y="1435735"/>
            <a:ext cx="2630170" cy="1367790"/>
          </a:xfrm>
          <a:prstGeom prst="rect">
            <a:avLst/>
          </a:prstGeom>
        </p:spPr>
      </p:pic>
      <p:pic>
        <p:nvPicPr>
          <p:cNvPr id="16" name="图片 15"/>
          <p:cNvPicPr>
            <a:picLocks noChangeAspect="1"/>
          </p:cNvPicPr>
          <p:nvPr/>
        </p:nvPicPr>
        <p:blipFill>
          <a:blip r:embed="rId7"/>
          <a:stretch>
            <a:fillRect/>
          </a:stretch>
        </p:blipFill>
        <p:spPr>
          <a:xfrm>
            <a:off x="939165" y="843280"/>
            <a:ext cx="1394460" cy="114300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269875" y="-66675"/>
            <a:ext cx="8874125" cy="1641475"/>
          </a:xfrm>
          <a:prstGeom prst="rect">
            <a:avLst/>
          </a:prstGeom>
        </p:spPr>
        <p:txBody>
          <a:bodyPr wrap="square">
            <a:spAutoFit/>
          </a:bodyPr>
          <a:lstStyle/>
          <a:p>
            <a:pPr algn="l">
              <a:lnSpc>
                <a:spcPct val="210000"/>
              </a:lnSpc>
            </a:pPr>
            <a:r>
              <a:rPr altLang="zh-CN" sz="2400">
                <a:solidFill>
                  <a:srgbClr val="495251"/>
                </a:solidFill>
                <a:latin typeface="微软雅黑" panose="020B0503020204020204" pitchFamily="34" charset="-122"/>
                <a:ea typeface="微软雅黑" panose="020B0503020204020204" pitchFamily="34" charset="-122"/>
                <a:sym typeface="+mn-ea"/>
              </a:rPr>
              <a:t>提取企业理念愿景象征性图形</a:t>
            </a:r>
            <a:endParaRPr altLang="zh-CN" sz="2400">
              <a:solidFill>
                <a:srgbClr val="495251"/>
              </a:solidFill>
              <a:latin typeface="微软雅黑" panose="020B0503020204020204" pitchFamily="34" charset="-122"/>
              <a:ea typeface="微软雅黑" panose="020B0503020204020204" pitchFamily="34" charset="-122"/>
            </a:endParaRPr>
          </a:p>
          <a:p>
            <a:pPr algn="l">
              <a:lnSpc>
                <a:spcPct val="210000"/>
              </a:lnSpc>
            </a:pPr>
            <a:endParaRPr kumimoji="1" lang="zh-CN" altLang="en-US" sz="2400" dirty="0">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928745" y="2530475"/>
            <a:ext cx="2569210" cy="1604010"/>
          </a:xfrm>
          <a:prstGeom prst="rect">
            <a:avLst/>
          </a:prstGeom>
        </p:spPr>
      </p:pic>
      <p:pic>
        <p:nvPicPr>
          <p:cNvPr id="3" name="图片 2"/>
          <p:cNvPicPr>
            <a:picLocks noChangeAspect="1"/>
          </p:cNvPicPr>
          <p:nvPr/>
        </p:nvPicPr>
        <p:blipFill>
          <a:blip r:embed="rId2"/>
          <a:srcRect t="21833" b="29168"/>
          <a:stretch>
            <a:fillRect/>
          </a:stretch>
        </p:blipFill>
        <p:spPr>
          <a:xfrm>
            <a:off x="4093210" y="1104265"/>
            <a:ext cx="3034030" cy="1235075"/>
          </a:xfrm>
          <a:prstGeom prst="rect">
            <a:avLst/>
          </a:prstGeom>
        </p:spPr>
      </p:pic>
      <p:pic>
        <p:nvPicPr>
          <p:cNvPr id="8" name="图片 7"/>
          <p:cNvPicPr>
            <a:picLocks noChangeAspect="1"/>
          </p:cNvPicPr>
          <p:nvPr/>
        </p:nvPicPr>
        <p:blipFill>
          <a:blip r:embed="rId3"/>
          <a:stretch>
            <a:fillRect/>
          </a:stretch>
        </p:blipFill>
        <p:spPr>
          <a:xfrm>
            <a:off x="665480" y="1188085"/>
            <a:ext cx="2887345" cy="1270635"/>
          </a:xfrm>
          <a:prstGeom prst="rect">
            <a:avLst/>
          </a:prstGeom>
        </p:spPr>
      </p:pic>
      <p:pic>
        <p:nvPicPr>
          <p:cNvPr id="9" name="图片 8"/>
          <p:cNvPicPr>
            <a:picLocks noChangeAspect="1"/>
          </p:cNvPicPr>
          <p:nvPr/>
        </p:nvPicPr>
        <p:blipFill>
          <a:blip r:embed="rId4"/>
          <a:stretch>
            <a:fillRect/>
          </a:stretch>
        </p:blipFill>
        <p:spPr>
          <a:xfrm>
            <a:off x="1162050" y="2933065"/>
            <a:ext cx="1894205" cy="1095375"/>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82011" y="2039551"/>
            <a:ext cx="2151380" cy="583565"/>
          </a:xfrm>
          <a:prstGeom prst="rect">
            <a:avLst/>
          </a:prstGeom>
        </p:spPr>
        <p:txBody>
          <a:bodyPr wrap="none">
            <a:spAutoFit/>
          </a:bodyPr>
          <a:lstStyle/>
          <a:p>
            <a:pPr lvl="1" algn="ctr"/>
            <a:r>
              <a:rPr kumimoji="1" lang="zh-CN" sz="3200" b="1" dirty="0">
                <a:latin typeface="微软雅黑" panose="020B0503020204020204" pitchFamily="34" charset="-122"/>
                <a:ea typeface="微软雅黑" panose="020B0503020204020204" pitchFamily="34" charset="-122"/>
              </a:rPr>
              <a:t>传播禁忌</a:t>
            </a:r>
            <a:endParaRPr kumimoji="1" lang="zh-CN"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1402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图形禁忌</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721995"/>
            <a:ext cx="4505325" cy="3286125"/>
          </a:xfrm>
          <a:prstGeom prst="rect">
            <a:avLst/>
          </a:prstGeom>
          <a:noFill/>
        </p:spPr>
        <p:txBody>
          <a:bodyPr wrap="square" rtlCol="0">
            <a:spAutoFit/>
          </a:bodyPr>
          <a:p>
            <a:pPr>
              <a:lnSpc>
                <a:spcPct val="210000"/>
              </a:lnSpc>
            </a:pPr>
            <a:r>
              <a:rPr lang="en-US" sz="1400">
                <a:solidFill>
                  <a:schemeClr val="tx1"/>
                </a:solidFill>
                <a:latin typeface="微软雅黑" panose="020B0503020204020204" pitchFamily="34" charset="-122"/>
                <a:ea typeface="微软雅黑" panose="020B0503020204020204" pitchFamily="34" charset="-122"/>
                <a:sym typeface="+mn-ea"/>
              </a:rPr>
              <a:t>1.</a:t>
            </a:r>
            <a:r>
              <a:rPr altLang="zh-CN" sz="1400">
                <a:solidFill>
                  <a:schemeClr val="tx1"/>
                </a:solidFill>
                <a:latin typeface="微软雅黑" panose="020B0503020204020204" pitchFamily="34" charset="-122"/>
                <a:ea typeface="微软雅黑" panose="020B0503020204020204" pitchFamily="34" charset="-122"/>
                <a:sym typeface="+mn-ea"/>
              </a:rPr>
              <a:t>宗教文化禁忌</a:t>
            </a:r>
            <a:endParaRPr altLang="zh-CN" sz="1400">
              <a:solidFill>
                <a:schemeClr val="tx1"/>
              </a:solidFill>
              <a:latin typeface="微软雅黑" panose="020B0503020204020204" pitchFamily="34" charset="-122"/>
              <a:ea typeface="微软雅黑" panose="020B0503020204020204" pitchFamily="34" charset="-122"/>
            </a:endParaRPr>
          </a:p>
          <a:p>
            <a:pPr>
              <a:lnSpc>
                <a:spcPct val="210000"/>
              </a:lnSpc>
            </a:pPr>
            <a:r>
              <a:rPr lang="en-US" sz="1400">
                <a:solidFill>
                  <a:schemeClr val="tx1"/>
                </a:solidFill>
                <a:latin typeface="微软雅黑" panose="020B0503020204020204" pitchFamily="34" charset="-122"/>
                <a:ea typeface="微软雅黑" panose="020B0503020204020204" pitchFamily="34" charset="-122"/>
                <a:sym typeface="+mn-ea"/>
              </a:rPr>
              <a:t>2</a:t>
            </a:r>
            <a:r>
              <a:rPr lang="en-US" altLang="zh-CN" sz="1400">
                <a:solidFill>
                  <a:schemeClr val="tx1"/>
                </a:solidFill>
                <a:latin typeface="微软雅黑" panose="020B0503020204020204" pitchFamily="34" charset="-122"/>
                <a:ea typeface="微软雅黑" panose="020B0503020204020204" pitchFamily="34" charset="-122"/>
                <a:sym typeface="+mn-ea"/>
              </a:rPr>
              <a:t>.</a:t>
            </a:r>
            <a:r>
              <a:rPr altLang="zh-CN" sz="1400">
                <a:solidFill>
                  <a:schemeClr val="tx1"/>
                </a:solidFill>
                <a:latin typeface="微软雅黑" panose="020B0503020204020204" pitchFamily="34" charset="-122"/>
                <a:ea typeface="微软雅黑" panose="020B0503020204020204" pitchFamily="34" charset="-122"/>
                <a:sym typeface="+mn-ea"/>
              </a:rPr>
              <a:t>人像标志禁忌</a:t>
            </a:r>
            <a:endParaRPr altLang="zh-CN" sz="1400">
              <a:solidFill>
                <a:schemeClr val="tx1"/>
              </a:solidFill>
              <a:latin typeface="微软雅黑" panose="020B0503020204020204" pitchFamily="34" charset="-122"/>
              <a:ea typeface="微软雅黑" panose="020B0503020204020204" pitchFamily="34" charset="-122"/>
            </a:endParaRPr>
          </a:p>
          <a:p>
            <a:pPr>
              <a:lnSpc>
                <a:spcPct val="210000"/>
              </a:lnSpc>
            </a:pPr>
            <a:r>
              <a:rPr lang="en-US" sz="1400">
                <a:solidFill>
                  <a:schemeClr val="tx1"/>
                </a:solidFill>
                <a:latin typeface="微软雅黑" panose="020B0503020204020204" pitchFamily="34" charset="-122"/>
                <a:ea typeface="微软雅黑" panose="020B0503020204020204" pitchFamily="34" charset="-122"/>
                <a:sym typeface="+mn-ea"/>
              </a:rPr>
              <a:t>3.</a:t>
            </a:r>
            <a:r>
              <a:rPr altLang="zh-CN" sz="1400">
                <a:solidFill>
                  <a:schemeClr val="tx1"/>
                </a:solidFill>
                <a:latin typeface="微软雅黑" panose="020B0503020204020204" pitchFamily="34" charset="-122"/>
                <a:ea typeface="微软雅黑" panose="020B0503020204020204" pitchFamily="34" charset="-122"/>
                <a:sym typeface="+mn-ea"/>
              </a:rPr>
              <a:t>敏感图形禁忌</a:t>
            </a:r>
            <a:endParaRPr altLang="zh-CN" sz="1400">
              <a:solidFill>
                <a:schemeClr val="tx1"/>
              </a:solidFill>
              <a:latin typeface="微软雅黑" panose="020B0503020204020204" pitchFamily="34" charset="-122"/>
              <a:ea typeface="微软雅黑" panose="020B0503020204020204" pitchFamily="34" charset="-122"/>
            </a:endParaRPr>
          </a:p>
          <a:p>
            <a:pPr>
              <a:lnSpc>
                <a:spcPct val="210000"/>
              </a:lnSpc>
            </a:pPr>
            <a:r>
              <a:rPr lang="en-US" sz="1400">
                <a:solidFill>
                  <a:schemeClr val="tx1"/>
                </a:solidFill>
                <a:latin typeface="微软雅黑" panose="020B0503020204020204" pitchFamily="34" charset="-122"/>
                <a:ea typeface="微软雅黑" panose="020B0503020204020204" pitchFamily="34" charset="-122"/>
                <a:sym typeface="+mn-ea"/>
              </a:rPr>
              <a:t>4.</a:t>
            </a:r>
            <a:r>
              <a:rPr altLang="zh-CN" sz="1400">
                <a:solidFill>
                  <a:schemeClr val="tx1"/>
                </a:solidFill>
                <a:latin typeface="微软雅黑" panose="020B0503020204020204" pitchFamily="34" charset="-122"/>
                <a:ea typeface="微软雅黑" panose="020B0503020204020204" pitchFamily="34" charset="-122"/>
                <a:sym typeface="+mn-ea"/>
              </a:rPr>
              <a:t>字体样式禁忌</a:t>
            </a:r>
            <a:endParaRPr altLang="zh-CN" sz="1400">
              <a:solidFill>
                <a:schemeClr val="tx1"/>
              </a:solidFill>
              <a:latin typeface="微软雅黑" panose="020B0503020204020204" pitchFamily="34" charset="-122"/>
              <a:ea typeface="微软雅黑" panose="020B0503020204020204" pitchFamily="34" charset="-122"/>
            </a:endParaRPr>
          </a:p>
          <a:p>
            <a:pPr>
              <a:lnSpc>
                <a:spcPct val="210000"/>
              </a:lnSpc>
            </a:pPr>
            <a:r>
              <a:rPr lang="en-US" sz="1400">
                <a:solidFill>
                  <a:schemeClr val="tx1"/>
                </a:solidFill>
                <a:latin typeface="微软雅黑" panose="020B0503020204020204" pitchFamily="34" charset="-122"/>
                <a:ea typeface="微软雅黑" panose="020B0503020204020204" pitchFamily="34" charset="-122"/>
                <a:sym typeface="+mn-ea"/>
              </a:rPr>
              <a:t>5.</a:t>
            </a:r>
            <a:r>
              <a:rPr altLang="zh-CN" sz="1400">
                <a:solidFill>
                  <a:schemeClr val="tx1"/>
                </a:solidFill>
                <a:latin typeface="微软雅黑" panose="020B0503020204020204" pitchFamily="34" charset="-122"/>
                <a:ea typeface="微软雅黑" panose="020B0503020204020204" pitchFamily="34" charset="-122"/>
                <a:sym typeface="+mn-ea"/>
              </a:rPr>
              <a:t>色彩选择禁忌</a:t>
            </a:r>
            <a:endParaRPr altLang="zh-CN" sz="1400">
              <a:solidFill>
                <a:schemeClr val="tx1"/>
              </a:solidFill>
              <a:latin typeface="微软雅黑" panose="020B0503020204020204" pitchFamily="34" charset="-122"/>
              <a:ea typeface="微软雅黑" panose="020B0503020204020204" pitchFamily="34" charset="-122"/>
            </a:endParaRPr>
          </a:p>
          <a:p>
            <a:pPr>
              <a:lnSpc>
                <a:spcPct val="190000"/>
              </a:lnSpc>
            </a:pPr>
            <a:r>
              <a:rPr altLang="zh-CN" sz="1600">
                <a:solidFill>
                  <a:schemeClr val="tx1"/>
                </a:solidFill>
                <a:latin typeface="微软雅黑" panose="020B0503020204020204" pitchFamily="34" charset="-122"/>
                <a:ea typeface="微软雅黑" panose="020B0503020204020204" pitchFamily="34" charset="-122"/>
              </a:rPr>
              <a:t>  </a:t>
            </a:r>
            <a:endParaRPr altLang="zh-CN" sz="1600">
              <a:solidFill>
                <a:schemeClr val="tx1"/>
              </a:solidFill>
              <a:latin typeface="微软雅黑" panose="020B0503020204020204" pitchFamily="34" charset="-122"/>
              <a:ea typeface="微软雅黑" panose="020B0503020204020204" pitchFamily="34" charset="-122"/>
            </a:endParaRPr>
          </a:p>
          <a:p>
            <a:pPr>
              <a:lnSpc>
                <a:spcPct val="190000"/>
              </a:lnSpc>
            </a:pPr>
            <a:endParaRPr altLang="zh-CN" sz="16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6477635" y="3736340"/>
            <a:ext cx="2423160" cy="1358900"/>
          </a:xfrm>
          <a:prstGeom prst="rect">
            <a:avLst/>
          </a:prstGeom>
        </p:spPr>
      </p:pic>
      <p:pic>
        <p:nvPicPr>
          <p:cNvPr id="9" name="图片 8" descr="3fe54729ebbc4e25981addf6855d2d84_m"/>
          <p:cNvPicPr>
            <a:picLocks noChangeAspect="1"/>
          </p:cNvPicPr>
          <p:nvPr/>
        </p:nvPicPr>
        <p:blipFill>
          <a:blip r:embed="rId2"/>
          <a:stretch>
            <a:fillRect/>
          </a:stretch>
        </p:blipFill>
        <p:spPr>
          <a:xfrm>
            <a:off x="1620520" y="3507105"/>
            <a:ext cx="2477135" cy="1358900"/>
          </a:xfrm>
          <a:prstGeom prst="rect">
            <a:avLst/>
          </a:prstGeom>
        </p:spPr>
      </p:pic>
      <p:pic>
        <p:nvPicPr>
          <p:cNvPr id="10" name="图片 9"/>
          <p:cNvPicPr>
            <a:picLocks noChangeAspect="1"/>
          </p:cNvPicPr>
          <p:nvPr/>
        </p:nvPicPr>
        <p:blipFill>
          <a:blip r:embed="rId3"/>
          <a:srcRect t="23454" r="2893" b="27485"/>
          <a:stretch>
            <a:fillRect/>
          </a:stretch>
        </p:blipFill>
        <p:spPr>
          <a:xfrm>
            <a:off x="6607810" y="2701925"/>
            <a:ext cx="2018030" cy="805180"/>
          </a:xfrm>
          <a:prstGeom prst="rect">
            <a:avLst/>
          </a:prstGeom>
        </p:spPr>
      </p:pic>
      <p:pic>
        <p:nvPicPr>
          <p:cNvPr id="12" name="图片 11"/>
          <p:cNvPicPr>
            <a:picLocks noChangeAspect="1"/>
          </p:cNvPicPr>
          <p:nvPr/>
        </p:nvPicPr>
        <p:blipFill>
          <a:blip r:embed="rId4"/>
          <a:srcRect l="16347" r="10859"/>
          <a:stretch>
            <a:fillRect/>
          </a:stretch>
        </p:blipFill>
        <p:spPr>
          <a:xfrm>
            <a:off x="3013075" y="2234565"/>
            <a:ext cx="1145540" cy="1180465"/>
          </a:xfrm>
          <a:prstGeom prst="rect">
            <a:avLst/>
          </a:prstGeom>
        </p:spPr>
      </p:pic>
      <p:pic>
        <p:nvPicPr>
          <p:cNvPr id="13" name="图片 12"/>
          <p:cNvPicPr>
            <a:picLocks noChangeAspect="1"/>
          </p:cNvPicPr>
          <p:nvPr/>
        </p:nvPicPr>
        <p:blipFill>
          <a:blip r:embed="rId5"/>
          <a:srcRect l="37979" t="12200" r="35338" b="12200"/>
          <a:stretch>
            <a:fillRect/>
          </a:stretch>
        </p:blipFill>
        <p:spPr>
          <a:xfrm>
            <a:off x="2103755" y="721995"/>
            <a:ext cx="1270635" cy="1440180"/>
          </a:xfrm>
          <a:prstGeom prst="rect">
            <a:avLst/>
          </a:prstGeom>
        </p:spPr>
      </p:pic>
      <p:pic>
        <p:nvPicPr>
          <p:cNvPr id="14" name="图片 13"/>
          <p:cNvPicPr>
            <a:picLocks noChangeAspect="1"/>
          </p:cNvPicPr>
          <p:nvPr/>
        </p:nvPicPr>
        <p:blipFill>
          <a:blip r:embed="rId6"/>
          <a:stretch>
            <a:fillRect/>
          </a:stretch>
        </p:blipFill>
        <p:spPr>
          <a:xfrm>
            <a:off x="5015230" y="60960"/>
            <a:ext cx="1200785" cy="1609090"/>
          </a:xfrm>
          <a:prstGeom prst="rect">
            <a:avLst/>
          </a:prstGeom>
        </p:spPr>
      </p:pic>
      <p:pic>
        <p:nvPicPr>
          <p:cNvPr id="3" name="图片 2"/>
          <p:cNvPicPr>
            <a:picLocks noChangeAspect="1"/>
          </p:cNvPicPr>
          <p:nvPr/>
        </p:nvPicPr>
        <p:blipFill>
          <a:blip r:embed="rId7"/>
          <a:stretch>
            <a:fillRect/>
          </a:stretch>
        </p:blipFill>
        <p:spPr>
          <a:xfrm>
            <a:off x="3013075" y="555625"/>
            <a:ext cx="1800225" cy="1114425"/>
          </a:xfrm>
          <a:prstGeom prst="rect">
            <a:avLst/>
          </a:prstGeom>
        </p:spPr>
      </p:pic>
      <p:pic>
        <p:nvPicPr>
          <p:cNvPr id="2" name="图片 1"/>
          <p:cNvPicPr>
            <a:picLocks noChangeAspect="1"/>
          </p:cNvPicPr>
          <p:nvPr/>
        </p:nvPicPr>
        <p:blipFill>
          <a:blip r:embed="rId8"/>
          <a:stretch>
            <a:fillRect/>
          </a:stretch>
        </p:blipFill>
        <p:spPr>
          <a:xfrm>
            <a:off x="1758315" y="2342515"/>
            <a:ext cx="1127125" cy="725805"/>
          </a:xfrm>
          <a:prstGeom prst="rect">
            <a:avLst/>
          </a:prstGeom>
        </p:spPr>
      </p:pic>
      <p:pic>
        <p:nvPicPr>
          <p:cNvPr id="18" name="图片 17"/>
          <p:cNvPicPr>
            <a:picLocks noChangeAspect="1"/>
          </p:cNvPicPr>
          <p:nvPr/>
        </p:nvPicPr>
        <p:blipFill>
          <a:blip r:embed="rId9"/>
          <a:stretch>
            <a:fillRect/>
          </a:stretch>
        </p:blipFill>
        <p:spPr>
          <a:xfrm>
            <a:off x="7527925" y="915035"/>
            <a:ext cx="1372870" cy="859790"/>
          </a:xfrm>
          <a:prstGeom prst="rect">
            <a:avLst/>
          </a:prstGeom>
        </p:spPr>
      </p:pic>
      <p:pic>
        <p:nvPicPr>
          <p:cNvPr id="19" name="图片 18" descr="未标asa题-3"/>
          <p:cNvPicPr>
            <a:picLocks noChangeAspect="1"/>
          </p:cNvPicPr>
          <p:nvPr/>
        </p:nvPicPr>
        <p:blipFill>
          <a:blip r:embed="rId10"/>
          <a:stretch>
            <a:fillRect/>
          </a:stretch>
        </p:blipFill>
        <p:spPr>
          <a:xfrm>
            <a:off x="4573270" y="1844040"/>
            <a:ext cx="1687830" cy="1534795"/>
          </a:xfrm>
          <a:prstGeom prst="rect">
            <a:avLst/>
          </a:prstGeom>
        </p:spPr>
      </p:pic>
      <p:pic>
        <p:nvPicPr>
          <p:cNvPr id="7" name="图片 6"/>
          <p:cNvPicPr>
            <a:picLocks noChangeAspect="1"/>
          </p:cNvPicPr>
          <p:nvPr/>
        </p:nvPicPr>
        <p:blipFill>
          <a:blip r:embed="rId11"/>
          <a:srcRect b="48732"/>
          <a:stretch>
            <a:fillRect/>
          </a:stretch>
        </p:blipFill>
        <p:spPr>
          <a:xfrm>
            <a:off x="4274185" y="3736340"/>
            <a:ext cx="1986915" cy="1358900"/>
          </a:xfrm>
          <a:prstGeom prst="rect">
            <a:avLst/>
          </a:prstGeom>
        </p:spPr>
      </p:pic>
      <p:pic>
        <p:nvPicPr>
          <p:cNvPr id="16" name="图片 15"/>
          <p:cNvPicPr>
            <a:picLocks noChangeAspect="1"/>
          </p:cNvPicPr>
          <p:nvPr/>
        </p:nvPicPr>
        <p:blipFill>
          <a:blip r:embed="rId12"/>
          <a:stretch>
            <a:fillRect/>
          </a:stretch>
        </p:blipFill>
        <p:spPr>
          <a:xfrm>
            <a:off x="6153785" y="1161415"/>
            <a:ext cx="1374140" cy="1073150"/>
          </a:xfrm>
          <a:prstGeom prst="rect">
            <a:avLst/>
          </a:prstGeom>
        </p:spPr>
      </p:pic>
      <p:pic>
        <p:nvPicPr>
          <p:cNvPr id="15" name="图片 14"/>
          <p:cNvPicPr>
            <a:picLocks noChangeAspect="1"/>
          </p:cNvPicPr>
          <p:nvPr/>
        </p:nvPicPr>
        <p:blipFill>
          <a:blip r:embed="rId13"/>
          <a:stretch>
            <a:fillRect/>
          </a:stretch>
        </p:blipFill>
        <p:spPr>
          <a:xfrm>
            <a:off x="4178935" y="1670050"/>
            <a:ext cx="786130" cy="124142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53745" y="776536"/>
            <a:ext cx="2236510" cy="584775"/>
          </a:xfrm>
          <a:prstGeom prst="rect">
            <a:avLst/>
          </a:prstGeom>
        </p:spPr>
        <p:txBody>
          <a:bodyPr wrap="none">
            <a:spAutoFit/>
          </a:bodyPr>
          <a:lstStyle/>
          <a:p>
            <a:pPr algn="ctr"/>
            <a:r>
              <a:rPr kumimoji="1" lang="en-US" altLang="en-US" sz="3200" b="1" dirty="0">
                <a:latin typeface="微软雅黑" panose="020B0503020204020204" pitchFamily="34" charset="-122"/>
                <a:ea typeface="微软雅黑" panose="020B0503020204020204" pitchFamily="34" charset="-122"/>
              </a:rPr>
              <a:t>总结和展望</a:t>
            </a:r>
            <a:endParaRPr lang="zh-CN" altLang="en-US" sz="3200" b="1" dirty="0">
              <a:solidFill>
                <a:srgbClr val="00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13485" y="1851660"/>
            <a:ext cx="6717030" cy="755650"/>
          </a:xfrm>
          <a:prstGeom prst="rect">
            <a:avLst/>
          </a:prstGeom>
          <a:noFill/>
        </p:spPr>
        <p:txBody>
          <a:bodyPr wrap="square" rtlCol="0">
            <a:spAutoFit/>
          </a:bodyPr>
          <a:p>
            <a:pPr>
              <a:lnSpc>
                <a:spcPct val="160000"/>
              </a:lnSpc>
            </a:pPr>
            <a:r>
              <a:rPr lang="zh-CN" altLang="en-US"/>
              <a:t>介绍logo与品牌的关系、介绍logo设计的常用方式、创意方式、元素提取和传播禁忌。希望通过本章的学习大家对</a:t>
            </a:r>
            <a:r>
              <a:rPr lang="en-US" altLang="zh-CN"/>
              <a:t>logo</a:t>
            </a:r>
            <a:r>
              <a:rPr lang="zh-CN" altLang="en-US"/>
              <a:t>设计方法、传播有一个更加深入的思考</a:t>
            </a:r>
            <a:endParaRPr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178811" y="2039551"/>
            <a:ext cx="2557780" cy="583565"/>
          </a:xfrm>
          <a:prstGeom prst="rect">
            <a:avLst/>
          </a:prstGeom>
        </p:spPr>
        <p:txBody>
          <a:bodyPr wrap="none">
            <a:spAutoFit/>
          </a:bodyPr>
          <a:lstStyle/>
          <a:p>
            <a:pPr lvl="1" algn="ctr"/>
            <a:r>
              <a:rPr kumimoji="1" lang="zh-CN" sz="3200" b="1" dirty="0">
                <a:latin typeface="微软雅黑" panose="020B0503020204020204" pitchFamily="34" charset="-122"/>
                <a:ea typeface="微软雅黑" panose="020B0503020204020204" pitchFamily="34" charset="-122"/>
              </a:rPr>
              <a:t>品牌色设计</a:t>
            </a:r>
            <a:endParaRPr kumimoji="1" lang="zh-CN"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83611" y="2039551"/>
            <a:ext cx="1948180" cy="521970"/>
          </a:xfrm>
          <a:prstGeom prst="rect">
            <a:avLst/>
          </a:prstGeom>
        </p:spPr>
        <p:txBody>
          <a:bodyPr wrap="none">
            <a:spAutoFit/>
          </a:bodyPr>
          <a:lstStyle/>
          <a:p>
            <a:pPr lvl="1" algn="ctr"/>
            <a:r>
              <a:rPr kumimoji="1" lang="zh-CN" sz="2800" b="1" dirty="0">
                <a:latin typeface="微软雅黑" panose="020B0503020204020204" pitchFamily="34" charset="-122"/>
                <a:ea typeface="微软雅黑" panose="020B0503020204020204" pitchFamily="34" charset="-122"/>
              </a:rPr>
              <a:t>色彩情感</a:t>
            </a:r>
            <a:endParaRPr kumimoji="1" lang="zh-CN"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792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黑色</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206375" y="966470"/>
            <a:ext cx="4322445" cy="1914525"/>
          </a:xfrm>
          <a:prstGeom prst="rect">
            <a:avLst/>
          </a:prstGeom>
          <a:noFill/>
        </p:spPr>
        <p:txBody>
          <a:bodyPr wrap="square" rtlCol="0">
            <a:spAutoFit/>
          </a:bodyPr>
          <a:p>
            <a:pPr>
              <a:lnSpc>
                <a:spcPct val="210000"/>
              </a:lnSpc>
            </a:pPr>
            <a:r>
              <a:rPr sz="1400">
                <a:solidFill>
                  <a:schemeClr val="tx1"/>
                </a:solidFill>
                <a:latin typeface="微软雅黑" panose="020B0503020204020204" pitchFamily="34" charset="-122"/>
                <a:ea typeface="微软雅黑" panose="020B0503020204020204" pitchFamily="34" charset="-122"/>
                <a:sym typeface="+mn-ea"/>
              </a:rPr>
              <a:t>黑色：伴随着悲伤和悲伤，优雅，奢华，黑暗，神秘狡猾，欲望</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210000"/>
              </a:lnSpc>
            </a:pPr>
            <a:r>
              <a:rPr sz="1400">
                <a:solidFill>
                  <a:schemeClr val="tx1"/>
                </a:solidFill>
                <a:latin typeface="微软雅黑" panose="020B0503020204020204" pitchFamily="34" charset="-122"/>
                <a:ea typeface="微软雅黑" panose="020B0503020204020204" pitchFamily="34" charset="-122"/>
                <a:sym typeface="+mn-ea"/>
              </a:rPr>
              <a:t>领域：艺术，奢华</a:t>
            </a:r>
            <a:endParaRPr altLang="zh-CN" sz="1600">
              <a:solidFill>
                <a:schemeClr val="tx1"/>
              </a:solidFill>
              <a:latin typeface="微软雅黑" panose="020B0503020204020204" pitchFamily="34" charset="-122"/>
              <a:ea typeface="微软雅黑" panose="020B0503020204020204" pitchFamily="34" charset="-122"/>
            </a:endParaRPr>
          </a:p>
          <a:p>
            <a:pPr>
              <a:lnSpc>
                <a:spcPct val="190000"/>
              </a:lnSpc>
            </a:pPr>
            <a:endParaRPr altLang="zh-CN" sz="160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595495" y="918845"/>
            <a:ext cx="7620000" cy="304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4330" y="260281"/>
            <a:ext cx="2621280" cy="460375"/>
          </a:xfrm>
          <a:prstGeom prst="rect">
            <a:avLst/>
          </a:prstGeom>
        </p:spPr>
        <p:txBody>
          <a:bodyPr wrap="none">
            <a:spAutoFit/>
          </a:bodyPr>
          <a:lstStyle/>
          <a:p>
            <a:pPr algn="ctr"/>
            <a:r>
              <a:rPr kumimoji="1" lang="en-US" altLang="en-US" sz="2400" dirty="0">
                <a:latin typeface="微软雅黑" panose="020B0503020204020204" pitchFamily="34" charset="-122"/>
                <a:ea typeface="微软雅黑" panose="020B0503020204020204" pitchFamily="34" charset="-122"/>
              </a:rPr>
              <a:t>品牌核心价值</a:t>
            </a:r>
            <a:r>
              <a:rPr kumimoji="1" lang="zh-CN" altLang="en-US" sz="2400" dirty="0">
                <a:latin typeface="微软雅黑" panose="020B0503020204020204" pitchFamily="34" charset="-122"/>
                <a:ea typeface="微软雅黑" panose="020B0503020204020204" pitchFamily="34" charset="-122"/>
              </a:rPr>
              <a:t>概念</a:t>
            </a:r>
            <a:endParaRPr kumimoji="1" lang="zh-CN" altLang="en-US" sz="2400" dirty="0">
              <a:latin typeface="微软雅黑" panose="020B0503020204020204" pitchFamily="34" charset="-122"/>
              <a:ea typeface="微软雅黑" panose="020B0503020204020204" pitchFamily="34" charset="-122"/>
            </a:endParaRPr>
          </a:p>
        </p:txBody>
      </p:sp>
      <p:sp>
        <p:nvSpPr>
          <p:cNvPr id="2" name="文本框 1"/>
          <p:cNvSpPr txBox="1"/>
          <p:nvPr/>
        </p:nvSpPr>
        <p:spPr>
          <a:xfrm>
            <a:off x="490855" y="1591310"/>
            <a:ext cx="3545840" cy="1960880"/>
          </a:xfrm>
          <a:prstGeom prst="rect">
            <a:avLst/>
          </a:prstGeom>
          <a:noFill/>
        </p:spPr>
        <p:txBody>
          <a:bodyPr wrap="square" rtlCol="0">
            <a:spAutoFit/>
          </a:bodyPr>
          <a:p>
            <a:pPr>
              <a:lnSpc>
                <a:spcPct val="150000"/>
              </a:lnSpc>
            </a:pPr>
            <a:r>
              <a:rPr lang="zh-CN" altLang="en-US"/>
              <a:t>品牌的核心价值是指一个品牌能对消费者持续提供一种</a:t>
            </a:r>
            <a:r>
              <a:rPr lang="zh-CN" altLang="en-US">
                <a:solidFill>
                  <a:srgbClr val="C00000"/>
                </a:solidFill>
              </a:rPr>
              <a:t>独特</a:t>
            </a:r>
            <a:r>
              <a:rPr lang="zh-CN" altLang="en-US"/>
              <a:t>（差异）利益点的能力，然后把这个核心能力的元素渗透到品牌的各个环节中，使消费者真实地</a:t>
            </a:r>
            <a:r>
              <a:rPr lang="zh-CN" altLang="en-US">
                <a:solidFill>
                  <a:srgbClr val="C00000"/>
                </a:solidFill>
              </a:rPr>
              <a:t>感受和体验</a:t>
            </a:r>
            <a:r>
              <a:rPr lang="zh-CN" altLang="en-US"/>
              <a:t>到这个品牌对自己的重视和关怀，从而感受到品牌所给予自己的一种价值感。</a:t>
            </a:r>
            <a:endParaRPr lang="zh-CN" altLang="en-US"/>
          </a:p>
        </p:txBody>
      </p:sp>
      <p:pic>
        <p:nvPicPr>
          <p:cNvPr id="3" name="图片 2"/>
          <p:cNvPicPr>
            <a:picLocks noChangeAspect="1"/>
          </p:cNvPicPr>
          <p:nvPr>
            <p:custDataLst>
              <p:tags r:id="rId1"/>
            </p:custDataLst>
          </p:nvPr>
        </p:nvPicPr>
        <p:blipFill>
          <a:blip r:embed="rId2"/>
          <a:stretch>
            <a:fillRect/>
          </a:stretch>
        </p:blipFill>
        <p:spPr>
          <a:xfrm>
            <a:off x="4663440" y="1374775"/>
            <a:ext cx="4030980" cy="2667000"/>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10972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粉红色</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206375" y="966470"/>
            <a:ext cx="4322445" cy="995045"/>
          </a:xfrm>
          <a:prstGeom prst="rect">
            <a:avLst/>
          </a:prstGeom>
          <a:noFill/>
        </p:spPr>
        <p:txBody>
          <a:bodyPr wrap="square" rtlCol="0">
            <a:spAutoFit/>
          </a:bodyPr>
          <a:p>
            <a:pPr>
              <a:lnSpc>
                <a:spcPct val="210000"/>
              </a:lnSpc>
            </a:pPr>
            <a:r>
              <a:rPr sz="1400">
                <a:solidFill>
                  <a:schemeClr val="tx1"/>
                </a:solidFill>
                <a:latin typeface="微软雅黑" panose="020B0503020204020204" pitchFamily="34" charset="-122"/>
                <a:ea typeface="微软雅黑" panose="020B0503020204020204" pitchFamily="34" charset="-122"/>
                <a:sym typeface="+mn-ea"/>
              </a:rPr>
              <a:t>粉红色：唤起童真，童年，纯洁，柔软，浪漫主义</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210000"/>
              </a:lnSpc>
            </a:pPr>
            <a:r>
              <a:rPr sz="1400">
                <a:solidFill>
                  <a:schemeClr val="tx1"/>
                </a:solidFill>
                <a:latin typeface="微软雅黑" panose="020B0503020204020204" pitchFamily="34" charset="-122"/>
                <a:ea typeface="微软雅黑" panose="020B0503020204020204" pitchFamily="34" charset="-122"/>
                <a:sym typeface="+mn-ea"/>
              </a:rPr>
              <a:t>领域：幼儿，甜食（糖果，糕点），娱乐</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4429760" y="1047750"/>
            <a:ext cx="7620000" cy="304800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254635" y="214561"/>
            <a:ext cx="792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白色</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206375" y="966470"/>
            <a:ext cx="3835400" cy="1899285"/>
          </a:xfrm>
          <a:prstGeom prst="rect">
            <a:avLst/>
          </a:prstGeom>
          <a:noFill/>
        </p:spPr>
        <p:txBody>
          <a:bodyPr wrap="square" rtlCol="0">
            <a:spAutoFit/>
          </a:bodyPr>
          <a:p>
            <a:pPr>
              <a:lnSpc>
                <a:spcPct val="210000"/>
              </a:lnSpc>
            </a:pPr>
            <a:r>
              <a:rPr sz="1400">
                <a:solidFill>
                  <a:schemeClr val="tx1"/>
                </a:solidFill>
                <a:latin typeface="微软雅黑" panose="020B0503020204020204" pitchFamily="34" charset="-122"/>
                <a:ea typeface="微软雅黑" panose="020B0503020204020204" pitchFamily="34" charset="-122"/>
                <a:sym typeface="+mn-ea"/>
              </a:rPr>
              <a:t>白色：指纯洁，中立，纯真，空虚，新鲜，清洁，缺席</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21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210000"/>
              </a:lnSpc>
            </a:pPr>
            <a:r>
              <a:rPr sz="1400">
                <a:solidFill>
                  <a:schemeClr val="tx1"/>
                </a:solidFill>
                <a:latin typeface="微软雅黑" panose="020B0503020204020204" pitchFamily="34" charset="-122"/>
                <a:ea typeface="微软雅黑" panose="020B0503020204020204" pitchFamily="34" charset="-122"/>
                <a:sym typeface="+mn-ea"/>
              </a:rPr>
              <a:t>领域：宗教，冬季，新闻，婚礼，时尚</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4337685" y="1047750"/>
            <a:ext cx="7620000" cy="304800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792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黄色</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206375" y="966470"/>
            <a:ext cx="3835400" cy="1899285"/>
          </a:xfrm>
          <a:prstGeom prst="rect">
            <a:avLst/>
          </a:prstGeom>
          <a:noFill/>
        </p:spPr>
        <p:txBody>
          <a:bodyPr wrap="square" rtlCol="0">
            <a:spAutoFit/>
          </a:bodyPr>
          <a:p>
            <a:pPr>
              <a:lnSpc>
                <a:spcPct val="210000"/>
              </a:lnSpc>
            </a:pPr>
            <a:r>
              <a:rPr sz="1400">
                <a:solidFill>
                  <a:schemeClr val="tx1"/>
                </a:solidFill>
                <a:latin typeface="微软雅黑" panose="020B0503020204020204" pitchFamily="34" charset="-122"/>
                <a:ea typeface="微软雅黑" panose="020B0503020204020204" pitchFamily="34" charset="-122"/>
                <a:sym typeface="+mn-ea"/>
              </a:rPr>
              <a:t>黄色：经常代表活力，派对，运动，光，热</a:t>
            </a:r>
            <a:r>
              <a:rPr lang="zh-CN" sz="1400">
                <a:solidFill>
                  <a:schemeClr val="tx1"/>
                </a:solidFill>
                <a:latin typeface="微软雅黑" panose="020B0503020204020204" pitchFamily="34" charset="-122"/>
                <a:ea typeface="微软雅黑" panose="020B0503020204020204" pitchFamily="34" charset="-122"/>
                <a:sym typeface="+mn-ea"/>
              </a:rPr>
              <a:t>、</a:t>
            </a:r>
            <a:r>
              <a:rPr sz="1400">
                <a:solidFill>
                  <a:schemeClr val="tx1"/>
                </a:solidFill>
                <a:latin typeface="微软雅黑" panose="020B0503020204020204" pitchFamily="34" charset="-122"/>
                <a:ea typeface="微软雅黑" panose="020B0503020204020204" pitchFamily="34" charset="-122"/>
                <a:sym typeface="+mn-ea"/>
              </a:rPr>
              <a:t>丰富，嫉妒，谎言，好奇</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210000"/>
              </a:lnSpc>
            </a:pPr>
            <a:br>
              <a:rPr sz="1400">
                <a:solidFill>
                  <a:schemeClr val="tx1"/>
                </a:solidFill>
                <a:latin typeface="微软雅黑" panose="020B0503020204020204" pitchFamily="34" charset="-122"/>
                <a:ea typeface="微软雅黑" panose="020B0503020204020204" pitchFamily="34" charset="-122"/>
                <a:sym typeface="+mn-ea"/>
              </a:rPr>
            </a:br>
            <a:r>
              <a:rPr sz="1400">
                <a:solidFill>
                  <a:schemeClr val="tx1"/>
                </a:solidFill>
                <a:latin typeface="微软雅黑" panose="020B0503020204020204" pitchFamily="34" charset="-122"/>
                <a:ea typeface="微软雅黑" panose="020B0503020204020204" pitchFamily="34" charset="-122"/>
                <a:sym typeface="+mn-ea"/>
              </a:rPr>
              <a:t>领域：旅游，信息，农产品，保险和信贷</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4490085" y="1047750"/>
            <a:ext cx="7620000" cy="3048000"/>
          </a:xfrm>
          <a:prstGeom prst="rect">
            <a:avLst/>
          </a:prstGeom>
        </p:spPr>
      </p:pic>
      <p:sp>
        <p:nvSpPr>
          <p:cNvPr id="4" name="文本框 3"/>
          <p:cNvSpPr txBox="1"/>
          <p:nvPr/>
        </p:nvSpPr>
        <p:spPr>
          <a:xfrm>
            <a:off x="242570" y="3103245"/>
            <a:ext cx="3799205" cy="506730"/>
          </a:xfrm>
          <a:prstGeom prst="rect">
            <a:avLst/>
          </a:prstGeom>
          <a:noFill/>
        </p:spPr>
        <p:txBody>
          <a:bodyPr wrap="square" rtlCol="0">
            <a:spAutoFit/>
          </a:bodyPr>
          <a:p>
            <a:r>
              <a:rPr lang="zh-CN" altLang="en-US">
                <a:solidFill>
                  <a:srgbClr val="C00000"/>
                </a:solidFill>
              </a:rPr>
              <a:t>注意：婴儿不喜欢这种颜色，黄色让人感受到刺眼与不适，婴儿可能会哭</a:t>
            </a:r>
            <a:endParaRPr lang="zh-CN" altLang="en-US">
              <a:solidFill>
                <a:srgbClr val="C00000"/>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792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蓝色</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206375" y="966470"/>
            <a:ext cx="4862830" cy="235331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蓝色：它是男性的颜色。用于制服，它代表权威，但也代表平静，梦想，安全，信心，真理，严肃，忠诚，和平，</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领域： “企业”宇宙，旅行，航空，环境，计算和新技术......</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注意：这是最受欢迎的颜色。很多品牌，都喜欢选择它。</a:t>
            </a:r>
            <a:br>
              <a:rPr sz="1400">
                <a:solidFill>
                  <a:schemeClr val="tx1"/>
                </a:solidFill>
                <a:latin typeface="微软雅黑" panose="020B0503020204020204" pitchFamily="34" charset="-122"/>
                <a:ea typeface="微软雅黑" panose="020B0503020204020204" pitchFamily="34" charset="-122"/>
                <a:sym typeface="+mn-ea"/>
              </a:rPr>
            </a:b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5183505" y="1047750"/>
            <a:ext cx="7620000" cy="304800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792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棕色</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206375" y="966470"/>
            <a:ext cx="4862830" cy="73723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棕色：被认为是一种实用，基本，质朴，简单的颜色，它可以激发稳定性，热度，团结，耐力。</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5334000" y="1222375"/>
            <a:ext cx="7620000" cy="3048000"/>
          </a:xfrm>
          <a:prstGeom prst="rect">
            <a:avLst/>
          </a:prstGeom>
        </p:spPr>
      </p:pic>
      <p:sp>
        <p:nvSpPr>
          <p:cNvPr id="6" name="文本框 5"/>
          <p:cNvSpPr txBox="1"/>
          <p:nvPr/>
        </p:nvSpPr>
        <p:spPr>
          <a:xfrm>
            <a:off x="307975" y="2156460"/>
            <a:ext cx="2754630" cy="527050"/>
          </a:xfrm>
          <a:prstGeom prst="rect">
            <a:avLst/>
          </a:prstGeom>
          <a:noFill/>
        </p:spPr>
        <p:txBody>
          <a:bodyPr wrap="none" rtlCol="0" anchor="t">
            <a:spAutoFit/>
          </a:bodyPr>
          <a:p>
            <a:pPr>
              <a:lnSpc>
                <a:spcPct val="210000"/>
              </a:lnSpc>
            </a:pPr>
            <a:r>
              <a:rPr>
                <a:latin typeface="微软雅黑" panose="020B0503020204020204" pitchFamily="34" charset="-122"/>
                <a:ea typeface="微软雅黑" panose="020B0503020204020204" pitchFamily="34" charset="-122"/>
                <a:sym typeface="+mn-ea"/>
              </a:rPr>
              <a:t>领域：</a:t>
            </a:r>
            <a:r>
              <a:rPr lang="zh-CN">
                <a:latin typeface="微软雅黑" panose="020B0503020204020204" pitchFamily="34" charset="-122"/>
                <a:ea typeface="微软雅黑" panose="020B0503020204020204" pitchFamily="34" charset="-122"/>
                <a:sym typeface="+mn-ea"/>
              </a:rPr>
              <a:t>传统工艺、食品、皮革制品</a:t>
            </a:r>
            <a:endParaRPr lang="zh-CN">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792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红色</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56870" y="1163955"/>
            <a:ext cx="4862830" cy="203009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红色：必须谨慎使用，因为它会引发暴力感（血色）。它与爱，热，快乐，愤怒，危险，地狱，紧急，禁忌有关。一些红色变体如波尔多可能会给人一种积极的力量感。</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领域：运动，色情，人道主义，媒体，葡萄酒和美食，奢侈......</a:t>
            </a:r>
            <a:endParaRPr sz="1400">
              <a:solidFill>
                <a:schemeClr val="tx1"/>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456565" y="3469005"/>
            <a:ext cx="4099560" cy="506730"/>
          </a:xfrm>
          <a:prstGeom prst="rect">
            <a:avLst/>
          </a:prstGeom>
          <a:noFill/>
        </p:spPr>
        <p:txBody>
          <a:bodyPr wrap="square" rtlCol="0" anchor="t">
            <a:spAutoFit/>
          </a:bodyPr>
          <a:p>
            <a:r>
              <a:rPr lang="zh-CN" altLang="en-US">
                <a:solidFill>
                  <a:srgbClr val="C00000"/>
                </a:solidFill>
              </a:rPr>
              <a:t>注意：它加速心率和提高食欲，这就是为什么常用在餐馆的原因。</a:t>
            </a:r>
            <a:endParaRPr lang="zh-CN" altLang="en-US">
              <a:solidFill>
                <a:srgbClr val="C00000"/>
              </a:solidFill>
            </a:endParaRPr>
          </a:p>
        </p:txBody>
      </p:sp>
      <p:pic>
        <p:nvPicPr>
          <p:cNvPr id="3" name="图片 2"/>
          <p:cNvPicPr>
            <a:picLocks noChangeAspect="1"/>
          </p:cNvPicPr>
          <p:nvPr/>
        </p:nvPicPr>
        <p:blipFill>
          <a:blip r:embed="rId1"/>
          <a:stretch>
            <a:fillRect/>
          </a:stretch>
        </p:blipFill>
        <p:spPr>
          <a:xfrm>
            <a:off x="5592445" y="1163955"/>
            <a:ext cx="7620000" cy="304800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792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紫色</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4862830" cy="106045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紫色：</a:t>
            </a:r>
            <a:r>
              <a:rPr lang="zh-CN" sz="1400">
                <a:solidFill>
                  <a:schemeClr val="tx1"/>
                </a:solidFill>
                <a:latin typeface="微软雅黑" panose="020B0503020204020204" pitchFamily="34" charset="-122"/>
                <a:ea typeface="微软雅黑" panose="020B0503020204020204" pitchFamily="34" charset="-122"/>
                <a:sym typeface="+mn-ea"/>
              </a:rPr>
              <a:t>女性的颜色</a:t>
            </a:r>
            <a:r>
              <a:rPr sz="1400">
                <a:solidFill>
                  <a:schemeClr val="tx1"/>
                </a:solidFill>
                <a:latin typeface="微软雅黑" panose="020B0503020204020204" pitchFamily="34" charset="-122"/>
                <a:ea typeface="微软雅黑" panose="020B0503020204020204" pitchFamily="34" charset="-122"/>
                <a:sym typeface="+mn-ea"/>
              </a:rPr>
              <a:t>。</a:t>
            </a:r>
            <a:r>
              <a:rPr lang="zh-CN" sz="1400">
                <a:solidFill>
                  <a:schemeClr val="tx1"/>
                </a:solidFill>
                <a:latin typeface="微软雅黑" panose="020B0503020204020204" pitchFamily="34" charset="-122"/>
                <a:ea typeface="微软雅黑" panose="020B0503020204020204" pitchFamily="34" charset="-122"/>
                <a:sym typeface="+mn-ea"/>
              </a:rPr>
              <a:t>浪漫、神秘、高贵</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领域：信仰，艺术和文化，研究，女性气质</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5446395" y="1163955"/>
            <a:ext cx="8168640" cy="326771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792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绿色</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4862830" cy="170688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绿色：自然与健康的标志。这是令人愉快和令人耳目一新的，往往与运气和希望有关，但也与生态，分享，平衡，休息，安全，宽容，成长有关...</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领域：自然，发现和冒险，环境和生态，旅行，教育......</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5379085" y="1047750"/>
            <a:ext cx="7620000" cy="3048000"/>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94611" y="2039551"/>
            <a:ext cx="3726180" cy="521970"/>
          </a:xfrm>
          <a:prstGeom prst="rect">
            <a:avLst/>
          </a:prstGeom>
        </p:spPr>
        <p:txBody>
          <a:bodyPr wrap="none">
            <a:spAutoFit/>
          </a:bodyPr>
          <a:lstStyle/>
          <a:p>
            <a:pPr lvl="1" algn="ctr"/>
            <a:r>
              <a:rPr kumimoji="1" lang="zh-CN" sz="2800" b="1" dirty="0">
                <a:latin typeface="微软雅黑" panose="020B0503020204020204" pitchFamily="34" charset="-122"/>
                <a:ea typeface="微软雅黑" panose="020B0503020204020204" pitchFamily="34" charset="-122"/>
              </a:rPr>
              <a:t>品牌颜色要考虑因素</a:t>
            </a:r>
            <a:endParaRPr kumimoji="1" lang="zh-CN"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2316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你的直接竞争者</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4862830" cy="138366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在设计品牌颜色之前，请分析你的直接竞争对手，并通过分析，选择不同的颜色脱颖而出，这样就不会对选择颜色感到困扰，也可以区别与其他竞争对方的不同，也可以设计出跳脱竞争者的品牌标识。</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2176145" y="2246630"/>
            <a:ext cx="6829425" cy="273177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88260" y="2039551"/>
            <a:ext cx="3738880" cy="521970"/>
          </a:xfrm>
          <a:prstGeom prst="rect">
            <a:avLst/>
          </a:prstGeom>
        </p:spPr>
        <p:txBody>
          <a:bodyPr wrap="none">
            <a:spAutoFit/>
          </a:bodyPr>
          <a:lstStyle/>
          <a:p>
            <a:pPr algn="ctr"/>
            <a:r>
              <a:rPr kumimoji="1" lang="en-US" altLang="en-US" sz="2800" b="1" dirty="0">
                <a:latin typeface="微软雅黑" panose="020B0503020204020204" pitchFamily="34" charset="-122"/>
                <a:ea typeface="微软雅黑" panose="020B0503020204020204" pitchFamily="34" charset="-122"/>
              </a:rPr>
              <a:t>品牌核心价值的三重奏</a:t>
            </a:r>
            <a:endParaRPr kumimoji="1" lang="en-US" altLang="en-US"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20116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你的品牌文化</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138366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要记住设计品牌前，要先了解自己的产品品牌文化背景，因为文化背景内涵，会与其相关内容而有颜色变化。</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lang="zh-CN" sz="1400">
              <a:solidFill>
                <a:schemeClr val="tx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3790315" y="791845"/>
            <a:ext cx="5249545" cy="3150235"/>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2926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目标市场的文化环境</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203009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颜色含义会根据国家和文化而变化。然而，一些内涵是普遍的，就像红色代表警报，绿色意味着一切都很好，或蓝色唤起水和天空，某种宁静和新鲜。但是，从一个国家到另一个国家，颜色可以完全不同</a:t>
            </a:r>
            <a:r>
              <a:rPr lang="zh-CN" sz="1400">
                <a:solidFill>
                  <a:schemeClr val="tx1"/>
                </a:solidFill>
                <a:latin typeface="微软雅黑" panose="020B0503020204020204" pitchFamily="34" charset="-122"/>
                <a:ea typeface="微软雅黑" panose="020B0503020204020204" pitchFamily="34" charset="-122"/>
                <a:sym typeface="+mn-ea"/>
              </a:rPr>
              <a:t>。</a:t>
            </a:r>
            <a:endParaRPr lang="zh-CN" sz="1400">
              <a:solidFill>
                <a:schemeClr val="tx1"/>
              </a:solidFill>
              <a:latin typeface="微软雅黑" panose="020B0503020204020204" pitchFamily="34" charset="-122"/>
              <a:ea typeface="微软雅黑" panose="020B0503020204020204" pitchFamily="34" charset="-122"/>
              <a:sym typeface="+mn-ea"/>
            </a:endParaRPr>
          </a:p>
        </p:txBody>
      </p:sp>
      <p:sp>
        <p:nvSpPr>
          <p:cNvPr id="7" name="矩形 6"/>
          <p:cNvSpPr/>
          <p:nvPr/>
        </p:nvSpPr>
        <p:spPr>
          <a:xfrm>
            <a:off x="3970020" y="1235710"/>
            <a:ext cx="4693285" cy="3363595"/>
          </a:xfrm>
          <a:prstGeom prst="rect">
            <a:avLst/>
          </a:prstGeom>
          <a:solidFill>
            <a:schemeClr val="tx1">
              <a:lumMod val="65000"/>
              <a:lumOff val="3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4219575" y="1235710"/>
            <a:ext cx="4194175" cy="3130550"/>
          </a:xfrm>
          <a:prstGeom prst="rect">
            <a:avLst/>
          </a:prstGeom>
          <a:noFill/>
        </p:spPr>
        <p:txBody>
          <a:bodyPr wrap="square" rtlCol="0">
            <a:spAutoFit/>
          </a:bodyPr>
          <a:p>
            <a:pPr>
              <a:lnSpc>
                <a:spcPct val="110000"/>
              </a:lnSpc>
            </a:pPr>
            <a:r>
              <a:rPr sz="1200">
                <a:solidFill>
                  <a:schemeClr val="bg1"/>
                </a:solidFill>
                <a:latin typeface="微软雅黑" panose="020B0503020204020204" pitchFamily="34" charset="-122"/>
                <a:ea typeface="微软雅黑" panose="020B0503020204020204" pitchFamily="34" charset="-122"/>
                <a:sym typeface="+mn-ea"/>
              </a:rPr>
              <a:t>§ 在法国，白色与婚礼和中立有关；而在中国，日本或印度，白色与死亡有关。</a:t>
            </a: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r>
              <a:rPr sz="1200">
                <a:solidFill>
                  <a:schemeClr val="bg1"/>
                </a:solidFill>
                <a:latin typeface="微软雅黑" panose="020B0503020204020204" pitchFamily="34" charset="-122"/>
                <a:ea typeface="微软雅黑" panose="020B0503020204020204" pitchFamily="34" charset="-122"/>
                <a:sym typeface="+mn-ea"/>
              </a:rPr>
              <a:t>§ 对于中国人来说，红色是婚姻联盟和运气的颜色；而它却是法国人对激情的代名词。</a:t>
            </a: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r>
              <a:rPr sz="1200">
                <a:solidFill>
                  <a:schemeClr val="bg1"/>
                </a:solidFill>
                <a:latin typeface="微软雅黑" panose="020B0503020204020204" pitchFamily="34" charset="-122"/>
                <a:ea typeface="微软雅黑" panose="020B0503020204020204" pitchFamily="34" charset="-122"/>
                <a:sym typeface="+mn-ea"/>
              </a:rPr>
              <a:t>§ 在中国，绿色是谎言的颜色；而在法国，它与安全有关；它也是伊斯兰教的官方颜色。</a:t>
            </a: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r>
              <a:rPr sz="1200">
                <a:solidFill>
                  <a:schemeClr val="bg1"/>
                </a:solidFill>
                <a:latin typeface="微软雅黑" panose="020B0503020204020204" pitchFamily="34" charset="-122"/>
                <a:ea typeface="微软雅黑" panose="020B0503020204020204" pitchFamily="34" charset="-122"/>
                <a:sym typeface="+mn-ea"/>
              </a:rPr>
              <a:t>§ 在法国，黑色被称为死亡的颜色；而在印度，它代表健康；而在泰国，它代表着运气不好。</a:t>
            </a: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r>
              <a:rPr sz="1200">
                <a:solidFill>
                  <a:schemeClr val="bg1"/>
                </a:solidFill>
                <a:latin typeface="微软雅黑" panose="020B0503020204020204" pitchFamily="34" charset="-122"/>
                <a:ea typeface="微软雅黑" panose="020B0503020204020204" pitchFamily="34" charset="-122"/>
                <a:sym typeface="+mn-ea"/>
              </a:rPr>
              <a:t>§ 在埃及，悲伤与黄色有关；而藏传佛教徒认为这种颜色是有精神意义的; 在亚洲，它是忠诚的颜色；在印度，它是商业的颜色。</a:t>
            </a:r>
            <a:endParaRPr sz="120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83611" y="2039551"/>
            <a:ext cx="1948180" cy="521970"/>
          </a:xfrm>
          <a:prstGeom prst="rect">
            <a:avLst/>
          </a:prstGeom>
        </p:spPr>
        <p:txBody>
          <a:bodyPr wrap="none">
            <a:spAutoFit/>
          </a:bodyPr>
          <a:lstStyle/>
          <a:p>
            <a:pPr lvl="1" algn="ctr"/>
            <a:r>
              <a:rPr kumimoji="1" lang="zh-CN" sz="2800" b="1" dirty="0">
                <a:latin typeface="微软雅黑" panose="020B0503020204020204" pitchFamily="34" charset="-122"/>
                <a:ea typeface="微软雅黑" panose="020B0503020204020204" pitchFamily="34" charset="-122"/>
              </a:rPr>
              <a:t>色彩模式</a:t>
            </a:r>
            <a:endParaRPr kumimoji="1" lang="zh-CN"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2316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常用的色彩模式</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588645" y="1347470"/>
            <a:ext cx="6932295" cy="2676525"/>
          </a:xfrm>
          <a:prstGeom prst="rect">
            <a:avLst/>
          </a:prstGeom>
          <a:noFill/>
        </p:spPr>
        <p:txBody>
          <a:bodyPr wrap="square" rtlCol="0">
            <a:spAutoFit/>
          </a:bodyPr>
          <a:p>
            <a:pPr>
              <a:lnSpc>
                <a:spcPct val="150000"/>
              </a:lnSpc>
            </a:pPr>
            <a:r>
              <a:rPr lang="en-US" sz="1400">
                <a:solidFill>
                  <a:schemeClr val="tx1"/>
                </a:solidFill>
                <a:latin typeface="微软雅黑" panose="020B0503020204020204" pitchFamily="34" charset="-122"/>
                <a:ea typeface="微软雅黑" panose="020B0503020204020204" pitchFamily="34" charset="-122"/>
                <a:sym typeface="+mn-ea"/>
              </a:rPr>
              <a:t>r</a:t>
            </a:r>
            <a:r>
              <a:rPr sz="1400">
                <a:solidFill>
                  <a:schemeClr val="tx1"/>
                </a:solidFill>
                <a:latin typeface="微软雅黑" panose="020B0503020204020204" pitchFamily="34" charset="-122"/>
                <a:ea typeface="微软雅黑" panose="020B0503020204020204" pitchFamily="34" charset="-122"/>
                <a:sym typeface="+mn-ea"/>
              </a:rPr>
              <a:t>gb是发光三原色红绿蓝混合而成，每个颜色等级从0～255</a:t>
            </a:r>
            <a:r>
              <a:rPr lang="en-US" sz="1400">
                <a:solidFill>
                  <a:schemeClr val="tx1"/>
                </a:solidFill>
                <a:latin typeface="微软雅黑" panose="020B0503020204020204" pitchFamily="34" charset="-122"/>
                <a:ea typeface="微软雅黑" panose="020B0503020204020204" pitchFamily="34" charset="-122"/>
                <a:sym typeface="+mn-ea"/>
              </a:rPr>
              <a:t>,</a:t>
            </a:r>
            <a:r>
              <a:rPr lang="zh-CN" altLang="en-US" sz="1400">
                <a:solidFill>
                  <a:schemeClr val="tx1"/>
                </a:solidFill>
                <a:latin typeface="微软雅黑" panose="020B0503020204020204" pitchFamily="34" charset="-122"/>
                <a:ea typeface="微软雅黑" panose="020B0503020204020204" pitchFamily="34" charset="-122"/>
                <a:sym typeface="+mn-ea"/>
              </a:rPr>
              <a:t>基于光学调色原理（调色中最常用的一种模式，多用于显示在电子设备上）</a:t>
            </a:r>
            <a:endParaRPr lang="zh-CN" altLang="en-US"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CMYK</a:t>
            </a:r>
            <a:r>
              <a:rPr lang="zh-CN" sz="1400">
                <a:solidFill>
                  <a:schemeClr val="tx1"/>
                </a:solidFill>
                <a:latin typeface="微软雅黑" panose="020B0503020204020204" pitchFamily="34" charset="-122"/>
                <a:ea typeface="微软雅黑" panose="020B0503020204020204" pitchFamily="34" charset="-122"/>
                <a:sym typeface="+mn-ea"/>
              </a:rPr>
              <a:t>是</a:t>
            </a:r>
            <a:r>
              <a:rPr sz="1400">
                <a:solidFill>
                  <a:schemeClr val="tx1"/>
                </a:solidFill>
                <a:latin typeface="微软雅黑" panose="020B0503020204020204" pitchFamily="34" charset="-122"/>
                <a:ea typeface="微软雅黑" panose="020B0503020204020204" pitchFamily="34" charset="-122"/>
                <a:sym typeface="+mn-ea"/>
              </a:rPr>
              <a:t>油墨的混色模式（通常应用于印刷或打印）</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2032000" y="2030730"/>
            <a:ext cx="3436620" cy="1082040"/>
          </a:xfrm>
          <a:prstGeom prst="rect">
            <a:avLst/>
          </a:prstGeom>
        </p:spPr>
      </p:pic>
      <p:pic>
        <p:nvPicPr>
          <p:cNvPr id="4" name="图片 3"/>
          <p:cNvPicPr>
            <a:picLocks noChangeAspect="1"/>
          </p:cNvPicPr>
          <p:nvPr/>
        </p:nvPicPr>
        <p:blipFill>
          <a:blip r:embed="rId2"/>
          <a:stretch>
            <a:fillRect/>
          </a:stretch>
        </p:blipFill>
        <p:spPr>
          <a:xfrm>
            <a:off x="2032000" y="3856355"/>
            <a:ext cx="4480560" cy="944880"/>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2316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常用的色彩模式</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736600" y="1217930"/>
            <a:ext cx="7670165" cy="170688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PANTONE</a:t>
            </a:r>
            <a:r>
              <a:rPr lang="zh-CN" sz="1400">
                <a:solidFill>
                  <a:schemeClr val="tx1"/>
                </a:solidFill>
                <a:latin typeface="微软雅黑" panose="020B0503020204020204" pitchFamily="34" charset="-122"/>
                <a:ea typeface="微软雅黑" panose="020B0503020204020204" pitchFamily="34" charset="-122"/>
                <a:sym typeface="+mn-ea"/>
              </a:rPr>
              <a:t>，</a:t>
            </a:r>
            <a:r>
              <a:rPr sz="1400">
                <a:solidFill>
                  <a:schemeClr val="tx1"/>
                </a:solidFill>
                <a:latin typeface="微软雅黑" panose="020B0503020204020204" pitchFamily="34" charset="-122"/>
                <a:ea typeface="微软雅黑" panose="020B0503020204020204" pitchFamily="34" charset="-122"/>
                <a:sym typeface="+mn-ea"/>
              </a:rPr>
              <a:t>一般指PANTONE公司</a:t>
            </a:r>
            <a:r>
              <a:rPr lang="zh-CN" sz="1400">
                <a:solidFill>
                  <a:schemeClr val="tx1"/>
                </a:solidFill>
                <a:latin typeface="微软雅黑" panose="020B0503020204020204" pitchFamily="34" charset="-122"/>
                <a:ea typeface="微软雅黑" panose="020B0503020204020204" pitchFamily="34" charset="-122"/>
                <a:sym typeface="+mn-ea"/>
              </a:rPr>
              <a:t>，Pantone 公司的创始人Lawrence Herbert开发了一种革新性的色彩系统，可以进行色彩的识别、配比、和交流，从而解决有关在制图行业制造精确色彩配比的问题。</a:t>
            </a:r>
            <a:endParaRPr lang="zh-CN"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2117090" y="2438400"/>
            <a:ext cx="4909820" cy="253746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2316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常用的色彩模式</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736600" y="959485"/>
            <a:ext cx="7670165" cy="106045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WEB标准颜色</a:t>
            </a:r>
            <a:r>
              <a:rPr lang="zh-CN" sz="1400">
                <a:solidFill>
                  <a:schemeClr val="tx1"/>
                </a:solidFill>
                <a:latin typeface="微软雅黑" panose="020B0503020204020204" pitchFamily="34" charset="-122"/>
                <a:ea typeface="微软雅黑" panose="020B0503020204020204" pitchFamily="34" charset="-122"/>
                <a:sym typeface="+mn-ea"/>
              </a:rPr>
              <a:t>，</a:t>
            </a:r>
            <a:r>
              <a:rPr sz="1400">
                <a:solidFill>
                  <a:schemeClr val="tx1"/>
                </a:solidFill>
                <a:latin typeface="微软雅黑" panose="020B0503020204020204" pitchFamily="34" charset="-122"/>
                <a:ea typeface="微软雅黑" panose="020B0503020204020204" pitchFamily="34" charset="-122"/>
                <a:sym typeface="+mn-ea"/>
              </a:rPr>
              <a:t>WEB标准颜色是指可以直接以英文名称形式在网页脚本中使用的一组RGB颜色，WEB标准色共计140种。</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2820035" y="1737360"/>
            <a:ext cx="3200400" cy="3268980"/>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53745" y="776536"/>
            <a:ext cx="2236510" cy="584775"/>
          </a:xfrm>
          <a:prstGeom prst="rect">
            <a:avLst/>
          </a:prstGeom>
        </p:spPr>
        <p:txBody>
          <a:bodyPr wrap="none">
            <a:spAutoFit/>
          </a:bodyPr>
          <a:lstStyle/>
          <a:p>
            <a:pPr algn="ctr"/>
            <a:r>
              <a:rPr kumimoji="1" lang="en-US" altLang="en-US" sz="3200" b="1" dirty="0">
                <a:latin typeface="微软雅黑" panose="020B0503020204020204" pitchFamily="34" charset="-122"/>
                <a:ea typeface="微软雅黑" panose="020B0503020204020204" pitchFamily="34" charset="-122"/>
              </a:rPr>
              <a:t>总结和展望</a:t>
            </a:r>
            <a:endParaRPr lang="zh-CN" altLang="en-US" sz="3200" b="1" dirty="0">
              <a:solidFill>
                <a:srgbClr val="00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13485" y="1851660"/>
            <a:ext cx="6717030" cy="755650"/>
          </a:xfrm>
          <a:prstGeom prst="rect">
            <a:avLst/>
          </a:prstGeom>
          <a:noFill/>
        </p:spPr>
        <p:txBody>
          <a:bodyPr wrap="square" rtlCol="0">
            <a:spAutoFit/>
          </a:bodyPr>
          <a:p>
            <a:pPr>
              <a:lnSpc>
                <a:spcPct val="160000"/>
              </a:lnSpc>
            </a:pPr>
            <a:r>
              <a:rPr lang="zh-CN" altLang="en-US"/>
              <a:t>本章介绍了色彩的情感，品牌色的选用、常见的色彩模式。我们在使用色彩时是多方位考虑的，才可以做出符合品牌特色，便于营销推广的设计。</a:t>
            </a:r>
            <a:endParaRPr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67760" y="1643946"/>
            <a:ext cx="1808480" cy="583565"/>
          </a:xfrm>
          <a:prstGeom prst="rect">
            <a:avLst/>
          </a:prstGeom>
        </p:spPr>
        <p:txBody>
          <a:bodyPr wrap="none">
            <a:spAutoFit/>
          </a:bodyPr>
          <a:lstStyle/>
          <a:p>
            <a:pPr algn="ctr"/>
            <a:r>
              <a:rPr kumimoji="1" lang="zh-CN" altLang="en-US" sz="3200" b="1" dirty="0">
                <a:latin typeface="微软雅黑" panose="020B0503020204020204" pitchFamily="34" charset="-122"/>
                <a:ea typeface="微软雅黑" panose="020B0503020204020204" pitchFamily="34" charset="-122"/>
              </a:rPr>
              <a:t>字体设计</a:t>
            </a:r>
            <a:endParaRPr kumimoji="1"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58160" y="1643946"/>
            <a:ext cx="3027680" cy="583565"/>
          </a:xfrm>
          <a:prstGeom prst="rect">
            <a:avLst/>
          </a:prstGeom>
        </p:spPr>
        <p:txBody>
          <a:bodyPr wrap="none">
            <a:spAutoFit/>
          </a:bodyPr>
          <a:lstStyle/>
          <a:p>
            <a:pPr algn="ctr"/>
            <a:r>
              <a:rPr kumimoji="1" lang="zh-CN" altLang="en-US" sz="3200" b="1" dirty="0">
                <a:latin typeface="微软雅黑" panose="020B0503020204020204" pitchFamily="34" charset="-122"/>
                <a:ea typeface="微软雅黑" panose="020B0503020204020204" pitchFamily="34" charset="-122"/>
              </a:rPr>
              <a:t>字体设计的意义</a:t>
            </a:r>
            <a:endParaRPr kumimoji="1"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2316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字体设计的意义</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1383665"/>
          </a:xfrm>
          <a:prstGeom prst="rect">
            <a:avLst/>
          </a:prstGeom>
          <a:noFill/>
        </p:spPr>
        <p:txBody>
          <a:bodyPr wrap="square" rtlCol="0">
            <a:spAutoFit/>
          </a:bodyPr>
          <a:p>
            <a:pPr algn="l">
              <a:lnSpc>
                <a:spcPct val="150000"/>
              </a:lnSpc>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字体经过独立设计，避免字体侵权，视觉效果更佳，品牌独立性更强，可复用性更强</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pPr>
            <a:r>
              <a:rPr lang="zh-CN" altLang="en-US" sz="1400" b="1" dirty="0">
                <a:solidFill>
                  <a:srgbClr val="C00000"/>
                </a:solidFill>
                <a:latin typeface="微软雅黑" panose="020B0503020204020204" pitchFamily="34" charset="-122"/>
                <a:ea typeface="微软雅黑" panose="020B0503020204020204" pitchFamily="34" charset="-122"/>
                <a:sym typeface="+mn-ea"/>
              </a:rPr>
              <a:t>字</a:t>
            </a:r>
            <a:r>
              <a:rPr lang="zh-CN" altLang="en-US" sz="1400" b="1" dirty="0" smtClean="0">
                <a:solidFill>
                  <a:srgbClr val="C00000"/>
                </a:solidFill>
                <a:latin typeface="微软雅黑" panose="020B0503020204020204" pitchFamily="34" charset="-122"/>
                <a:ea typeface="微软雅黑" panose="020B0503020204020204" pitchFamily="34" charset="-122"/>
                <a:sym typeface="+mn-ea"/>
              </a:rPr>
              <a:t>体设计会用到很多范围</a:t>
            </a:r>
            <a:endParaRPr lang="zh-CN" sz="1400">
              <a:solidFill>
                <a:schemeClr val="tx1"/>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4219575" y="1235710"/>
            <a:ext cx="4194175" cy="3130550"/>
          </a:xfrm>
          <a:prstGeom prst="rect">
            <a:avLst/>
          </a:prstGeom>
          <a:noFill/>
        </p:spPr>
        <p:txBody>
          <a:bodyPr wrap="square" rtlCol="0">
            <a:spAutoFit/>
          </a:bodyPr>
          <a:p>
            <a:pPr>
              <a:lnSpc>
                <a:spcPct val="110000"/>
              </a:lnSpc>
            </a:pPr>
            <a:r>
              <a:rPr sz="1200">
                <a:solidFill>
                  <a:schemeClr val="bg1"/>
                </a:solidFill>
                <a:latin typeface="微软雅黑" panose="020B0503020204020204" pitchFamily="34" charset="-122"/>
                <a:ea typeface="微软雅黑" panose="020B0503020204020204" pitchFamily="34" charset="-122"/>
                <a:sym typeface="+mn-ea"/>
              </a:rPr>
              <a:t>§ 在法国，白色与婚礼和中立有关；而在中国，日本或印度，白色与死亡有关。</a:t>
            </a: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r>
              <a:rPr sz="1200">
                <a:solidFill>
                  <a:schemeClr val="bg1"/>
                </a:solidFill>
                <a:latin typeface="微软雅黑" panose="020B0503020204020204" pitchFamily="34" charset="-122"/>
                <a:ea typeface="微软雅黑" panose="020B0503020204020204" pitchFamily="34" charset="-122"/>
                <a:sym typeface="+mn-ea"/>
              </a:rPr>
              <a:t>§ 对于中国人来说，红色是婚姻联盟和运气的颜色；而它却是法国人对激情的代名词。</a:t>
            </a: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r>
              <a:rPr sz="1200">
                <a:solidFill>
                  <a:schemeClr val="bg1"/>
                </a:solidFill>
                <a:latin typeface="微软雅黑" panose="020B0503020204020204" pitchFamily="34" charset="-122"/>
                <a:ea typeface="微软雅黑" panose="020B0503020204020204" pitchFamily="34" charset="-122"/>
                <a:sym typeface="+mn-ea"/>
              </a:rPr>
              <a:t>§ 在中国，绿色是谎言的颜色；而在法国，它与安全有关；它也是伊斯兰教的官方颜色。</a:t>
            </a: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r>
              <a:rPr sz="1200">
                <a:solidFill>
                  <a:schemeClr val="bg1"/>
                </a:solidFill>
                <a:latin typeface="微软雅黑" panose="020B0503020204020204" pitchFamily="34" charset="-122"/>
                <a:ea typeface="微软雅黑" panose="020B0503020204020204" pitchFamily="34" charset="-122"/>
                <a:sym typeface="+mn-ea"/>
              </a:rPr>
              <a:t>§ 在法国，黑色被称为死亡的颜色；而在印度，它代表健康；而在泰国，它代表着运气不好。</a:t>
            </a: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endParaRPr sz="1200">
              <a:solidFill>
                <a:schemeClr val="bg1"/>
              </a:solidFill>
              <a:latin typeface="微软雅黑" panose="020B0503020204020204" pitchFamily="34" charset="-122"/>
              <a:ea typeface="微软雅黑" panose="020B0503020204020204" pitchFamily="34" charset="-122"/>
              <a:sym typeface="+mn-ea"/>
            </a:endParaRPr>
          </a:p>
          <a:p>
            <a:pPr>
              <a:lnSpc>
                <a:spcPct val="110000"/>
              </a:lnSpc>
            </a:pPr>
            <a:r>
              <a:rPr sz="1200">
                <a:solidFill>
                  <a:schemeClr val="bg1"/>
                </a:solidFill>
                <a:latin typeface="微软雅黑" panose="020B0503020204020204" pitchFamily="34" charset="-122"/>
                <a:ea typeface="微软雅黑" panose="020B0503020204020204" pitchFamily="34" charset="-122"/>
                <a:sym typeface="+mn-ea"/>
              </a:rPr>
              <a:t>§ 在埃及，悲伤与黄色有关；而藏传佛教徒认为这种颜色是有精神意义的; 在亚洲，它是忠诚的颜色；在印度，它是商业的颜色。</a:t>
            </a:r>
            <a:endParaRPr sz="1200">
              <a:solidFill>
                <a:schemeClr val="bg1"/>
              </a:solidFill>
              <a:latin typeface="微软雅黑" panose="020B0503020204020204" pitchFamily="34" charset="-122"/>
              <a:ea typeface="微软雅黑" panose="020B0503020204020204" pitchFamily="34" charset="-122"/>
              <a:sym typeface="+mn-ea"/>
            </a:endParaRPr>
          </a:p>
        </p:txBody>
      </p:sp>
      <p:pic>
        <p:nvPicPr>
          <p:cNvPr id="11" name="图片 10"/>
          <p:cNvPicPr>
            <a:picLocks noChangeAspect="1"/>
          </p:cNvPicPr>
          <p:nvPr/>
        </p:nvPicPr>
        <p:blipFill>
          <a:blip r:embed="rId1"/>
          <a:stretch>
            <a:fillRect/>
          </a:stretch>
        </p:blipFill>
        <p:spPr>
          <a:xfrm>
            <a:off x="3429293" y="-241335"/>
            <a:ext cx="5775325" cy="1327150"/>
          </a:xfrm>
          <a:prstGeom prst="rect">
            <a:avLst/>
          </a:prstGeom>
        </p:spPr>
      </p:pic>
      <p:pic>
        <p:nvPicPr>
          <p:cNvPr id="6" name="图片 5"/>
          <p:cNvPicPr>
            <a:picLocks noChangeAspect="1"/>
          </p:cNvPicPr>
          <p:nvPr/>
        </p:nvPicPr>
        <p:blipFill>
          <a:blip r:embed="rId2"/>
          <a:stretch>
            <a:fillRect/>
          </a:stretch>
        </p:blipFill>
        <p:spPr>
          <a:xfrm flipH="1">
            <a:off x="3672205" y="1035050"/>
            <a:ext cx="1682750" cy="2491740"/>
          </a:xfrm>
          <a:prstGeom prst="rect">
            <a:avLst/>
          </a:prstGeom>
          <a:effectLst/>
        </p:spPr>
      </p:pic>
      <p:pic>
        <p:nvPicPr>
          <p:cNvPr id="4" name="图片 3"/>
          <p:cNvPicPr>
            <a:picLocks noChangeAspect="1"/>
          </p:cNvPicPr>
          <p:nvPr/>
        </p:nvPicPr>
        <p:blipFill>
          <a:blip r:embed="rId3"/>
          <a:stretch>
            <a:fillRect/>
          </a:stretch>
        </p:blipFill>
        <p:spPr>
          <a:xfrm flipH="1">
            <a:off x="9196705" y="1949450"/>
            <a:ext cx="1784350" cy="2494915"/>
          </a:xfrm>
          <a:prstGeom prst="rect">
            <a:avLst/>
          </a:prstGeom>
          <a:effectLst/>
        </p:spPr>
      </p:pic>
      <p:pic>
        <p:nvPicPr>
          <p:cNvPr id="12" name="图片 11"/>
          <p:cNvPicPr>
            <a:picLocks noChangeAspect="1"/>
          </p:cNvPicPr>
          <p:nvPr/>
        </p:nvPicPr>
        <p:blipFill>
          <a:blip r:embed="rId4"/>
          <a:stretch>
            <a:fillRect/>
          </a:stretch>
        </p:blipFill>
        <p:spPr>
          <a:xfrm>
            <a:off x="7131295" y="1238007"/>
            <a:ext cx="2635997" cy="2288617"/>
          </a:xfrm>
          <a:prstGeom prst="rect">
            <a:avLst/>
          </a:prstGeom>
          <a:effectLst/>
        </p:spPr>
      </p:pic>
      <p:pic>
        <p:nvPicPr>
          <p:cNvPr id="9" name="图片 8"/>
          <p:cNvPicPr>
            <a:picLocks noChangeAspect="1"/>
          </p:cNvPicPr>
          <p:nvPr/>
        </p:nvPicPr>
        <p:blipFill>
          <a:blip r:embed="rId5"/>
          <a:stretch>
            <a:fillRect/>
          </a:stretch>
        </p:blipFill>
        <p:spPr>
          <a:xfrm>
            <a:off x="5414010" y="997585"/>
            <a:ext cx="1971675" cy="2609215"/>
          </a:xfrm>
          <a:prstGeom prst="rect">
            <a:avLst/>
          </a:prstGeom>
          <a:effectLst/>
        </p:spPr>
      </p:pic>
      <p:pic>
        <p:nvPicPr>
          <p:cNvPr id="13" name="图片 12"/>
          <p:cNvPicPr>
            <a:picLocks noChangeAspect="1"/>
          </p:cNvPicPr>
          <p:nvPr/>
        </p:nvPicPr>
        <p:blipFill>
          <a:blip r:embed="rId6"/>
          <a:stretch>
            <a:fillRect/>
          </a:stretch>
        </p:blipFill>
        <p:spPr>
          <a:xfrm>
            <a:off x="5561965" y="3462020"/>
            <a:ext cx="5369560" cy="1759585"/>
          </a:xfrm>
          <a:prstGeom prst="rect">
            <a:avLst/>
          </a:prstGeom>
          <a:effectLst/>
        </p:spPr>
      </p:pic>
      <p:pic>
        <p:nvPicPr>
          <p:cNvPr id="16" name="图片 15"/>
          <p:cNvPicPr>
            <a:picLocks noChangeAspect="1"/>
          </p:cNvPicPr>
          <p:nvPr/>
        </p:nvPicPr>
        <p:blipFill>
          <a:blip r:embed="rId7"/>
          <a:stretch>
            <a:fillRect/>
          </a:stretch>
        </p:blipFill>
        <p:spPr>
          <a:xfrm>
            <a:off x="65405" y="2586990"/>
            <a:ext cx="2479040" cy="2059940"/>
          </a:xfrm>
          <a:prstGeom prst="rect">
            <a:avLst/>
          </a:prstGeom>
          <a:effectLst>
            <a:outerShdw blurRad="50800" dist="38100" dir="5400000" algn="t" rotWithShape="0">
              <a:prstClr val="black">
                <a:alpha val="40000"/>
              </a:prstClr>
            </a:outerShdw>
          </a:effectLst>
        </p:spPr>
      </p:pic>
      <p:pic>
        <p:nvPicPr>
          <p:cNvPr id="14" name="图片 13"/>
          <p:cNvPicPr>
            <a:picLocks noChangeAspect="1"/>
          </p:cNvPicPr>
          <p:nvPr/>
        </p:nvPicPr>
        <p:blipFill>
          <a:blip r:embed="rId8"/>
          <a:stretch>
            <a:fillRect/>
          </a:stretch>
        </p:blipFill>
        <p:spPr>
          <a:xfrm>
            <a:off x="2179717" y="3093720"/>
            <a:ext cx="2232025" cy="1972310"/>
          </a:xfrm>
          <a:prstGeom prst="rect">
            <a:avLst/>
          </a:prstGeom>
        </p:spPr>
      </p:pic>
      <p:pic>
        <p:nvPicPr>
          <p:cNvPr id="17" name="图片 16"/>
          <p:cNvPicPr>
            <a:picLocks noChangeAspect="1"/>
          </p:cNvPicPr>
          <p:nvPr/>
        </p:nvPicPr>
        <p:blipFill>
          <a:blip r:embed="rId9"/>
          <a:stretch>
            <a:fillRect/>
          </a:stretch>
        </p:blipFill>
        <p:spPr>
          <a:xfrm>
            <a:off x="4467225" y="2950210"/>
            <a:ext cx="1186180" cy="2115820"/>
          </a:xfrm>
          <a:prstGeom prst="rect">
            <a:avLst/>
          </a:prstGeom>
          <a:ln>
            <a:solidFill>
              <a:schemeClr val="tx1">
                <a:lumMod val="50000"/>
                <a:lumOff val="50000"/>
              </a:schemeClr>
            </a:solidFill>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4655" y="176461"/>
            <a:ext cx="3230880" cy="460375"/>
          </a:xfrm>
          <a:prstGeom prst="rect">
            <a:avLst/>
          </a:prstGeom>
        </p:spPr>
        <p:txBody>
          <a:bodyPr wrap="none">
            <a:spAutoFit/>
          </a:bodyPr>
          <a:lstStyle/>
          <a:p>
            <a:pPr algn="ctr"/>
            <a:r>
              <a:rPr kumimoji="1" lang="en-US" altLang="en-US" sz="2400" dirty="0">
                <a:latin typeface="微软雅黑" panose="020B0503020204020204" pitchFamily="34" charset="-122"/>
                <a:ea typeface="微软雅黑" panose="020B0503020204020204" pitchFamily="34" charset="-122"/>
                <a:sym typeface="+mn-ea"/>
              </a:rPr>
              <a:t>品牌核心价值的三重奏</a:t>
            </a:r>
            <a:endParaRPr kumimoji="1" lang="en-US"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490855" y="1591310"/>
            <a:ext cx="3545840" cy="714375"/>
          </a:xfrm>
          <a:prstGeom prst="rect">
            <a:avLst/>
          </a:prstGeom>
          <a:noFill/>
        </p:spPr>
        <p:txBody>
          <a:bodyPr wrap="square" rtlCol="0">
            <a:spAutoFit/>
          </a:bodyPr>
          <a:p>
            <a:pPr>
              <a:lnSpc>
                <a:spcPct val="150000"/>
              </a:lnSpc>
            </a:pPr>
            <a:r>
              <a:rPr lang="zh-CN" altLang="en-US"/>
              <a:t>品牌核心价值的三大价值主题</a:t>
            </a:r>
            <a:r>
              <a:rPr lang="zh-CN" altLang="en-US">
                <a:sym typeface="+mn-ea"/>
              </a:rPr>
              <a:t>：</a:t>
            </a:r>
            <a:endParaRPr lang="zh-CN" altLang="en-US"/>
          </a:p>
          <a:p>
            <a:pPr>
              <a:lnSpc>
                <a:spcPct val="150000"/>
              </a:lnSpc>
            </a:pPr>
            <a:r>
              <a:rPr lang="zh-CN" altLang="en-US">
                <a:solidFill>
                  <a:srgbClr val="C00000"/>
                </a:solidFill>
              </a:rPr>
              <a:t>理性价值</a:t>
            </a:r>
            <a:r>
              <a:rPr lang="zh-CN" altLang="en-US"/>
              <a:t>、</a:t>
            </a:r>
            <a:r>
              <a:rPr lang="zh-CN" altLang="en-US">
                <a:solidFill>
                  <a:srgbClr val="C00000"/>
                </a:solidFill>
              </a:rPr>
              <a:t>感性价值</a:t>
            </a:r>
            <a:r>
              <a:rPr lang="zh-CN" altLang="en-US"/>
              <a:t>和</a:t>
            </a:r>
            <a:r>
              <a:rPr lang="zh-CN" altLang="en-US">
                <a:solidFill>
                  <a:srgbClr val="C00000"/>
                </a:solidFill>
              </a:rPr>
              <a:t>象征性价值。</a:t>
            </a:r>
            <a:endParaRPr lang="zh-CN" altLang="en-US">
              <a:solidFill>
                <a:srgbClr val="C00000"/>
              </a:solidFill>
            </a:endParaRPr>
          </a:p>
        </p:txBody>
      </p:sp>
      <p:pic>
        <p:nvPicPr>
          <p:cNvPr id="6" name="图片 5"/>
          <p:cNvPicPr>
            <a:picLocks noChangeAspect="1"/>
          </p:cNvPicPr>
          <p:nvPr/>
        </p:nvPicPr>
        <p:blipFill>
          <a:blip r:embed="rId1"/>
          <a:stretch>
            <a:fillRect/>
          </a:stretch>
        </p:blipFill>
        <p:spPr>
          <a:xfrm>
            <a:off x="4157980" y="857250"/>
            <a:ext cx="4572000" cy="3429000"/>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64560" y="1643946"/>
            <a:ext cx="2214880" cy="583565"/>
          </a:xfrm>
          <a:prstGeom prst="rect">
            <a:avLst/>
          </a:prstGeom>
        </p:spPr>
        <p:txBody>
          <a:bodyPr wrap="none">
            <a:spAutoFit/>
          </a:bodyPr>
          <a:lstStyle/>
          <a:p>
            <a:pPr algn="ctr"/>
            <a:r>
              <a:rPr kumimoji="1" lang="zh-CN" altLang="en-US" sz="3200" b="1" dirty="0">
                <a:latin typeface="微软雅黑" panose="020B0503020204020204" pitchFamily="34" charset="-122"/>
                <a:ea typeface="微软雅黑" panose="020B0503020204020204" pitchFamily="34" charset="-122"/>
              </a:rPr>
              <a:t>字体和品牌</a:t>
            </a:r>
            <a:endParaRPr kumimoji="1"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17068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字体和品牌</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267652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品牌字体主要是通过功能化和个性化的字体符号来塑造与传播品牌，使品牌形象更具识别性、独特性、审美性、民族性，为消费者所认知、接受和青睐。</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不管我们从哪个角度去认识品牌这个词，它最基本的意义还是关于“识别”</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lang="zh-CN" sz="1400">
              <a:solidFill>
                <a:schemeClr val="tx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3672205" y="815340"/>
            <a:ext cx="6008370" cy="3646805"/>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67760" y="1643946"/>
            <a:ext cx="1808480" cy="583565"/>
          </a:xfrm>
          <a:prstGeom prst="rect">
            <a:avLst/>
          </a:prstGeom>
        </p:spPr>
        <p:txBody>
          <a:bodyPr wrap="none">
            <a:spAutoFit/>
          </a:bodyPr>
          <a:lstStyle/>
          <a:p>
            <a:pPr algn="ctr"/>
            <a:r>
              <a:rPr kumimoji="1" lang="zh-CN" altLang="en-US" sz="3200" b="1" dirty="0">
                <a:latin typeface="微软雅黑" panose="020B0503020204020204" pitchFamily="34" charset="-122"/>
                <a:ea typeface="微软雅黑" panose="020B0503020204020204" pitchFamily="34" charset="-122"/>
              </a:rPr>
              <a:t>字体性格</a:t>
            </a:r>
            <a:endParaRPr kumimoji="1"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1402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字体性格</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41402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字体的性格如何区分</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3909060" y="652145"/>
            <a:ext cx="4775200" cy="394208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201676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衬线</a:t>
            </a:r>
            <a:r>
              <a:rPr kumimoji="1" lang="en-US" altLang="zh-CN" sz="2400" dirty="0">
                <a:latin typeface="微软雅黑" panose="020B0503020204020204" pitchFamily="34" charset="-122"/>
                <a:ea typeface="微软雅黑" panose="020B0503020204020204" pitchFamily="34" charset="-122"/>
                <a:sym typeface="+mn-ea"/>
              </a:rPr>
              <a:t>or</a:t>
            </a:r>
            <a:r>
              <a:rPr kumimoji="1" lang="zh-CN" altLang="en-US" sz="2400" dirty="0">
                <a:latin typeface="微软雅黑" panose="020B0503020204020204" pitchFamily="34" charset="-122"/>
                <a:ea typeface="微软雅黑" panose="020B0503020204020204" pitchFamily="34" charset="-122"/>
                <a:sym typeface="+mn-ea"/>
              </a:rPr>
              <a:t>非衬线</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170688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从收笔层面看：可以分为衬线字体和非衬线字体。简单理解，衬线字体的收笔具有修饰，例如宋体，而非衬线字体收笔没有修饰，例如微软雅黑。</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2324735" y="2486025"/>
            <a:ext cx="6202680" cy="2423160"/>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17068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字体的结构</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106045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从结构层面看：</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大致可以分为扁平和瘦高、松散和紧凑4种类型</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823970" y="971550"/>
            <a:ext cx="5029200" cy="3200400"/>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17068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字体的结构</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73723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扁平字体一般传递稳定、庄重、速度感。例如造字工坊字体。</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2828925" y="1649095"/>
            <a:ext cx="6118860" cy="3017520"/>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17068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字体的结构</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73723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瘦高字体一般传递细腻、优雅、文艺感，例如汉仪仿宋简体。</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4245610" y="1985645"/>
            <a:ext cx="3589020" cy="975360"/>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17068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字体的结构</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106045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松散字体一般传递自由、灵活、空间感，例如黑体</a:t>
            </a:r>
            <a:r>
              <a:rPr lang="zh-CN" sz="1400">
                <a:solidFill>
                  <a:schemeClr val="tx1"/>
                </a:solidFill>
                <a:latin typeface="微软雅黑" panose="020B0503020204020204" pitchFamily="34" charset="-122"/>
                <a:ea typeface="微软雅黑" panose="020B0503020204020204" pitchFamily="34" charset="-122"/>
                <a:sym typeface="+mn-ea"/>
              </a:rPr>
              <a:t>。</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1442085" y="1774190"/>
            <a:ext cx="8145780" cy="2705100"/>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17068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字体的结构</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737235"/>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紧凑字体一般传递紧张、节奏、速度感。例如汉仪黑体。</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880485" y="1955165"/>
            <a:ext cx="4091940" cy="88392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6425" y="199321"/>
            <a:ext cx="1402080" cy="460375"/>
          </a:xfrm>
          <a:prstGeom prst="rect">
            <a:avLst/>
          </a:prstGeom>
        </p:spPr>
        <p:txBody>
          <a:bodyPr wrap="none">
            <a:spAutoFit/>
          </a:bodyPr>
          <a:lstStyle/>
          <a:p>
            <a:pPr algn="l"/>
            <a:r>
              <a:rPr kumimoji="1" lang="en-US" altLang="en-US" sz="2400" dirty="0">
                <a:latin typeface="微软雅黑" panose="020B0503020204020204" pitchFamily="34" charset="-122"/>
                <a:ea typeface="微软雅黑" panose="020B0503020204020204" pitchFamily="34" charset="-122"/>
                <a:sym typeface="+mn-ea"/>
              </a:rPr>
              <a:t>理性价值</a:t>
            </a:r>
            <a:endParaRPr kumimoji="1" lang="en-US"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36575" y="1401445"/>
            <a:ext cx="3545840" cy="1649095"/>
          </a:xfrm>
          <a:prstGeom prst="rect">
            <a:avLst/>
          </a:prstGeom>
          <a:noFill/>
        </p:spPr>
        <p:txBody>
          <a:bodyPr wrap="square" rtlCol="0">
            <a:spAutoFit/>
          </a:bodyPr>
          <a:p>
            <a:pPr>
              <a:lnSpc>
                <a:spcPct val="150000"/>
              </a:lnSpc>
            </a:pPr>
            <a:r>
              <a:rPr lang="zh-CN" altLang="en-US"/>
              <a:t>理性价值。理性的品牌核心价值着眼于</a:t>
            </a:r>
            <a:r>
              <a:rPr lang="zh-CN" altLang="en-US">
                <a:solidFill>
                  <a:srgbClr val="C00000"/>
                </a:solidFill>
              </a:rPr>
              <a:t>功能性</a:t>
            </a:r>
            <a:r>
              <a:rPr lang="zh-CN" altLang="en-US"/>
              <a:t>利益或者相关的产品属性，如功效、性能、质量、便利等，在快速消费品行业相当常见，是绝大多数品牌在品牌塑造初期的立身之本和安身之所。</a:t>
            </a:r>
            <a:endParaRPr lang="zh-CN" altLang="en-US"/>
          </a:p>
        </p:txBody>
      </p:sp>
      <p:pic>
        <p:nvPicPr>
          <p:cNvPr id="3" name="图片 2"/>
          <p:cNvPicPr>
            <a:picLocks noChangeAspect="1"/>
          </p:cNvPicPr>
          <p:nvPr/>
        </p:nvPicPr>
        <p:blipFill>
          <a:blip r:embed="rId1"/>
          <a:stretch>
            <a:fillRect/>
          </a:stretch>
        </p:blipFill>
        <p:spPr>
          <a:xfrm>
            <a:off x="4551045" y="848995"/>
            <a:ext cx="3914775" cy="3688715"/>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61360" y="1643946"/>
            <a:ext cx="2621280" cy="583565"/>
          </a:xfrm>
          <a:prstGeom prst="rect">
            <a:avLst/>
          </a:prstGeom>
        </p:spPr>
        <p:txBody>
          <a:bodyPr wrap="none">
            <a:spAutoFit/>
          </a:bodyPr>
          <a:lstStyle/>
          <a:p>
            <a:pPr algn="ctr"/>
            <a:r>
              <a:rPr kumimoji="1" lang="zh-CN" altLang="en-US" sz="3200" b="1" dirty="0">
                <a:latin typeface="微软雅黑" panose="020B0503020204020204" pitchFamily="34" charset="-122"/>
                <a:ea typeface="微软雅黑" panose="020B0503020204020204" pitchFamily="34" charset="-122"/>
              </a:rPr>
              <a:t>字体</a:t>
            </a:r>
            <a:r>
              <a:rPr kumimoji="1" lang="zh-CN" altLang="en-US" sz="3200" b="1" dirty="0">
                <a:latin typeface="微软雅黑" panose="020B0503020204020204" pitchFamily="34" charset="-122"/>
                <a:ea typeface="微软雅黑" panose="020B0503020204020204" pitchFamily="34" charset="-122"/>
              </a:rPr>
              <a:t>应用场景</a:t>
            </a:r>
            <a:endParaRPr kumimoji="1"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44500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应用场景：男性、科技、厚重感</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299974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微软雅黑加粗</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造字工房力黑（非商用）常规体</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汉仪综艺体简</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叶根友刀锋黑草</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方正超粗黑</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1"/>
          <a:stretch>
            <a:fillRect/>
          </a:stretch>
        </p:blipFill>
        <p:spPr>
          <a:xfrm>
            <a:off x="4268470" y="1080770"/>
            <a:ext cx="3771900" cy="853440"/>
          </a:xfrm>
          <a:prstGeom prst="rect">
            <a:avLst/>
          </a:prstGeom>
        </p:spPr>
      </p:pic>
      <p:pic>
        <p:nvPicPr>
          <p:cNvPr id="9" name="图片 8"/>
          <p:cNvPicPr>
            <a:picLocks noChangeAspect="1"/>
          </p:cNvPicPr>
          <p:nvPr/>
        </p:nvPicPr>
        <p:blipFill>
          <a:blip r:embed="rId2"/>
          <a:stretch>
            <a:fillRect/>
          </a:stretch>
        </p:blipFill>
        <p:spPr>
          <a:xfrm>
            <a:off x="4268470" y="2050415"/>
            <a:ext cx="4335780" cy="754380"/>
          </a:xfrm>
          <a:prstGeom prst="rect">
            <a:avLst/>
          </a:prstGeom>
        </p:spPr>
      </p:pic>
      <p:pic>
        <p:nvPicPr>
          <p:cNvPr id="10" name="图片 9"/>
          <p:cNvPicPr>
            <a:picLocks noChangeAspect="1"/>
          </p:cNvPicPr>
          <p:nvPr/>
        </p:nvPicPr>
        <p:blipFill>
          <a:blip r:embed="rId3"/>
          <a:stretch>
            <a:fillRect/>
          </a:stretch>
        </p:blipFill>
        <p:spPr>
          <a:xfrm>
            <a:off x="4268470" y="2804795"/>
            <a:ext cx="3383280" cy="647700"/>
          </a:xfrm>
          <a:prstGeom prst="rect">
            <a:avLst/>
          </a:prstGeom>
        </p:spPr>
      </p:pic>
      <p:pic>
        <p:nvPicPr>
          <p:cNvPr id="11" name="图片 10"/>
          <p:cNvPicPr>
            <a:picLocks noChangeAspect="1"/>
          </p:cNvPicPr>
          <p:nvPr/>
        </p:nvPicPr>
        <p:blipFill>
          <a:blip r:embed="rId4"/>
          <a:stretch>
            <a:fillRect/>
          </a:stretch>
        </p:blipFill>
        <p:spPr>
          <a:xfrm>
            <a:off x="4410075" y="3452495"/>
            <a:ext cx="2621280" cy="693420"/>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70865" y="637540"/>
            <a:ext cx="4471035" cy="3867785"/>
          </a:xfrm>
          <a:prstGeom prst="rect">
            <a:avLst/>
          </a:prstGeom>
        </p:spPr>
      </p:pic>
      <p:pic>
        <p:nvPicPr>
          <p:cNvPr id="5" name="图片 4"/>
          <p:cNvPicPr>
            <a:picLocks noChangeAspect="1"/>
          </p:cNvPicPr>
          <p:nvPr/>
        </p:nvPicPr>
        <p:blipFill>
          <a:blip r:embed="rId2"/>
          <a:stretch>
            <a:fillRect/>
          </a:stretch>
        </p:blipFill>
        <p:spPr>
          <a:xfrm>
            <a:off x="5041900" y="637540"/>
            <a:ext cx="4270375" cy="3592830"/>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38404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应用场景：奢侈品，女性化</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299974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微软雅黑Light</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方正兰亭超细黑简体</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思源黑体CN Light</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方正幼线简体</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造字工房悦黑体验版纤细体</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4406900" y="835660"/>
            <a:ext cx="1866900" cy="2316480"/>
          </a:xfrm>
          <a:prstGeom prst="rect">
            <a:avLst/>
          </a:prstGeom>
        </p:spPr>
      </p:pic>
      <p:pic>
        <p:nvPicPr>
          <p:cNvPr id="3" name="图片 2"/>
          <p:cNvPicPr>
            <a:picLocks noChangeAspect="1"/>
          </p:cNvPicPr>
          <p:nvPr/>
        </p:nvPicPr>
        <p:blipFill>
          <a:blip r:embed="rId2"/>
          <a:stretch>
            <a:fillRect/>
          </a:stretch>
        </p:blipFill>
        <p:spPr>
          <a:xfrm>
            <a:off x="4048760" y="3640455"/>
            <a:ext cx="4498340" cy="1153160"/>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a:stretch>
            <a:fillRect/>
          </a:stretch>
        </p:blipFill>
        <p:spPr>
          <a:xfrm>
            <a:off x="1162685" y="241300"/>
            <a:ext cx="3517265" cy="5147945"/>
          </a:xfrm>
          <a:prstGeom prst="rect">
            <a:avLst/>
          </a:prstGeom>
        </p:spPr>
      </p:pic>
      <p:pic>
        <p:nvPicPr>
          <p:cNvPr id="9" name="图片 8"/>
          <p:cNvPicPr>
            <a:picLocks noChangeAspect="1"/>
          </p:cNvPicPr>
          <p:nvPr/>
        </p:nvPicPr>
        <p:blipFill>
          <a:blip r:embed="rId2"/>
          <a:stretch>
            <a:fillRect/>
          </a:stretch>
        </p:blipFill>
        <p:spPr>
          <a:xfrm>
            <a:off x="4679950" y="470535"/>
            <a:ext cx="4184015" cy="4689475"/>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41452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应用场景：传统文化、中国风</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235331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楷体</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宋体</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中山行书百年纪念版</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方正小标字_GBK</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4153535" y="1174115"/>
            <a:ext cx="4533265" cy="954405"/>
          </a:xfrm>
          <a:prstGeom prst="rect">
            <a:avLst/>
          </a:prstGeom>
        </p:spPr>
      </p:pic>
      <p:pic>
        <p:nvPicPr>
          <p:cNvPr id="6" name="图片 5"/>
          <p:cNvPicPr>
            <a:picLocks noChangeAspect="1"/>
          </p:cNvPicPr>
          <p:nvPr/>
        </p:nvPicPr>
        <p:blipFill>
          <a:blip r:embed="rId2"/>
          <a:stretch>
            <a:fillRect/>
          </a:stretch>
        </p:blipFill>
        <p:spPr>
          <a:xfrm>
            <a:off x="4040505" y="2439035"/>
            <a:ext cx="4759325" cy="2189480"/>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915035" y="136525"/>
            <a:ext cx="3759835" cy="5320030"/>
          </a:xfrm>
          <a:prstGeom prst="rect">
            <a:avLst/>
          </a:prstGeom>
        </p:spPr>
      </p:pic>
      <p:pic>
        <p:nvPicPr>
          <p:cNvPr id="5" name="图片 4"/>
          <p:cNvPicPr>
            <a:picLocks noChangeAspect="1"/>
          </p:cNvPicPr>
          <p:nvPr/>
        </p:nvPicPr>
        <p:blipFill>
          <a:blip r:embed="rId2"/>
          <a:stretch>
            <a:fillRect/>
          </a:stretch>
        </p:blipFill>
        <p:spPr>
          <a:xfrm>
            <a:off x="4532630" y="97790"/>
            <a:ext cx="5168265" cy="5398135"/>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矩形 4"/>
          <p:cNvSpPr/>
          <p:nvPr/>
        </p:nvSpPr>
        <p:spPr>
          <a:xfrm>
            <a:off x="307975" y="191701"/>
            <a:ext cx="4145280" cy="460375"/>
          </a:xfrm>
          <a:prstGeom prst="rect">
            <a:avLst/>
          </a:prstGeom>
        </p:spPr>
        <p:txBody>
          <a:bodyPr wrap="none">
            <a:spAutoFit/>
          </a:bodyPr>
          <a:lstStyle/>
          <a:p>
            <a:pPr algn="l"/>
            <a:r>
              <a:rPr kumimoji="1" lang="zh-CN" altLang="en-US" sz="2400" dirty="0">
                <a:latin typeface="微软雅黑" panose="020B0503020204020204" pitchFamily="34" charset="-122"/>
                <a:ea typeface="微软雅黑" panose="020B0503020204020204" pitchFamily="34" charset="-122"/>
                <a:sym typeface="+mn-ea"/>
              </a:rPr>
              <a:t>应用场景：爱情、纪念、浪漫</a:t>
            </a:r>
            <a:endParaRPr kumimoji="1" lang="zh-CN" altLang="en-US" sz="24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7975" y="1080770"/>
            <a:ext cx="3364230" cy="2353310"/>
          </a:xfrm>
          <a:prstGeom prst="rect">
            <a:avLst/>
          </a:prstGeom>
          <a:noFill/>
        </p:spPr>
        <p:txBody>
          <a:bodyPr wrap="square" rtlCol="0">
            <a:spAutoFit/>
          </a:bodyPr>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方正少儿简体</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华康少女文字</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华康娃娃体</a:t>
            </a: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endParaRPr sz="14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sz="1400">
                <a:solidFill>
                  <a:schemeClr val="tx1"/>
                </a:solidFill>
                <a:latin typeface="微软雅黑" panose="020B0503020204020204" pitchFamily="34" charset="-122"/>
                <a:ea typeface="微软雅黑" panose="020B0503020204020204" pitchFamily="34" charset="-122"/>
                <a:sym typeface="+mn-ea"/>
              </a:rPr>
              <a:t>造字工房情书（非商用）常规体</a:t>
            </a:r>
            <a:endParaRPr sz="1400">
              <a:solidFill>
                <a:schemeClr val="tx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4002405" y="920115"/>
            <a:ext cx="3939540" cy="1188720"/>
          </a:xfrm>
          <a:prstGeom prst="rect">
            <a:avLst/>
          </a:prstGeom>
        </p:spPr>
      </p:pic>
      <p:pic>
        <p:nvPicPr>
          <p:cNvPr id="3" name="图片 2"/>
          <p:cNvPicPr>
            <a:picLocks noChangeAspect="1"/>
          </p:cNvPicPr>
          <p:nvPr/>
        </p:nvPicPr>
        <p:blipFill>
          <a:blip r:embed="rId2"/>
          <a:stretch>
            <a:fillRect/>
          </a:stretch>
        </p:blipFill>
        <p:spPr>
          <a:xfrm>
            <a:off x="4625975" y="2293620"/>
            <a:ext cx="3512820" cy="739140"/>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720090" y="45720"/>
            <a:ext cx="2738120" cy="4869180"/>
          </a:xfrm>
          <a:prstGeom prst="rect">
            <a:avLst/>
          </a:prstGeom>
        </p:spPr>
      </p:pic>
      <p:pic>
        <p:nvPicPr>
          <p:cNvPr id="6" name="图片 5"/>
          <p:cNvPicPr>
            <a:picLocks noChangeAspect="1"/>
          </p:cNvPicPr>
          <p:nvPr/>
        </p:nvPicPr>
        <p:blipFill>
          <a:blip r:embed="rId2"/>
          <a:stretch>
            <a:fillRect/>
          </a:stretch>
        </p:blipFill>
        <p:spPr>
          <a:xfrm>
            <a:off x="3905250" y="165735"/>
            <a:ext cx="3797935" cy="6760845"/>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53745" y="776536"/>
            <a:ext cx="2236510" cy="584775"/>
          </a:xfrm>
          <a:prstGeom prst="rect">
            <a:avLst/>
          </a:prstGeom>
        </p:spPr>
        <p:txBody>
          <a:bodyPr wrap="none">
            <a:spAutoFit/>
          </a:bodyPr>
          <a:lstStyle/>
          <a:p>
            <a:pPr algn="ctr"/>
            <a:r>
              <a:rPr kumimoji="1" lang="en-US" altLang="en-US" sz="3200" b="1" dirty="0">
                <a:latin typeface="微软雅黑" panose="020B0503020204020204" pitchFamily="34" charset="-122"/>
                <a:ea typeface="微软雅黑" panose="020B0503020204020204" pitchFamily="34" charset="-122"/>
              </a:rPr>
              <a:t>总结和展望</a:t>
            </a:r>
            <a:endParaRPr lang="zh-CN" altLang="en-US" sz="3200" b="1" dirty="0">
              <a:solidFill>
                <a:srgbClr val="00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13485" y="1866900"/>
            <a:ext cx="6717030" cy="755650"/>
          </a:xfrm>
          <a:prstGeom prst="rect">
            <a:avLst/>
          </a:prstGeom>
          <a:noFill/>
        </p:spPr>
        <p:txBody>
          <a:bodyPr wrap="square" rtlCol="0">
            <a:spAutoFit/>
          </a:bodyPr>
          <a:p>
            <a:pPr>
              <a:lnSpc>
                <a:spcPct val="160000"/>
              </a:lnSpc>
            </a:pPr>
            <a:r>
              <a:rPr lang="zh-CN" altLang="en-US"/>
              <a:t>本章介绍了字体设计的的意义，字体性格，字体和品牌的关系，字体应用场景分析。字体是品牌不可或缺的部分，合理的字体使用对品牌有着重要的意义。</a:t>
            </a:r>
            <a:endParaRPr lang="zh-CN" altLang="en-US"/>
          </a:p>
        </p:txBody>
      </p:sp>
    </p:spTree>
  </p:cSld>
  <p:clrMapOvr>
    <a:masterClrMapping/>
  </p:clrMapOvr>
</p:sld>
</file>

<file path=ppt/tags/tag1.xml><?xml version="1.0" encoding="utf-8"?>
<p:tagLst xmlns:p="http://schemas.openxmlformats.org/presentationml/2006/main">
  <p:tag name="KSO_WM_UNIT_PLACING_PICTURE_USER_VIEWPORT" val="{&quot;height&quot;:4200,&quot;width&quot;:6348}"/>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7913</Words>
  <Application>WPS 演示</Application>
  <PresentationFormat>全屏显示(16:9)</PresentationFormat>
  <Paragraphs>658</Paragraphs>
  <Slides>136</Slides>
  <Notes>4</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136</vt:i4>
      </vt:variant>
    </vt:vector>
  </HeadingPairs>
  <TitlesOfParts>
    <vt:vector size="148" baseType="lpstr">
      <vt:lpstr>Arial</vt:lpstr>
      <vt:lpstr>宋体</vt:lpstr>
      <vt:lpstr>Wingdings</vt:lpstr>
      <vt:lpstr>微软雅黑</vt:lpstr>
      <vt:lpstr>等线</vt:lpstr>
      <vt:lpstr>Calibri</vt:lpstr>
      <vt:lpstr>Arial Unicode MS</vt:lpstr>
      <vt:lpstr>等线 Light</vt:lpstr>
      <vt:lpstr>Calibri Light</vt:lpstr>
      <vt:lpstr>冬青黑体简体中文 W3</vt:lpstr>
      <vt:lpstr>Office 主题​​</vt:lpstr>
      <vt:lpstr>Photoshop.Image.18</vt:lpstr>
      <vt:lpstr>PowerPoint 演示文稿</vt:lpstr>
      <vt:lpstr>了解品牌核心价值，品牌定位策略</vt:lpstr>
      <vt:lpstr>品牌策略应用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NEXT课程PPT规范</dc:title>
  <dc:creator>T116417</dc:creator>
  <cp:lastModifiedBy>Pisces</cp:lastModifiedBy>
  <cp:revision>336</cp:revision>
  <dcterms:created xsi:type="dcterms:W3CDTF">2018-09-19T08:42:00Z</dcterms:created>
  <dcterms:modified xsi:type="dcterms:W3CDTF">2020-07-21T19:26:21Z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2052-11.1.0.9739</vt:lpwstr>
  </property>
</Properties>
</file>